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5"/>
  <c:chart>
    <c:title>
      <c:layout/>
    </c:title>
    <c:view3D>
      <c:rAngAx val="1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Is a university defined by its research output?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58.7</c:v>
                </c:pt>
                <c:pt idx="1">
                  <c:v>41.3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</c:pie3DChart>
    </c:plotArea>
    <c:plotVisOnly val="1"/>
  </c:chart>
  <c:txPr>
    <a:bodyPr/>
    <a:lstStyle/>
    <a:p>
      <a:pPr>
        <a:defRPr sz="1200">
          <a:solidFill>
            <a:srgbClr val="FFFF00"/>
          </a:solidFill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0.17656</cdr:x>
      <cdr:y>0.41106</cdr:y>
    </cdr:from>
    <cdr:to>
      <cdr:x>0.41308</cdr:x>
      <cdr:y>0.76971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9575" y="698044"/>
          <a:ext cx="548640" cy="609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400" dirty="0" smtClean="0">
              <a:solidFill>
                <a:schemeClr val="bg1"/>
              </a:solidFill>
            </a:rPr>
            <a:t>No</a:t>
          </a:r>
        </a:p>
        <a:p xmlns:a="http://schemas.openxmlformats.org/drawingml/2006/main">
          <a:r>
            <a:rPr lang="en-GB" sz="1400" dirty="0" smtClean="0">
              <a:solidFill>
                <a:schemeClr val="bg1"/>
              </a:solidFill>
            </a:rPr>
            <a:t>41%</a:t>
          </a:r>
          <a:endParaRPr lang="en-GB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0.56897</cdr:x>
      <cdr:y>0.41106</cdr:y>
    </cdr:from>
    <cdr:to>
      <cdr:x>0.80326</cdr:x>
      <cdr:y>0.78093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9840" y="698045"/>
          <a:ext cx="543469" cy="628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dirty="0" smtClean="0">
              <a:solidFill>
                <a:schemeClr val="bg1"/>
              </a:solidFill>
            </a:rPr>
            <a:t>Yes</a:t>
          </a:r>
        </a:p>
        <a:p xmlns:a="http://schemas.openxmlformats.org/drawingml/2006/main">
          <a:r>
            <a:rPr lang="en-GB" sz="1400" dirty="0" smtClean="0">
              <a:solidFill>
                <a:schemeClr val="bg1"/>
              </a:solidFill>
            </a:rPr>
            <a:t>59%</a:t>
          </a:r>
          <a:endParaRPr lang="en-GB" sz="14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4222"/>
            <a:ext cx="7772400" cy="1470025"/>
          </a:xfrm>
        </p:spPr>
        <p:txBody>
          <a:bodyPr/>
          <a:lstStyle>
            <a:lvl1pPr>
              <a:defRPr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9997"/>
            <a:ext cx="6400800" cy="9304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>
            <a:lvl1pPr algn="l">
              <a:defRPr b="1" i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lang="en-GB" sz="4400" b="1" i="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3547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3547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000" b="1">
                <a:solidFill>
                  <a:schemeClr val="bg1"/>
                </a:solidFill>
              </a:defRPr>
            </a:lvl2pPr>
            <a:lvl3pPr>
              <a:defRPr sz="18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81000"/>
          </a:blip>
          <a:srcRect/>
          <a:stretch>
            <a:fillRect/>
          </a:stretch>
        </p:blipFill>
        <p:spPr bwMode="auto">
          <a:xfrm>
            <a:off x="2817" y="0"/>
            <a:ext cx="914118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7765"/>
            <a:ext cx="3008313" cy="834522"/>
          </a:xfrm>
        </p:spPr>
        <p:txBody>
          <a:bodyPr anchor="t">
            <a:no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11930"/>
          </a:xfrm>
        </p:spPr>
        <p:txBody>
          <a:bodyPr/>
          <a:lstStyle>
            <a:lvl1pPr>
              <a:defRPr lang="en-US" sz="3200" b="1" i="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05318"/>
            <a:ext cx="3008313" cy="436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5F14-C4A0-4EC2-B526-A5A39C251C13}" type="datetimeFigureOut">
              <a:rPr lang="en-GB" smtClean="0"/>
              <a:pPr/>
              <a:t>29/02/2012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F7AA-983E-4451-8176-D0B2C18B4C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logs.lse.ac.uk/impactofsocialsciences/the-handbook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research?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RIMC Research Capacity Enhancement Workshops Series : “Achieving Research Impact”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568950" cy="6411930"/>
          </a:xfrm>
        </p:spPr>
        <p:txBody>
          <a:bodyPr>
            <a:normAutofit/>
          </a:bodyPr>
          <a:lstStyle/>
          <a:p>
            <a:r>
              <a:rPr lang="en-US" dirty="0" smtClean="0"/>
              <a:t>To obtain a degree</a:t>
            </a:r>
          </a:p>
          <a:p>
            <a:pPr lvl="1"/>
            <a:r>
              <a:rPr lang="en-US" dirty="0" smtClean="0"/>
              <a:t>Satisfy the examiner</a:t>
            </a:r>
          </a:p>
          <a:p>
            <a:r>
              <a:rPr lang="en-US" dirty="0" smtClean="0"/>
              <a:t>To advance an academic career</a:t>
            </a:r>
          </a:p>
          <a:p>
            <a:pPr lvl="1"/>
            <a:r>
              <a:rPr lang="en-US" dirty="0" smtClean="0"/>
              <a:t>Publish, Publish, Publish</a:t>
            </a:r>
          </a:p>
          <a:p>
            <a:r>
              <a:rPr lang="en-US" dirty="0" smtClean="0"/>
              <a:t>To influence practice</a:t>
            </a:r>
          </a:p>
          <a:p>
            <a:pPr lvl="1"/>
            <a:r>
              <a:rPr lang="en-US" dirty="0" smtClean="0"/>
              <a:t>Multiple forms of communications</a:t>
            </a:r>
          </a:p>
          <a:p>
            <a:r>
              <a:rPr lang="en-US" dirty="0" smtClean="0"/>
              <a:t>To enjoy the lifestyle</a:t>
            </a:r>
          </a:p>
          <a:p>
            <a:r>
              <a:rPr lang="en-US" dirty="0" smtClean="0"/>
              <a:t>To change the world</a:t>
            </a:r>
          </a:p>
          <a:p>
            <a:r>
              <a:rPr lang="en-US" dirty="0" smtClean="0"/>
              <a:t>Some or all of the above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FFFF99"/>
                </a:solidFill>
              </a:rPr>
              <a:t>“</a:t>
            </a:r>
            <a:r>
              <a:rPr lang="en-US" sz="1600" i="1" dirty="0" smtClean="0">
                <a:solidFill>
                  <a:srgbClr val="FFFF99"/>
                </a:solidFill>
              </a:rPr>
              <a:t>The mission of our universities needs to include meeting the socioeconomic challenges faced by the world's bottom billions”</a:t>
            </a:r>
          </a:p>
          <a:p>
            <a:r>
              <a:rPr lang="en-GB" sz="1600" dirty="0" smtClean="0">
                <a:solidFill>
                  <a:srgbClr val="FFFF99"/>
                </a:solidFill>
              </a:rPr>
              <a:t>Prof. Emeritus </a:t>
            </a:r>
            <a:r>
              <a:rPr lang="en-GB" sz="1600" dirty="0" err="1" smtClean="0">
                <a:solidFill>
                  <a:srgbClr val="FFFF99"/>
                </a:solidFill>
              </a:rPr>
              <a:t>Dato</a:t>
            </a:r>
            <a:r>
              <a:rPr lang="en-GB" sz="1600" dirty="0" smtClean="0">
                <a:solidFill>
                  <a:srgbClr val="FFFF99"/>
                </a:solidFill>
              </a:rPr>
              <a:t>' Dr. </a:t>
            </a:r>
            <a:r>
              <a:rPr lang="en-GB" sz="1600" dirty="0" err="1" smtClean="0">
                <a:solidFill>
                  <a:srgbClr val="FFFF99"/>
                </a:solidFill>
              </a:rPr>
              <a:t>Zakri</a:t>
            </a:r>
            <a:r>
              <a:rPr lang="en-GB" sz="1600" dirty="0" smtClean="0">
                <a:solidFill>
                  <a:srgbClr val="FFFF99"/>
                </a:solidFill>
              </a:rPr>
              <a:t> Abdul Hamid. </a:t>
            </a:r>
            <a:r>
              <a:rPr lang="en-US" sz="1600" dirty="0" smtClean="0">
                <a:solidFill>
                  <a:srgbClr val="FFFF99"/>
                </a:solidFill>
              </a:rPr>
              <a:t>Science advisor to the prime minister.</a:t>
            </a:r>
            <a:endParaRPr lang="en-GB" sz="1600" i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5"/>
            <a:ext cx="4023360" cy="834522"/>
          </a:xfrm>
        </p:spPr>
        <p:txBody>
          <a:bodyPr/>
          <a:lstStyle/>
          <a:p>
            <a:r>
              <a:rPr lang="en-US" sz="2400" dirty="0" smtClean="0"/>
              <a:t>Four of Malaysia's universities have research </a:t>
            </a:r>
            <a:r>
              <a:rPr lang="en-US" sz="2400" dirty="0" smtClean="0"/>
              <a:t>status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15264" y="1353740"/>
            <a:ext cx="4596499" cy="5462732"/>
          </a:xfrm>
        </p:spPr>
        <p:txBody>
          <a:bodyPr>
            <a:normAutofit/>
          </a:bodyPr>
          <a:lstStyle/>
          <a:p>
            <a:r>
              <a:rPr lang="en-US" b="0" dirty="0" smtClean="0"/>
              <a:t>RM100million each </a:t>
            </a:r>
          </a:p>
          <a:p>
            <a:r>
              <a:rPr lang="en-US" b="0" dirty="0" smtClean="0"/>
              <a:t>Publications </a:t>
            </a:r>
            <a:r>
              <a:rPr lang="en-US" b="0" dirty="0"/>
              <a:t>doubled 2007 </a:t>
            </a:r>
            <a:r>
              <a:rPr lang="en-US" b="0" dirty="0" smtClean="0"/>
              <a:t>– </a:t>
            </a:r>
            <a:r>
              <a:rPr lang="en-US" b="0" dirty="0"/>
              <a:t>2009</a:t>
            </a:r>
            <a:endParaRPr lang="en-US" b="0" dirty="0" smtClean="0"/>
          </a:p>
          <a:p>
            <a:r>
              <a:rPr lang="en-US" b="0" dirty="0" smtClean="0"/>
              <a:t>Postgraduate </a:t>
            </a:r>
            <a:r>
              <a:rPr lang="en-US" b="0" dirty="0"/>
              <a:t>students </a:t>
            </a:r>
            <a:r>
              <a:rPr lang="en-US" b="0" dirty="0" smtClean="0"/>
              <a:t>increase 35%</a:t>
            </a:r>
            <a:endParaRPr lang="en-US" b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305319"/>
            <a:ext cx="4056743" cy="26667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FF00"/>
                </a:solidFill>
              </a:rPr>
              <a:t>Universiti Malaya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FF00"/>
                </a:solidFill>
              </a:rPr>
              <a:t>Universiti </a:t>
            </a:r>
            <a:r>
              <a:rPr lang="en-GB" sz="2000" b="1" dirty="0" err="1" smtClean="0">
                <a:solidFill>
                  <a:srgbClr val="FFFF00"/>
                </a:solidFill>
              </a:rPr>
              <a:t>Kebangsaan</a:t>
            </a:r>
            <a:r>
              <a:rPr lang="en-GB" sz="2000" b="1" dirty="0" smtClean="0">
                <a:solidFill>
                  <a:srgbClr val="FFFF00"/>
                </a:solidFill>
              </a:rPr>
              <a:t> Malaysia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FF00"/>
                </a:solidFill>
              </a:rPr>
              <a:t>Universiti Putra Malaysia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FF00"/>
                </a:solidFill>
              </a:rPr>
              <a:t>Universiti </a:t>
            </a:r>
            <a:r>
              <a:rPr lang="en-GB" sz="2000" b="1" dirty="0" err="1" smtClean="0">
                <a:solidFill>
                  <a:srgbClr val="FFFF00"/>
                </a:solidFill>
              </a:rPr>
              <a:t>Sains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smtClean="0">
                <a:solidFill>
                  <a:srgbClr val="FFFF00"/>
                </a:solidFill>
              </a:rPr>
              <a:t>Malaysia</a:t>
            </a:r>
            <a:endParaRPr lang="en-GB" sz="20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737016" y="4950823"/>
          <a:ext cx="2319693" cy="169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and academic careers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5050" y="1339885"/>
            <a:ext cx="5568950" cy="5532005"/>
          </a:xfrm>
        </p:spPr>
        <p:txBody>
          <a:bodyPr>
            <a:noAutofit/>
          </a:bodyPr>
          <a:lstStyle/>
          <a:p>
            <a:r>
              <a:rPr lang="en-GB" sz="2400" dirty="0" smtClean="0"/>
              <a:t>Academic careers advance by publications</a:t>
            </a:r>
          </a:p>
          <a:p>
            <a:r>
              <a:rPr lang="en-US" sz="2400" dirty="0" smtClean="0"/>
              <a:t>Research boosts the other components of careers;</a:t>
            </a:r>
          </a:p>
          <a:p>
            <a:pPr lvl="1"/>
            <a:r>
              <a:rPr lang="en-US" sz="2400" dirty="0" smtClean="0"/>
              <a:t>teaching, research, managing, writing, networking</a:t>
            </a:r>
            <a:endParaRPr lang="en-GB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rewards for exceptional teaching rarely match the rewards for exceptional research</a:t>
            </a:r>
          </a:p>
          <a:p>
            <a:r>
              <a:rPr lang="en-US" sz="2400" dirty="0" smtClean="0"/>
              <a:t>Higher </a:t>
            </a:r>
            <a:r>
              <a:rPr lang="en-US" sz="2400" dirty="0" smtClean="0"/>
              <a:t>education has moved from élite to mass</a:t>
            </a:r>
          </a:p>
          <a:p>
            <a:r>
              <a:rPr lang="en-US" sz="2400" dirty="0" smtClean="0"/>
              <a:t>Academic </a:t>
            </a:r>
            <a:r>
              <a:rPr lang="en-US" sz="2400" dirty="0" smtClean="0"/>
              <a:t>careers </a:t>
            </a:r>
            <a:r>
              <a:rPr lang="en-US" sz="2400" dirty="0" smtClean="0"/>
              <a:t>are less </a:t>
            </a:r>
            <a:r>
              <a:rPr lang="en-US" sz="2400" dirty="0" smtClean="0"/>
              <a:t>secure </a:t>
            </a:r>
            <a:r>
              <a:rPr lang="en-US" sz="2400" dirty="0" smtClean="0"/>
              <a:t>and </a:t>
            </a:r>
            <a:r>
              <a:rPr lang="en-US" sz="2400" dirty="0" smtClean="0"/>
              <a:t>more </a:t>
            </a:r>
            <a:r>
              <a:rPr lang="en-US" sz="2400" dirty="0" smtClean="0"/>
              <a:t>demanding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908" y="2445430"/>
            <a:ext cx="2604656" cy="2598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 and personal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Esteem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Indulge your personal interests and curiosity</a:t>
            </a:r>
          </a:p>
          <a:p>
            <a:r>
              <a:rPr lang="en-US" dirty="0" smtClean="0"/>
              <a:t>Expand your capacity and intellect</a:t>
            </a:r>
          </a:p>
          <a:p>
            <a:r>
              <a:rPr lang="en-US" dirty="0" smtClean="0"/>
              <a:t>Fit into a team and a community</a:t>
            </a:r>
          </a:p>
          <a:p>
            <a:r>
              <a:rPr lang="en-US" dirty="0" smtClean="0"/>
              <a:t>Effort and reward  are directly correlated and causal.</a:t>
            </a:r>
          </a:p>
          <a:p>
            <a:r>
              <a:rPr lang="en-US" dirty="0" smtClean="0"/>
              <a:t>If you can get passionate about something, you will do well at it</a:t>
            </a:r>
          </a:p>
          <a:p>
            <a:r>
              <a:rPr lang="en-GB" dirty="0" smtClean="0"/>
              <a:t>If personal development is not your primary goal, quality will suffer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67764"/>
            <a:ext cx="3008313" cy="1291029"/>
          </a:xfrm>
        </p:spPr>
        <p:txBody>
          <a:bodyPr/>
          <a:lstStyle/>
          <a:p>
            <a:r>
              <a:rPr lang="en-GB" sz="3600" dirty="0" smtClean="0"/>
              <a:t>The impact gap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439310"/>
            <a:ext cx="5568950" cy="6030763"/>
          </a:xfrm>
        </p:spPr>
        <p:txBody>
          <a:bodyPr>
            <a:noAutofit/>
          </a:bodyPr>
          <a:lstStyle/>
          <a:p>
            <a:r>
              <a:rPr lang="en-GB" sz="2400" dirty="0" smtClean="0"/>
              <a:t>Gap:</a:t>
            </a:r>
          </a:p>
          <a:p>
            <a:pPr lvl="1"/>
            <a:r>
              <a:rPr lang="en-GB" sz="2200" dirty="0" smtClean="0"/>
              <a:t>Demand </a:t>
            </a:r>
            <a:r>
              <a:rPr lang="en-GB" sz="2200" dirty="0"/>
              <a:t>and supply </a:t>
            </a:r>
            <a:r>
              <a:rPr lang="en-GB" sz="2200" dirty="0" smtClean="0"/>
              <a:t>mismatches</a:t>
            </a:r>
            <a:endParaRPr lang="en-GB" sz="2200" dirty="0"/>
          </a:p>
          <a:p>
            <a:pPr lvl="1"/>
            <a:r>
              <a:rPr lang="en-GB" sz="2200" dirty="0" smtClean="0"/>
              <a:t>Insufficient incentives</a:t>
            </a:r>
            <a:endParaRPr lang="en-GB" sz="2200" dirty="0"/>
          </a:p>
          <a:p>
            <a:pPr lvl="1"/>
            <a:r>
              <a:rPr lang="en-US" sz="2200" dirty="0" smtClean="0"/>
              <a:t>Poor </a:t>
            </a:r>
            <a:r>
              <a:rPr lang="en-US" sz="2200" dirty="0"/>
              <a:t>mutual understanding and </a:t>
            </a:r>
            <a:r>
              <a:rPr lang="en-US" sz="2200" dirty="0" smtClean="0"/>
              <a:t>communication</a:t>
            </a:r>
            <a:endParaRPr lang="en-US" sz="2200" dirty="0"/>
          </a:p>
          <a:p>
            <a:pPr lvl="1"/>
            <a:r>
              <a:rPr lang="en-US" sz="2200" dirty="0" smtClean="0"/>
              <a:t>Weak </a:t>
            </a:r>
            <a:r>
              <a:rPr lang="en-US" sz="2200" dirty="0"/>
              <a:t>social networks and social </a:t>
            </a:r>
            <a:r>
              <a:rPr lang="en-US" sz="2200" dirty="0" smtClean="0"/>
              <a:t>capital</a:t>
            </a:r>
          </a:p>
          <a:p>
            <a:pPr lvl="1"/>
            <a:r>
              <a:rPr lang="en-GB" sz="2200" dirty="0" smtClean="0"/>
              <a:t>Tacit knowledge has greater potential for impact but is the most difficult to communicate</a:t>
            </a:r>
          </a:p>
          <a:p>
            <a:r>
              <a:rPr lang="en-GB" sz="2400" dirty="0" smtClean="0"/>
              <a:t>Therefore:</a:t>
            </a:r>
          </a:p>
          <a:p>
            <a:pPr lvl="1"/>
            <a:r>
              <a:rPr lang="en-GB" sz="2200" dirty="0" smtClean="0"/>
              <a:t>Record external impact on your </a:t>
            </a:r>
            <a:r>
              <a:rPr lang="en-GB" sz="2200" dirty="0" err="1" smtClean="0"/>
              <a:t>cv</a:t>
            </a:r>
            <a:endParaRPr lang="en-GB" sz="2200" dirty="0" smtClean="0"/>
          </a:p>
          <a:p>
            <a:pPr lvl="1"/>
            <a:r>
              <a:rPr lang="en-GB" sz="2200" dirty="0" smtClean="0"/>
              <a:t>Adopt the principles of customer relationship management </a:t>
            </a:r>
          </a:p>
          <a:p>
            <a:pPr lvl="1"/>
            <a:r>
              <a:rPr lang="en-GB" sz="2200" dirty="0" smtClean="0"/>
              <a:t>Publish openly</a:t>
            </a:r>
          </a:p>
          <a:p>
            <a:pPr lvl="1"/>
            <a:r>
              <a:rPr lang="en-GB" sz="2200" dirty="0" smtClean="0"/>
              <a:t>Communicate and network relentlessly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600746"/>
            <a:ext cx="3008313" cy="922791"/>
          </a:xfrm>
        </p:spPr>
        <p:txBody>
          <a:bodyPr>
            <a:normAutofit/>
          </a:bodyPr>
          <a:lstStyle/>
          <a:p>
            <a:r>
              <a:rPr lang="en-US" sz="1600" b="1" i="1" dirty="0" smtClean="0">
                <a:solidFill>
                  <a:srgbClr val="FFFF00"/>
                </a:solidFill>
              </a:rPr>
              <a:t>Academic research fails to fulfill its potential to influence wider societal </a:t>
            </a:r>
            <a:r>
              <a:rPr lang="en-GB" sz="1600" b="1" i="1" dirty="0" smtClean="0">
                <a:solidFill>
                  <a:srgbClr val="FFFF00"/>
                </a:solidFill>
              </a:rPr>
              <a:t>development.</a:t>
            </a:r>
            <a:endParaRPr lang="en-GB" sz="1600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18" y="3816404"/>
            <a:ext cx="2290710" cy="2760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288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do research?</vt:lpstr>
      <vt:lpstr>Why do research?</vt:lpstr>
      <vt:lpstr>Four of Malaysia's universities have research status  </vt:lpstr>
      <vt:lpstr>Research and academic careers</vt:lpstr>
      <vt:lpstr>Research and personal development</vt:lpstr>
      <vt:lpstr>The impact gap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roger</cp:lastModifiedBy>
  <cp:revision>80</cp:revision>
  <dcterms:created xsi:type="dcterms:W3CDTF">2012-01-11T10:04:51Z</dcterms:created>
  <dcterms:modified xsi:type="dcterms:W3CDTF">2012-02-29T09:05:55Z</dcterms:modified>
</cp:coreProperties>
</file>