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9" r:id="rId4"/>
    <p:sldId id="258" r:id="rId5"/>
    <p:sldId id="270" r:id="rId6"/>
    <p:sldId id="271" r:id="rId7"/>
    <p:sldId id="272" r:id="rId8"/>
    <p:sldId id="268" r:id="rId9"/>
    <p:sldId id="260" r:id="rId10"/>
    <p:sldId id="269" r:id="rId11"/>
    <p:sldId id="265" r:id="rId12"/>
    <p:sldId id="266" r:id="rId13"/>
    <p:sldId id="262" r:id="rId14"/>
    <p:sldId id="263" r:id="rId15"/>
    <p:sldId id="26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4222"/>
            <a:ext cx="7772400" cy="1470025"/>
          </a:xfrm>
        </p:spPr>
        <p:txBody>
          <a:bodyPr/>
          <a:lstStyle>
            <a:lvl1pPr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9997"/>
            <a:ext cx="6400800" cy="9304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81000"/>
          </a:blip>
          <a:srcRect/>
          <a:stretch>
            <a:fillRect/>
          </a:stretch>
        </p:blipFill>
        <p:spPr bwMode="auto">
          <a:xfrm>
            <a:off x="2817" y="0"/>
            <a:ext cx="914118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848"/>
            <a:ext cx="8229600" cy="1143000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9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81000"/>
          </a:blip>
          <a:srcRect/>
          <a:stretch>
            <a:fillRect/>
          </a:stretch>
        </p:blipFill>
        <p:spPr bwMode="auto">
          <a:xfrm>
            <a:off x="2817" y="0"/>
            <a:ext cx="914118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765"/>
            <a:ext cx="3008313" cy="834522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411930"/>
          </a:xfrm>
        </p:spPr>
        <p:txBody>
          <a:bodyPr/>
          <a:lstStyle>
            <a:lvl1pPr>
              <a:defRPr lang="en-US" sz="32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05318"/>
            <a:ext cx="3008313" cy="43659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impact of research?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RIMC Research Capacity Enhancement Workshops Series : “Achieving Research Impact”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0904"/>
          </a:xfrm>
        </p:spPr>
        <p:txBody>
          <a:bodyPr>
            <a:noAutofit/>
          </a:bodyPr>
          <a:lstStyle/>
          <a:p>
            <a:r>
              <a:rPr lang="en-US" sz="1600" dirty="0" smtClean="0"/>
              <a:t>Proprietary </a:t>
            </a:r>
            <a:r>
              <a:rPr lang="en-US" sz="1600" dirty="0" err="1" smtClean="0"/>
              <a:t>bibliometric</a:t>
            </a:r>
            <a:r>
              <a:rPr lang="en-US" sz="1600" dirty="0" smtClean="0"/>
              <a:t> systems for tracking citations:</a:t>
            </a:r>
          </a:p>
          <a:p>
            <a:pPr lvl="1"/>
            <a:r>
              <a:rPr lang="en-US" sz="1400" dirty="0" smtClean="0"/>
              <a:t>ISI Web Of Knowledge (Thompson)</a:t>
            </a:r>
          </a:p>
          <a:p>
            <a:pPr lvl="1"/>
            <a:r>
              <a:rPr lang="en-GB" sz="1400" dirty="0" smtClean="0"/>
              <a:t>Scopus (Elsevier)</a:t>
            </a:r>
          </a:p>
          <a:p>
            <a:r>
              <a:rPr lang="en-GB" sz="1600" dirty="0" smtClean="0"/>
              <a:t>Internet-based citation-tracking systems:</a:t>
            </a:r>
          </a:p>
          <a:p>
            <a:pPr lvl="1"/>
            <a:r>
              <a:rPr lang="en-US" sz="1400" dirty="0" smtClean="0"/>
              <a:t>Google Scholar (for journal articles and other academic papers)</a:t>
            </a:r>
          </a:p>
          <a:p>
            <a:pPr lvl="1"/>
            <a:r>
              <a:rPr lang="en-US" sz="1400" dirty="0" smtClean="0"/>
              <a:t>Google Books</a:t>
            </a:r>
          </a:p>
          <a:p>
            <a:pPr lvl="1"/>
            <a:r>
              <a:rPr lang="en-GB" sz="1600" dirty="0" err="1" smtClean="0"/>
              <a:t>Scirus</a:t>
            </a:r>
            <a:r>
              <a:rPr lang="en-GB" sz="1600" dirty="0" smtClean="0"/>
              <a:t> (Elsevier)</a:t>
            </a:r>
          </a:p>
          <a:p>
            <a:pPr lvl="1"/>
            <a:r>
              <a:rPr lang="en-GB" sz="1400" dirty="0" smtClean="0"/>
              <a:t>‘Public or Perish’ downloadable software </a:t>
            </a:r>
            <a:r>
              <a:rPr lang="en-US" sz="1400" dirty="0" smtClean="0"/>
              <a:t>(Prof </a:t>
            </a:r>
            <a:r>
              <a:rPr lang="en-US" sz="1400" dirty="0" err="1" smtClean="0"/>
              <a:t>Harzing</a:t>
            </a:r>
            <a:r>
              <a:rPr lang="en-US" sz="1400" dirty="0" smtClean="0"/>
              <a:t>)</a:t>
            </a:r>
            <a:endParaRPr lang="en-GB" sz="1400" dirty="0" smtClean="0"/>
          </a:p>
          <a:p>
            <a:r>
              <a:rPr lang="en-GB" sz="1600" dirty="0" smtClean="0"/>
              <a:t>A book will take longer to be cited but will be cited for longer</a:t>
            </a:r>
          </a:p>
          <a:p>
            <a:r>
              <a:rPr lang="en-US" sz="1600" dirty="0" smtClean="0"/>
              <a:t>Book chapters are often hard to find and are poorly </a:t>
            </a:r>
            <a:r>
              <a:rPr lang="en-GB" sz="1600" dirty="0" smtClean="0"/>
              <a:t>referenced.</a:t>
            </a:r>
          </a:p>
          <a:p>
            <a:r>
              <a:rPr lang="en-GB" sz="1600" dirty="0" smtClean="0"/>
              <a:t>Ensure </a:t>
            </a:r>
            <a:r>
              <a:rPr lang="en-US" sz="1600" dirty="0" smtClean="0"/>
              <a:t>abstracts contain key ‘bottom line’ or ‘take-away points’.</a:t>
            </a:r>
          </a:p>
          <a:p>
            <a:r>
              <a:rPr lang="en-US" sz="1600" dirty="0" smtClean="0"/>
              <a:t>Co-authored outputs generate more citations due to networking </a:t>
            </a:r>
            <a:r>
              <a:rPr lang="en-GB" sz="1600" dirty="0" smtClean="0"/>
              <a:t>effects between authors</a:t>
            </a:r>
          </a:p>
          <a:p>
            <a:r>
              <a:rPr lang="en-GB" sz="1600" dirty="0" smtClean="0"/>
              <a:t>The more you publish the more citations you’ll get (=more research &amp; less teaching etc.)</a:t>
            </a:r>
          </a:p>
          <a:p>
            <a:r>
              <a:rPr lang="en-US" sz="1600" dirty="0" smtClean="0"/>
              <a:t>Across all disciplines in the social sciences journal articles account for the majority of citations</a:t>
            </a:r>
          </a:p>
          <a:p>
            <a:r>
              <a:rPr lang="en-GB" sz="1600" dirty="0" smtClean="0"/>
              <a:t>Citation measurement</a:t>
            </a:r>
          </a:p>
          <a:p>
            <a:pPr lvl="1"/>
            <a:r>
              <a:rPr lang="en-GB" sz="1400" dirty="0" smtClean="0"/>
              <a:t>h-</a:t>
            </a:r>
            <a:r>
              <a:rPr lang="en-US" sz="1400" dirty="0" smtClean="0"/>
              <a:t>score ; ‘5’ means that you have at least five papers which have attracted at least five citations each – favours older researchers  with more publications</a:t>
            </a:r>
          </a:p>
          <a:p>
            <a:pPr lvl="1"/>
            <a:r>
              <a:rPr lang="en-US" sz="1400" dirty="0" smtClean="0"/>
              <a:t>g-score; variant that favours researchers with a few very highly cited publications</a:t>
            </a:r>
            <a:endParaRPr lang="en-GB" sz="1400" dirty="0" smtClean="0"/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of impact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2221" y="1629506"/>
            <a:ext cx="2058147" cy="10193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All Stages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4840" y="1622248"/>
            <a:ext cx="2058147" cy="10193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Research Transfer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7459" y="1622249"/>
            <a:ext cx="2058147" cy="10193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Research Outcomes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10077" y="1614991"/>
            <a:ext cx="2058147" cy="10193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Research Impact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967" y="2696288"/>
            <a:ext cx="2058147" cy="38423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End-user statements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Third-party surveys, analyses or data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References or citations in policy documents and regulations etc.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Media attention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Presentation invitations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7586" y="2689030"/>
            <a:ext cx="2058147" cy="38423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tx1"/>
                </a:solidFill>
              </a:rPr>
              <a:t>National competitive grants with end-user participation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tx1"/>
                </a:solidFill>
              </a:rPr>
              <a:t>Cooperative research centre participation  in end-user sponsored projects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1700" dirty="0" smtClean="0">
                <a:solidFill>
                  <a:schemeClr val="tx1"/>
                </a:solidFill>
              </a:rPr>
              <a:t>Supporting testimonials by industry collaboration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0205" y="2689031"/>
            <a:ext cx="2058147" cy="38423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Transfer of ownership; e.g. of IP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Licensing arrangements with industry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Independent valuations of spin-off companies or IP packages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2823" y="2681773"/>
            <a:ext cx="2058147" cy="38423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Commercial valuations of product sales, processes, savings etc.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Population level outcomes; employment, health etc.</a:t>
            </a:r>
          </a:p>
          <a:p>
            <a:pPr marL="236538" indent="-185738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International awards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policy making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467020"/>
            <a:ext cx="5111750" cy="605847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Informed </a:t>
            </a:r>
            <a:r>
              <a:rPr lang="en-GB" sz="2800" dirty="0"/>
              <a:t>by a belief that research will improve policy and practice. </a:t>
            </a:r>
            <a:endParaRPr lang="en-GB" sz="2800" dirty="0" smtClean="0"/>
          </a:p>
          <a:p>
            <a:r>
              <a:rPr lang="en-US" sz="2800" dirty="0" smtClean="0"/>
              <a:t>Researchers can enhance their </a:t>
            </a:r>
            <a:r>
              <a:rPr lang="en-US" sz="2800" dirty="0"/>
              <a:t>research </a:t>
            </a:r>
            <a:r>
              <a:rPr lang="en-US" sz="2800" dirty="0" smtClean="0"/>
              <a:t>impact </a:t>
            </a:r>
            <a:r>
              <a:rPr lang="en-US" sz="2800" dirty="0"/>
              <a:t>by recognising that:</a:t>
            </a:r>
            <a:endParaRPr lang="en-GB" sz="2800" dirty="0"/>
          </a:p>
          <a:p>
            <a:pPr lvl="1"/>
            <a:r>
              <a:rPr lang="en-US" sz="2400" dirty="0" smtClean="0"/>
              <a:t>Publication</a:t>
            </a:r>
            <a:r>
              <a:rPr lang="en-US" sz="2400" dirty="0"/>
              <a:t>, even electronically, is not the same </a:t>
            </a:r>
            <a:r>
              <a:rPr lang="en-US" sz="2400" dirty="0" smtClean="0"/>
              <a:t>as facilitating </a:t>
            </a:r>
            <a:r>
              <a:rPr lang="en-US" sz="2400" dirty="0"/>
              <a:t>access;</a:t>
            </a:r>
            <a:endParaRPr lang="en-GB" sz="2400" dirty="0"/>
          </a:p>
          <a:p>
            <a:pPr lvl="1"/>
            <a:r>
              <a:rPr lang="en-US" sz="2400" dirty="0" smtClean="0"/>
              <a:t>Dissemination </a:t>
            </a:r>
            <a:r>
              <a:rPr lang="en-US" sz="2400" dirty="0"/>
              <a:t>is not the same as reaching </a:t>
            </a:r>
            <a:r>
              <a:rPr lang="en-US" sz="2400" dirty="0" smtClean="0"/>
              <a:t>your target </a:t>
            </a:r>
            <a:r>
              <a:rPr lang="en-US" sz="2400" dirty="0"/>
              <a:t>audience;</a:t>
            </a:r>
            <a:endParaRPr lang="en-GB" sz="2400" dirty="0"/>
          </a:p>
          <a:p>
            <a:pPr lvl="1"/>
            <a:r>
              <a:rPr lang="en-US" sz="2400" dirty="0" smtClean="0"/>
              <a:t>Reaching </a:t>
            </a:r>
            <a:r>
              <a:rPr lang="en-US" sz="2400" dirty="0"/>
              <a:t>your target audience is not the same </a:t>
            </a:r>
            <a:r>
              <a:rPr lang="en-US" sz="2400" dirty="0" smtClean="0"/>
              <a:t>as having </a:t>
            </a:r>
            <a:r>
              <a:rPr lang="en-US" sz="2400" dirty="0"/>
              <a:t>an impact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282145" y="5343808"/>
            <a:ext cx="2076995" cy="14264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57784" y="5343808"/>
            <a:ext cx="1986643" cy="14264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060" y="5343808"/>
            <a:ext cx="2039112" cy="14267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r>
              <a:rPr lang="en-GB" sz="1600" b="1" dirty="0" smtClean="0">
                <a:solidFill>
                  <a:schemeClr val="tx1"/>
                </a:solidFill>
              </a:rPr>
              <a:t>Social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03120" y="5343808"/>
            <a:ext cx="2042159" cy="14267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03120" y="3884391"/>
            <a:ext cx="2042159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54136" y="3897452"/>
            <a:ext cx="1986643" cy="13755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82145" y="3897453"/>
            <a:ext cx="2076995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061" y="3897453"/>
            <a:ext cx="2036719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r>
              <a:rPr lang="en-GB" sz="1600" b="1" dirty="0" smtClean="0">
                <a:solidFill>
                  <a:srgbClr val="FFFF00"/>
                </a:solidFill>
              </a:rPr>
              <a:t>Economic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0056" y="1397725"/>
            <a:ext cx="7001692" cy="2544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Full Scope of Research Impact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61" y="1397725"/>
            <a:ext cx="2076995" cy="2544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Traditional Quality Domain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impact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35127" y="2064934"/>
            <a:ext cx="1646939" cy="16526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Outputs</a:t>
            </a:r>
          </a:p>
          <a:p>
            <a:pPr algn="ctr"/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Discoveries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2176" y="2064934"/>
            <a:ext cx="1646939" cy="16526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Transfer</a:t>
            </a:r>
          </a:p>
          <a:p>
            <a:pPr algn="ctr"/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with end-users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57784" y="2064934"/>
            <a:ext cx="1646939" cy="16526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Outcomes</a:t>
            </a:r>
          </a:p>
          <a:p>
            <a:pPr algn="ctr"/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or improved products or services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23393" y="2064934"/>
            <a:ext cx="1746009" cy="16526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Impact</a:t>
            </a:r>
          </a:p>
          <a:p>
            <a:pPr algn="ctr"/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added improvements achieved</a:t>
            </a:r>
          </a:p>
        </p:txBody>
      </p:sp>
      <p:pic>
        <p:nvPicPr>
          <p:cNvPr id="18" name="Picture 3" descr="C:\Users\roger\AppData\Local\Microsoft\Windows\Temporary Internet Files\Content.IE5\3H24GT11\MC90043261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8171" y="2362021"/>
            <a:ext cx="730236" cy="875853"/>
          </a:xfrm>
          <a:prstGeom prst="rect">
            <a:avLst/>
          </a:prstGeom>
          <a:noFill/>
        </p:spPr>
      </p:pic>
      <p:pic>
        <p:nvPicPr>
          <p:cNvPr id="20" name="Picture 3" descr="C:\Users\roger\AppData\Local\Microsoft\Windows\Temporary Internet Files\Content.IE5\3H24GT11\MC90043261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27116" y="2362021"/>
            <a:ext cx="730236" cy="875853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8039830" y="2139885"/>
            <a:ext cx="1031606" cy="159651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Benefits</a:t>
            </a:r>
          </a:p>
        </p:txBody>
      </p:sp>
      <p:pic>
        <p:nvPicPr>
          <p:cNvPr id="21" name="Picture 3" descr="C:\Users\roger\AppData\Local\Microsoft\Windows\Temporary Internet Files\Content.IE5\3H24GT11\MC90043261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99757" y="2362021"/>
            <a:ext cx="730236" cy="875853"/>
          </a:xfrm>
          <a:prstGeom prst="rect">
            <a:avLst/>
          </a:prstGeom>
          <a:noFill/>
        </p:spPr>
      </p:pic>
      <p:pic>
        <p:nvPicPr>
          <p:cNvPr id="22" name="Picture 3" descr="C:\Users\roger\AppData\Local\Microsoft\Windows\Temporary Internet Files\Content.IE5\3H24GT11\MC90043261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48737" y="2362021"/>
            <a:ext cx="730236" cy="87585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292176" y="3897453"/>
            <a:ext cx="1216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Licenses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Royalties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Pilots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Prototypes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7784" y="3897453"/>
            <a:ext cx="1649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New products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New services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Start-ups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Joint ventures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Repeat business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3393" y="3897453"/>
            <a:ext cx="1574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Productivity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Cost savings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Competiveness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Employment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Investment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94676" y="5320948"/>
            <a:ext cx="19411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indent="-50800">
              <a:buFont typeface="Arial" pitchFamily="34" charset="0"/>
              <a:buChar char="•"/>
            </a:pPr>
            <a:r>
              <a:rPr lang="en-GB" sz="1600" dirty="0" smtClean="0"/>
              <a:t>Informing </a:t>
            </a:r>
          </a:p>
          <a:p>
            <a:pPr marL="50800" indent="-50800"/>
            <a:r>
              <a:rPr lang="en-GB" sz="1600" dirty="0" smtClean="0"/>
              <a:t>Government &amp; </a:t>
            </a:r>
          </a:p>
          <a:p>
            <a:pPr marL="50800" indent="-50800"/>
            <a:r>
              <a:rPr lang="en-GB" sz="1600" dirty="0" smtClean="0"/>
              <a:t>industry</a:t>
            </a:r>
          </a:p>
          <a:p>
            <a:pPr marL="50800" indent="-50800">
              <a:buFont typeface="Arial" pitchFamily="34" charset="0"/>
              <a:buChar char="•"/>
            </a:pPr>
            <a:r>
              <a:rPr lang="en-GB" sz="1600" dirty="0" smtClean="0"/>
              <a:t>Engaging with </a:t>
            </a:r>
          </a:p>
          <a:p>
            <a:pPr marL="50800" indent="-50800"/>
            <a:r>
              <a:rPr lang="en-GB" sz="1600" dirty="0" smtClean="0"/>
              <a:t>community groups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0283" y="5368973"/>
            <a:ext cx="1922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/>
              <a:t>Management </a:t>
            </a:r>
          </a:p>
          <a:p>
            <a:pPr marL="119063" indent="-119063"/>
            <a:r>
              <a:rPr lang="en-GB" sz="1600" dirty="0" smtClean="0"/>
              <a:t>practices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/>
              <a:t>New or improved</a:t>
            </a:r>
          </a:p>
          <a:p>
            <a:pPr marL="119063" indent="-119063"/>
            <a:r>
              <a:rPr lang="en-GB" sz="1600" dirty="0" smtClean="0"/>
              <a:t>Government policy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5893" y="5368973"/>
            <a:ext cx="21778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/>
              <a:t>Savings in natural </a:t>
            </a:r>
          </a:p>
          <a:p>
            <a:pPr marL="119063" indent="-119063"/>
            <a:r>
              <a:rPr lang="en-GB" sz="1600" dirty="0" smtClean="0"/>
              <a:t>resources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/>
              <a:t>Reduced waste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GB" sz="1600" dirty="0" smtClean="0"/>
              <a:t>Improved health/well 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5" grpId="0" animBg="1"/>
      <p:bldP spid="39" grpId="0" animBg="1"/>
      <p:bldP spid="36" grpId="0" animBg="1"/>
      <p:bldP spid="37" grpId="0" animBg="1"/>
      <p:bldP spid="38" grpId="0" animBg="1"/>
      <p:bldP spid="34" grpId="0" animBg="1"/>
      <p:bldP spid="10" grpId="0" animBg="1"/>
      <p:bldP spid="5" grpId="0" animBg="1"/>
      <p:bldP spid="6" grpId="0" animBg="1"/>
      <p:bldP spid="7" grpId="0" animBg="1"/>
      <p:bldP spid="23" grpId="0" animBg="1"/>
      <p:bldP spid="24" grpId="0"/>
      <p:bldP spid="26" grpId="0"/>
      <p:bldP spid="27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eBario impact stages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90056" y="1397725"/>
            <a:ext cx="7001692" cy="2544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Full Scope of Research Impact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61" y="1397725"/>
            <a:ext cx="2076995" cy="2544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Traditional Quality Domain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5127" y="2064934"/>
            <a:ext cx="1646939" cy="16526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Outputs</a:t>
            </a:r>
          </a:p>
          <a:p>
            <a:pPr algn="ctr"/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92176" y="2064934"/>
            <a:ext cx="1646939" cy="16526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Transfer</a:t>
            </a:r>
          </a:p>
          <a:p>
            <a:pPr algn="ctr"/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with end-users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57784" y="2064934"/>
            <a:ext cx="1646939" cy="16526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Outcomes</a:t>
            </a:r>
          </a:p>
          <a:p>
            <a:pPr algn="ctr"/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or improved products or services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23393" y="2064934"/>
            <a:ext cx="1746009" cy="165262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Impact</a:t>
            </a:r>
          </a:p>
          <a:p>
            <a:pPr algn="ctr"/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added improvements achieved</a:t>
            </a:r>
          </a:p>
        </p:txBody>
      </p:sp>
      <p:pic>
        <p:nvPicPr>
          <p:cNvPr id="11" name="Picture 3" descr="C:\Users\roger\AppData\Local\Microsoft\Windows\Temporary Internet Files\Content.IE5\3H24GT11\MC90043261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8171" y="2362021"/>
            <a:ext cx="730236" cy="875853"/>
          </a:xfrm>
          <a:prstGeom prst="rect">
            <a:avLst/>
          </a:prstGeom>
          <a:noFill/>
        </p:spPr>
      </p:pic>
      <p:pic>
        <p:nvPicPr>
          <p:cNvPr id="12" name="Picture 3" descr="C:\Users\roger\AppData\Local\Microsoft\Windows\Temporary Internet Files\Content.IE5\3H24GT11\MC90043261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27116" y="2362021"/>
            <a:ext cx="730236" cy="875853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8039830" y="2139885"/>
            <a:ext cx="1031606" cy="159651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Benefits</a:t>
            </a:r>
          </a:p>
        </p:txBody>
      </p:sp>
      <p:pic>
        <p:nvPicPr>
          <p:cNvPr id="14" name="Picture 3" descr="C:\Users\roger\AppData\Local\Microsoft\Windows\Temporary Internet Files\Content.IE5\3H24GT11\MC90043261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99757" y="2362021"/>
            <a:ext cx="730236" cy="875853"/>
          </a:xfrm>
          <a:prstGeom prst="rect">
            <a:avLst/>
          </a:prstGeom>
          <a:noFill/>
        </p:spPr>
      </p:pic>
      <p:pic>
        <p:nvPicPr>
          <p:cNvPr id="15" name="Picture 3" descr="C:\Users\roger\AppData\Local\Microsoft\Windows\Temporary Internet Files\Content.IE5\3H24GT11\MC90043261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48737" y="2362021"/>
            <a:ext cx="730236" cy="87585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282145" y="5343808"/>
            <a:ext cx="2076995" cy="14264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57784" y="5343808"/>
            <a:ext cx="1986643" cy="14264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60" y="5343808"/>
            <a:ext cx="2039112" cy="14267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r>
              <a:rPr lang="en-GB" sz="1600" b="1" dirty="0" smtClean="0">
                <a:solidFill>
                  <a:schemeClr val="tx1"/>
                </a:solidFill>
              </a:rPr>
              <a:t>Social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03120" y="5343808"/>
            <a:ext cx="2042159" cy="14267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03120" y="3884391"/>
            <a:ext cx="2042159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54136" y="3897452"/>
            <a:ext cx="1986643" cy="13755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2145" y="3897453"/>
            <a:ext cx="2076995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61" y="3897453"/>
            <a:ext cx="2036719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r"/>
            <a:r>
              <a:rPr lang="en-GB" sz="1600" b="1" dirty="0" smtClean="0">
                <a:solidFill>
                  <a:srgbClr val="FFFF00"/>
                </a:solidFill>
              </a:rPr>
              <a:t>Economic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2176" y="3897453"/>
            <a:ext cx="1434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More tourists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More flights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err="1" smtClean="0">
                <a:solidFill>
                  <a:srgbClr val="FFFF00"/>
                </a:solidFill>
              </a:rPr>
              <a:t>eBKF</a:t>
            </a:r>
            <a:endParaRPr lang="en-GB" sz="1600" dirty="0" smtClean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57784" y="3897453"/>
            <a:ext cx="1896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eBario Sdn Bhd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CoERI-ISITI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Radio Bario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Community radio policy</a:t>
            </a:r>
          </a:p>
          <a:p>
            <a:endParaRPr lang="en-GB" sz="1600" dirty="0" smtClean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3392" y="3897453"/>
            <a:ext cx="2006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</a:rPr>
              <a:t>Rural development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4676" y="5320948"/>
            <a:ext cx="194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/>
              <a:t>DAGS/</a:t>
            </a:r>
            <a:r>
              <a:rPr lang="en-GB" sz="1600" dirty="0" err="1" smtClean="0"/>
              <a:t>MoSTI</a:t>
            </a: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FORMADAT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60284" y="5368973"/>
            <a:ext cx="1937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National Strategic Framework for Bridging the Digital Divide -&gt; 8&amp;9MP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225893" y="5368973"/>
            <a:ext cx="2076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/>
              <a:t>Knowledge centres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900" dirty="0" smtClean="0"/>
              <a:t>Engaging with end-users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85360" y="1737360"/>
            <a:ext cx="275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Knowledge Demand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99560"/>
            <a:ext cx="1671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Knowledge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Supply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4886" y="2240280"/>
            <a:ext cx="164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Passive / Latent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0045" y="2240280"/>
            <a:ext cx="197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Actively requesting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781" y="3041749"/>
            <a:ext cx="2041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Passive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Distribute standard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products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6781" y="4714995"/>
            <a:ext cx="2231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Active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Distribute customised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 products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09450" y="2693910"/>
            <a:ext cx="2277990" cy="1619009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t" anchorCtr="1"/>
          <a:lstStyle/>
          <a:p>
            <a:pPr algn="ctr"/>
            <a:r>
              <a:rPr lang="en-GB" b="1" dirty="0" smtClean="0"/>
              <a:t>The Knowledge</a:t>
            </a:r>
          </a:p>
          <a:p>
            <a:pPr algn="ctr"/>
            <a:r>
              <a:rPr lang="en-GB" b="1" dirty="0" smtClean="0"/>
              <a:t>Atti</a:t>
            </a:r>
            <a:r>
              <a:rPr lang="en-GB" dirty="0" smtClean="0"/>
              <a:t>c</a:t>
            </a:r>
          </a:p>
          <a:p>
            <a:pPr algn="ctr"/>
            <a:r>
              <a:rPr lang="en-US" sz="1400" dirty="0" smtClean="0"/>
              <a:t>An archive in which material </a:t>
            </a:r>
          </a:p>
          <a:p>
            <a:pPr algn="ctr"/>
            <a:r>
              <a:rPr lang="en-US" sz="1400" dirty="0" smtClean="0"/>
              <a:t>is collected and stored</a:t>
            </a:r>
            <a:endParaRPr lang="en-GB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6256410" y="4370310"/>
            <a:ext cx="2277990" cy="1619009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t" anchorCtr="1"/>
          <a:lstStyle/>
          <a:p>
            <a:pPr algn="ctr"/>
            <a:r>
              <a:rPr lang="en-GB" b="1" dirty="0" smtClean="0"/>
              <a:t>The Knowledge </a:t>
            </a:r>
          </a:p>
          <a:p>
            <a:pPr algn="ctr"/>
            <a:r>
              <a:rPr lang="en-GB" b="1" dirty="0" smtClean="0"/>
              <a:t>Dialogue</a:t>
            </a:r>
          </a:p>
          <a:p>
            <a:pPr algn="ctr"/>
            <a:r>
              <a:rPr lang="en-US" sz="1400" dirty="0" smtClean="0"/>
              <a:t>A system which  enables users to request information and which responds with a corresponding supply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56410" y="2693910"/>
            <a:ext cx="2277990" cy="1619009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t" anchorCtr="1"/>
          <a:lstStyle/>
          <a:p>
            <a:pPr algn="ctr"/>
            <a:r>
              <a:rPr lang="en-GB" b="1" dirty="0" smtClean="0"/>
              <a:t>The Knowledge </a:t>
            </a:r>
          </a:p>
          <a:p>
            <a:pPr algn="ctr"/>
            <a:r>
              <a:rPr lang="en-GB" b="1" dirty="0" smtClean="0"/>
              <a:t>Publisher</a:t>
            </a:r>
          </a:p>
          <a:p>
            <a:pPr algn="ctr"/>
            <a:r>
              <a:rPr lang="en-US" sz="1400" dirty="0" smtClean="0"/>
              <a:t>A system which allows users to request information, but which does not respond with a tailored supply</a:t>
            </a:r>
            <a:endParaRPr lang="en-GB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909450" y="4370310"/>
            <a:ext cx="2277990" cy="1619009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t" anchorCtr="1"/>
          <a:lstStyle/>
          <a:p>
            <a:pPr algn="ctr"/>
            <a:r>
              <a:rPr lang="en-GB" b="1" dirty="0" smtClean="0"/>
              <a:t>The Knowledge </a:t>
            </a:r>
          </a:p>
          <a:p>
            <a:pPr algn="ctr"/>
            <a:r>
              <a:rPr lang="en-GB" b="1" dirty="0" smtClean="0"/>
              <a:t>Pump</a:t>
            </a:r>
          </a:p>
          <a:p>
            <a:pPr algn="ctr"/>
            <a:r>
              <a:rPr lang="en-US" sz="1400" dirty="0" smtClean="0"/>
              <a:t>A system that tries to deliver </a:t>
            </a:r>
          </a:p>
          <a:p>
            <a:pPr algn="ctr"/>
            <a:r>
              <a:rPr lang="en-US" sz="1400" dirty="0" smtClean="0"/>
              <a:t>information selectively to people  who are believed to need it</a:t>
            </a:r>
            <a:endParaRPr lang="en-GB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905250" y="6103620"/>
            <a:ext cx="441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FFFF00"/>
                </a:solidFill>
              </a:rPr>
              <a:t>From: van </a:t>
            </a:r>
            <a:r>
              <a:rPr lang="en-GB" sz="900" dirty="0" err="1" smtClean="0">
                <a:solidFill>
                  <a:srgbClr val="FFFF00"/>
                </a:solidFill>
              </a:rPr>
              <a:t>Heijst</a:t>
            </a:r>
            <a:r>
              <a:rPr lang="en-GB" sz="900" dirty="0" smtClean="0">
                <a:solidFill>
                  <a:srgbClr val="FFFF00"/>
                </a:solidFill>
              </a:rPr>
              <a:t>, G., van </a:t>
            </a:r>
            <a:r>
              <a:rPr lang="en-GB" sz="900" dirty="0" err="1" smtClean="0">
                <a:solidFill>
                  <a:srgbClr val="FFFF00"/>
                </a:solidFill>
              </a:rPr>
              <a:t>der</a:t>
            </a:r>
            <a:r>
              <a:rPr lang="en-GB" sz="900" dirty="0" smtClean="0">
                <a:solidFill>
                  <a:srgbClr val="FFFF00"/>
                </a:solidFill>
              </a:rPr>
              <a:t> </a:t>
            </a:r>
            <a:r>
              <a:rPr lang="en-GB" sz="900" dirty="0" err="1" smtClean="0">
                <a:solidFill>
                  <a:srgbClr val="FFFF00"/>
                </a:solidFill>
              </a:rPr>
              <a:t>Spek</a:t>
            </a:r>
            <a:r>
              <a:rPr lang="en-GB" sz="900" dirty="0" smtClean="0">
                <a:solidFill>
                  <a:srgbClr val="FFFF00"/>
                </a:solidFill>
              </a:rPr>
              <a:t>, R. and </a:t>
            </a:r>
            <a:r>
              <a:rPr lang="en-GB" sz="900" dirty="0" err="1" smtClean="0">
                <a:solidFill>
                  <a:srgbClr val="FFFF00"/>
                </a:solidFill>
              </a:rPr>
              <a:t>Kruizinga</a:t>
            </a:r>
            <a:r>
              <a:rPr lang="en-GB" sz="900" dirty="0" smtClean="0">
                <a:solidFill>
                  <a:srgbClr val="FFFF00"/>
                </a:solidFill>
              </a:rPr>
              <a:t>, E. (1998) ‘The lessons learned cycle’, in </a:t>
            </a:r>
            <a:r>
              <a:rPr lang="en-GB" sz="900" dirty="0" err="1" smtClean="0">
                <a:solidFill>
                  <a:srgbClr val="FFFF00"/>
                </a:solidFill>
              </a:rPr>
              <a:t>Borghoff</a:t>
            </a:r>
            <a:r>
              <a:rPr lang="en-GB" sz="900" dirty="0" smtClean="0">
                <a:solidFill>
                  <a:srgbClr val="FFFF00"/>
                </a:solidFill>
              </a:rPr>
              <a:t>, U.M. and </a:t>
            </a:r>
            <a:r>
              <a:rPr lang="en-GB" sz="900" dirty="0" err="1" smtClean="0">
                <a:solidFill>
                  <a:srgbClr val="FFFF00"/>
                </a:solidFill>
              </a:rPr>
              <a:t>Pareschi</a:t>
            </a:r>
            <a:r>
              <a:rPr lang="en-GB" sz="900" dirty="0" smtClean="0">
                <a:solidFill>
                  <a:srgbClr val="FFFF00"/>
                </a:solidFill>
              </a:rPr>
              <a:t>, R. (</a:t>
            </a:r>
            <a:r>
              <a:rPr lang="en-GB" sz="900" dirty="0" err="1" smtClean="0">
                <a:solidFill>
                  <a:srgbClr val="FFFF00"/>
                </a:solidFill>
              </a:rPr>
              <a:t>eds</a:t>
            </a:r>
            <a:r>
              <a:rPr lang="en-GB" sz="900" dirty="0" smtClean="0">
                <a:solidFill>
                  <a:srgbClr val="FFFF00"/>
                </a:solidFill>
              </a:rPr>
              <a:t>) Information Technology for Knowledge Management. Berlin: Springer </a:t>
            </a:r>
            <a:r>
              <a:rPr lang="en-GB" sz="900" dirty="0" err="1" smtClean="0">
                <a:solidFill>
                  <a:srgbClr val="FFFF00"/>
                </a:solidFill>
              </a:rPr>
              <a:t>Verlag</a:t>
            </a:r>
            <a:r>
              <a:rPr lang="en-GB" sz="900" dirty="0" smtClean="0">
                <a:solidFill>
                  <a:srgbClr val="FFFF00"/>
                </a:solidFill>
              </a:rPr>
              <a:t>, pp. 17-34.</a:t>
            </a:r>
            <a:endParaRPr lang="en-GB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67764"/>
            <a:ext cx="3008313" cy="1430853"/>
          </a:xfrm>
        </p:spPr>
        <p:txBody>
          <a:bodyPr/>
          <a:lstStyle/>
          <a:p>
            <a:r>
              <a:rPr lang="en-GB" dirty="0" smtClean="0"/>
              <a:t>Engaging </a:t>
            </a:r>
            <a:r>
              <a:rPr lang="en-GB" dirty="0" smtClean="0"/>
              <a:t>with its end-users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The </a:t>
            </a:r>
            <a:r>
              <a:rPr lang="en-GB" sz="2400" dirty="0" smtClean="0">
                <a:solidFill>
                  <a:srgbClr val="FFFF00"/>
                </a:solidFill>
              </a:rPr>
              <a:t>Knowledge Attic</a:t>
            </a:r>
            <a:endParaRPr lang="en-GB" sz="2400" dirty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You may have </a:t>
            </a:r>
            <a:r>
              <a:rPr lang="en-US" sz="2000" dirty="0" smtClean="0"/>
              <a:t>many </a:t>
            </a:r>
            <a:r>
              <a:rPr lang="en-US" sz="2000" dirty="0"/>
              <a:t>publications but </a:t>
            </a:r>
            <a:r>
              <a:rPr lang="en-US" sz="2000" dirty="0" smtClean="0"/>
              <a:t>are they organised </a:t>
            </a:r>
            <a:r>
              <a:rPr lang="en-US" sz="2000" dirty="0"/>
              <a:t>in a single repository.  </a:t>
            </a:r>
            <a:r>
              <a:rPr lang="en-US" sz="2000" dirty="0" smtClean="0"/>
              <a:t>Do you have a Working </a:t>
            </a:r>
            <a:r>
              <a:rPr lang="en-US" sz="2000" dirty="0"/>
              <a:t>Paper series or a dedicated </a:t>
            </a:r>
            <a:r>
              <a:rPr lang="en-US" sz="2000" dirty="0" smtClean="0"/>
              <a:t>journal</a:t>
            </a:r>
          </a:p>
          <a:p>
            <a:r>
              <a:rPr lang="en-GB" sz="2400" dirty="0">
                <a:solidFill>
                  <a:srgbClr val="FFFF00"/>
                </a:solidFill>
              </a:rPr>
              <a:t>The Knowledge </a:t>
            </a:r>
            <a:r>
              <a:rPr lang="en-GB" sz="2400" dirty="0">
                <a:solidFill>
                  <a:srgbClr val="FFFF00"/>
                </a:solidFill>
              </a:rPr>
              <a:t>Publisher</a:t>
            </a:r>
            <a:endParaRPr lang="en-GB" sz="2400" dirty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Do you know who your audience is? </a:t>
            </a:r>
            <a:r>
              <a:rPr lang="en-US" sz="2000" dirty="0" smtClean="0"/>
              <a:t>Do you </a:t>
            </a:r>
            <a:r>
              <a:rPr lang="en-US" sz="2000" dirty="0" smtClean="0"/>
              <a:t>engage </a:t>
            </a:r>
            <a:r>
              <a:rPr lang="en-US" sz="2000" dirty="0"/>
              <a:t>with </a:t>
            </a:r>
            <a:r>
              <a:rPr lang="en-US" sz="2000" dirty="0" smtClean="0"/>
              <a:t>them in </a:t>
            </a:r>
            <a:r>
              <a:rPr lang="en-US" sz="2000" dirty="0"/>
              <a:t>a way that would facilitate </a:t>
            </a:r>
            <a:r>
              <a:rPr lang="en-US" sz="2000" dirty="0" smtClean="0"/>
              <a:t>requests for information?</a:t>
            </a:r>
          </a:p>
          <a:p>
            <a:r>
              <a:rPr lang="en-GB" sz="2400" dirty="0">
                <a:solidFill>
                  <a:srgbClr val="FFFF00"/>
                </a:solidFill>
              </a:rPr>
              <a:t>The Knowledge </a:t>
            </a:r>
            <a:r>
              <a:rPr lang="en-GB" sz="2400" dirty="0">
                <a:solidFill>
                  <a:srgbClr val="FFFF00"/>
                </a:solidFill>
              </a:rPr>
              <a:t>Pump</a:t>
            </a:r>
            <a:endParaRPr lang="en-GB" sz="2400" dirty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Do you have </a:t>
            </a:r>
            <a:r>
              <a:rPr lang="en-US" sz="2000" dirty="0"/>
              <a:t>a mechanism for discovering the information needs of </a:t>
            </a:r>
            <a:r>
              <a:rPr lang="en-US" sz="2000" dirty="0" smtClean="0"/>
              <a:t>your audience</a:t>
            </a:r>
            <a:r>
              <a:rPr lang="en-US" sz="2000" dirty="0" smtClean="0"/>
              <a:t>?</a:t>
            </a:r>
          </a:p>
          <a:p>
            <a:r>
              <a:rPr lang="en-GB" sz="2400" dirty="0">
                <a:solidFill>
                  <a:srgbClr val="FFFF00"/>
                </a:solidFill>
              </a:rPr>
              <a:t>The Knowledge </a:t>
            </a:r>
            <a:r>
              <a:rPr lang="en-GB" sz="2400" dirty="0">
                <a:solidFill>
                  <a:srgbClr val="FFFF00"/>
                </a:solidFill>
              </a:rPr>
              <a:t>Dialogue</a:t>
            </a:r>
            <a:endParaRPr lang="en-GB" sz="2400" dirty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Do you have </a:t>
            </a:r>
            <a:r>
              <a:rPr lang="en-US" sz="2000" dirty="0"/>
              <a:t>mechanisms for discovering the information needs of </a:t>
            </a:r>
            <a:r>
              <a:rPr lang="en-US" sz="2000" dirty="0" smtClean="0"/>
              <a:t>you audience </a:t>
            </a:r>
            <a:r>
              <a:rPr lang="en-US" sz="2000" dirty="0"/>
              <a:t>and then supplying  them</a:t>
            </a:r>
            <a:r>
              <a:rPr lang="en-US" sz="2000" dirty="0" smtClean="0"/>
              <a:t>?</a:t>
            </a:r>
            <a:endParaRPr lang="en-GB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48192" y="2917779"/>
            <a:ext cx="2961190" cy="1699940"/>
            <a:chOff x="1319348" y="1931606"/>
            <a:chExt cx="7215052" cy="4057713"/>
          </a:xfrm>
        </p:grpSpPr>
        <p:sp>
          <p:nvSpPr>
            <p:cNvPr id="7" name="TextBox 6"/>
            <p:cNvSpPr txBox="1"/>
            <p:nvPr/>
          </p:nvSpPr>
          <p:spPr>
            <a:xfrm>
              <a:off x="4991679" y="1931606"/>
              <a:ext cx="2531726" cy="514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>
                  <a:solidFill>
                    <a:schemeClr val="bg1"/>
                  </a:solidFill>
                </a:rPr>
                <a:t>Knowledge Demand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9348" y="3864430"/>
              <a:ext cx="1656831" cy="808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>
                  <a:solidFill>
                    <a:schemeClr val="bg1"/>
                  </a:solidFill>
                </a:rPr>
                <a:t>Knowledge </a:t>
              </a:r>
            </a:p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Supply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7924" y="2331721"/>
              <a:ext cx="1652925" cy="440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Passive / Latent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5072" y="2331721"/>
              <a:ext cx="1910706" cy="440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 smtClean="0">
                  <a:solidFill>
                    <a:schemeClr val="bg1"/>
                  </a:solidFill>
                </a:rPr>
                <a:t>Actively requesting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3020" y="3041750"/>
              <a:ext cx="1969295" cy="88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chemeClr val="bg1"/>
                  </a:solidFill>
                </a:rPr>
                <a:t>Passive</a:t>
              </a:r>
            </a:p>
            <a:p>
              <a:r>
                <a:rPr lang="en-GB" sz="600" dirty="0" smtClean="0">
                  <a:solidFill>
                    <a:schemeClr val="bg1"/>
                  </a:solidFill>
                </a:rPr>
                <a:t>Distribute standard </a:t>
              </a:r>
            </a:p>
            <a:p>
              <a:r>
                <a:rPr lang="en-GB" sz="600" dirty="0" smtClean="0">
                  <a:solidFill>
                    <a:schemeClr val="bg1"/>
                  </a:solidFill>
                </a:rPr>
                <a:t>products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3646" y="4714995"/>
              <a:ext cx="2117715" cy="88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chemeClr val="bg1"/>
                  </a:solidFill>
                </a:rPr>
                <a:t>Active</a:t>
              </a:r>
            </a:p>
            <a:p>
              <a:r>
                <a:rPr lang="en-GB" sz="600" dirty="0" smtClean="0">
                  <a:solidFill>
                    <a:schemeClr val="bg1"/>
                  </a:solidFill>
                </a:rPr>
                <a:t>Distribute customised</a:t>
              </a:r>
            </a:p>
            <a:p>
              <a:r>
                <a:rPr lang="en-GB" sz="600" dirty="0" smtClean="0">
                  <a:solidFill>
                    <a:schemeClr val="bg1"/>
                  </a:solidFill>
                </a:rPr>
                <a:t> products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09450" y="2693910"/>
              <a:ext cx="2277990" cy="1619009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t" anchorCtr="1"/>
            <a:lstStyle/>
            <a:p>
              <a:pPr algn="ctr"/>
              <a:r>
                <a:rPr lang="en-GB" sz="600" b="1" dirty="0" smtClean="0">
                  <a:solidFill>
                    <a:schemeClr val="bg1"/>
                  </a:solidFill>
                </a:rPr>
                <a:t>The Knowledge</a:t>
              </a:r>
            </a:p>
            <a:p>
              <a:pPr algn="ctr"/>
              <a:r>
                <a:rPr lang="en-GB" sz="600" b="1" dirty="0" smtClean="0">
                  <a:solidFill>
                    <a:schemeClr val="bg1"/>
                  </a:solidFill>
                </a:rPr>
                <a:t>Atti</a:t>
              </a:r>
              <a:r>
                <a:rPr lang="en-GB" sz="600" dirty="0" smtClean="0">
                  <a:solidFill>
                    <a:schemeClr val="bg1"/>
                  </a:solidFill>
                </a:rPr>
                <a:t>c</a:t>
              </a:r>
            </a:p>
            <a:p>
              <a:pPr algn="ctr"/>
              <a:r>
                <a:rPr lang="en-US" sz="400" dirty="0" smtClean="0">
                  <a:solidFill>
                    <a:schemeClr val="bg1"/>
                  </a:solidFill>
                </a:rPr>
                <a:t>An archive in which material </a:t>
              </a:r>
            </a:p>
            <a:p>
              <a:pPr algn="ctr"/>
              <a:r>
                <a:rPr lang="en-US" sz="400" dirty="0" smtClean="0">
                  <a:solidFill>
                    <a:schemeClr val="bg1"/>
                  </a:solidFill>
                </a:rPr>
                <a:t>is collected and stored</a:t>
              </a:r>
              <a:endParaRPr lang="en-GB" sz="400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56410" y="4370310"/>
              <a:ext cx="2277990" cy="1619009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t" anchorCtr="1"/>
            <a:lstStyle/>
            <a:p>
              <a:pPr algn="ctr"/>
              <a:r>
                <a:rPr lang="en-GB" sz="600" b="1" dirty="0" smtClean="0">
                  <a:solidFill>
                    <a:schemeClr val="bg1"/>
                  </a:solidFill>
                </a:rPr>
                <a:t>The Knowledge </a:t>
              </a:r>
            </a:p>
            <a:p>
              <a:pPr algn="ctr"/>
              <a:r>
                <a:rPr lang="en-GB" sz="600" b="1" dirty="0" smtClean="0">
                  <a:solidFill>
                    <a:schemeClr val="bg1"/>
                  </a:solidFill>
                </a:rPr>
                <a:t>Dialogue</a:t>
              </a:r>
            </a:p>
            <a:p>
              <a:pPr algn="ctr"/>
              <a:r>
                <a:rPr lang="en-US" sz="400" dirty="0" smtClean="0">
                  <a:solidFill>
                    <a:schemeClr val="bg1"/>
                  </a:solidFill>
                </a:rPr>
                <a:t>A system which  enables users to request information and which responds with a corresponding supply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56410" y="2693910"/>
              <a:ext cx="2277990" cy="1619009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t" anchorCtr="1"/>
            <a:lstStyle/>
            <a:p>
              <a:pPr algn="ctr"/>
              <a:r>
                <a:rPr lang="en-GB" sz="600" b="1" dirty="0" smtClean="0">
                  <a:solidFill>
                    <a:schemeClr val="bg1"/>
                  </a:solidFill>
                </a:rPr>
                <a:t>The Knowledge </a:t>
              </a:r>
            </a:p>
            <a:p>
              <a:pPr algn="ctr"/>
              <a:r>
                <a:rPr lang="en-GB" sz="600" b="1" dirty="0" smtClean="0">
                  <a:solidFill>
                    <a:schemeClr val="bg1"/>
                  </a:solidFill>
                </a:rPr>
                <a:t>Publisher</a:t>
              </a:r>
            </a:p>
            <a:p>
              <a:pPr algn="ctr"/>
              <a:r>
                <a:rPr lang="en-US" sz="400" dirty="0" smtClean="0">
                  <a:solidFill>
                    <a:schemeClr val="bg1"/>
                  </a:solidFill>
                </a:rPr>
                <a:t>A system which allows users to request information, but which does not respond with a tailored supply</a:t>
              </a:r>
              <a:endParaRPr lang="en-GB" sz="4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09450" y="4370310"/>
              <a:ext cx="2277990" cy="1619009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t" anchorCtr="1"/>
            <a:lstStyle/>
            <a:p>
              <a:pPr algn="ctr"/>
              <a:r>
                <a:rPr lang="en-GB" sz="600" b="1" dirty="0" smtClean="0">
                  <a:solidFill>
                    <a:schemeClr val="bg1"/>
                  </a:solidFill>
                </a:rPr>
                <a:t>The Knowledge </a:t>
              </a:r>
            </a:p>
            <a:p>
              <a:pPr algn="ctr"/>
              <a:r>
                <a:rPr lang="en-GB" sz="600" b="1" dirty="0" smtClean="0">
                  <a:solidFill>
                    <a:schemeClr val="bg1"/>
                  </a:solidFill>
                </a:rPr>
                <a:t>Pump</a:t>
              </a:r>
            </a:p>
            <a:p>
              <a:pPr algn="ctr"/>
              <a:r>
                <a:rPr lang="en-US" sz="400" dirty="0" smtClean="0">
                  <a:solidFill>
                    <a:schemeClr val="bg1"/>
                  </a:solidFill>
                </a:rPr>
                <a:t>A system that tries to deliver </a:t>
              </a:r>
            </a:p>
            <a:p>
              <a:pPr algn="ctr"/>
              <a:r>
                <a:rPr lang="en-US" sz="400" dirty="0" smtClean="0">
                  <a:solidFill>
                    <a:schemeClr val="bg1"/>
                  </a:solidFill>
                </a:rPr>
                <a:t>information selectively to people  who are believed to need it</a:t>
              </a:r>
              <a:endParaRPr lang="en-GB" sz="4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67765"/>
            <a:ext cx="3008313" cy="1810864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Education Minister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Datuk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Seri Mohamed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Khaled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Nordin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228108"/>
            <a:ext cx="3008313" cy="344314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“Universities should live up to their roles within the local community while making an impact in the international arena</a:t>
            </a:r>
            <a:r>
              <a:rPr lang="en-US" sz="2000" b="1" dirty="0" smtClean="0">
                <a:solidFill>
                  <a:srgbClr val="FFFF00"/>
                </a:solidFill>
              </a:rPr>
              <a:t>.”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 smtClean="0">
              <a:solidFill>
                <a:srgbClr val="FFFF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724" y="3977282"/>
            <a:ext cx="3055772" cy="231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4124334" y="267527"/>
            <a:ext cx="4416552" cy="3464581"/>
            <a:chOff x="3847234" y="1306652"/>
            <a:chExt cx="4416552" cy="346458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1499"/>
            <a:stretch>
              <a:fillRect/>
            </a:stretch>
          </p:blipFill>
          <p:spPr bwMode="auto">
            <a:xfrm>
              <a:off x="3847234" y="2714197"/>
              <a:ext cx="4416552" cy="2057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4" name="Group 13"/>
            <p:cNvGrpSpPr/>
            <p:nvPr/>
          </p:nvGrpSpPr>
          <p:grpSpPr>
            <a:xfrm>
              <a:off x="3847234" y="1306652"/>
              <a:ext cx="4415442" cy="1088136"/>
              <a:chOff x="3847234" y="1306652"/>
              <a:chExt cx="4415442" cy="108813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47234" y="1306653"/>
                <a:ext cx="2114550" cy="1085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74881"/>
              <a:stretch>
                <a:fillRect/>
              </a:stretch>
            </p:blipFill>
            <p:spPr bwMode="auto">
              <a:xfrm>
                <a:off x="5925415" y="1306652"/>
                <a:ext cx="2337261" cy="1088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53122" b="4334"/>
            <a:stretch>
              <a:fillRect/>
            </a:stretch>
          </p:blipFill>
          <p:spPr bwMode="auto">
            <a:xfrm>
              <a:off x="3847234" y="2351376"/>
              <a:ext cx="4416552" cy="38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4287339" y="6386938"/>
            <a:ext cx="4090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Higher Education Minister </a:t>
            </a:r>
            <a:r>
              <a:rPr lang="en-GB" sz="1200" dirty="0" err="1" smtClean="0">
                <a:solidFill>
                  <a:schemeClr val="bg1"/>
                </a:solidFill>
              </a:rPr>
              <a:t>Datuk</a:t>
            </a:r>
            <a:r>
              <a:rPr lang="en-GB" sz="1200" dirty="0" smtClean="0">
                <a:solidFill>
                  <a:schemeClr val="bg1"/>
                </a:solidFill>
              </a:rPr>
              <a:t> Seri Mohamed </a:t>
            </a:r>
            <a:r>
              <a:rPr lang="en-GB" sz="1200" dirty="0" err="1" smtClean="0">
                <a:solidFill>
                  <a:schemeClr val="bg1"/>
                </a:solidFill>
              </a:rPr>
              <a:t>Khaled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Nordin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229434" y="2267526"/>
            <a:ext cx="1611084" cy="827315"/>
          </a:xfrm>
          <a:prstGeom prst="wedgeRoundRectCallout">
            <a:avLst>
              <a:gd name="adj1" fmla="val -179346"/>
              <a:gd name="adj2" fmla="val -24102"/>
              <a:gd name="adj3" fmla="val 16667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FF00"/>
                </a:solidFill>
              </a:rPr>
              <a:t>Does everyone know what he means by </a:t>
            </a:r>
            <a:r>
              <a:rPr lang="en-GB" sz="1400" b="1" i="1" dirty="0" smtClean="0">
                <a:solidFill>
                  <a:srgbClr val="FFFF00"/>
                </a:solidFill>
              </a:rPr>
              <a:t>impact</a:t>
            </a:r>
            <a:r>
              <a:rPr lang="en-GB" sz="1400" b="1" dirty="0" smtClean="0">
                <a:solidFill>
                  <a:srgbClr val="FFFF00"/>
                </a:solidFill>
              </a:rPr>
              <a:t>?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impact of research?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35949" y="3355317"/>
            <a:ext cx="1744394" cy="1069145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Academic Research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65081" y="1836179"/>
            <a:ext cx="5500468" cy="410742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Impacts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01179" y="2525497"/>
            <a:ext cx="4572000" cy="136723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Academic Impact</a:t>
            </a: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180343" y="3889890"/>
            <a:ext cx="984738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642191" y="2968231"/>
            <a:ext cx="1298918" cy="77841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Training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33250" y="2968231"/>
            <a:ext cx="1298918" cy="77841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/>
              <a:t>Publications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7721" y="2968231"/>
            <a:ext cx="1298918" cy="77841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Citations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96823" y="4206268"/>
            <a:ext cx="4572000" cy="136723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Socio-economic Impact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37835" y="4649002"/>
            <a:ext cx="1298918" cy="77841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Capacity building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28894" y="4649002"/>
            <a:ext cx="1298918" cy="77841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Socio-economic benefits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33365" y="4649002"/>
            <a:ext cx="1298918" cy="77841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Impact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-142600"/>
            <a:ext cx="5568950" cy="6411930"/>
          </a:xfrm>
        </p:spPr>
        <p:txBody>
          <a:bodyPr>
            <a:noAutofit/>
          </a:bodyPr>
          <a:lstStyle/>
          <a:p>
            <a:r>
              <a:rPr lang="en-US" sz="3100" dirty="0" smtClean="0"/>
              <a:t>Achieving </a:t>
            </a:r>
            <a:r>
              <a:rPr lang="en-US" sz="3100" dirty="0"/>
              <a:t>either </a:t>
            </a:r>
            <a:r>
              <a:rPr lang="en-US" sz="3100" dirty="0" smtClean="0"/>
              <a:t>type of impact does </a:t>
            </a:r>
            <a:r>
              <a:rPr lang="en-US" sz="3100" dirty="0"/>
              <a:t>not automatically lead to achieving the </a:t>
            </a:r>
            <a:r>
              <a:rPr lang="en-US" sz="3100" dirty="0" smtClean="0"/>
              <a:t>other</a:t>
            </a:r>
          </a:p>
          <a:p>
            <a:r>
              <a:rPr lang="en-US" sz="3100" dirty="0" smtClean="0"/>
              <a:t>There are considerable </a:t>
            </a:r>
            <a:r>
              <a:rPr lang="en-US" sz="3100" dirty="0"/>
              <a:t>differences </a:t>
            </a:r>
            <a:r>
              <a:rPr lang="en-US" sz="3100" dirty="0" smtClean="0"/>
              <a:t>between the </a:t>
            </a:r>
            <a:r>
              <a:rPr lang="en-US" sz="3100" dirty="0"/>
              <a:t>processes that lead to </a:t>
            </a:r>
            <a:r>
              <a:rPr lang="en-US" sz="3100" dirty="0" smtClean="0"/>
              <a:t>each</a:t>
            </a:r>
          </a:p>
          <a:p>
            <a:r>
              <a:rPr lang="en-US" sz="3100" dirty="0" smtClean="0"/>
              <a:t>High </a:t>
            </a:r>
            <a:r>
              <a:rPr lang="en-US" sz="3100" dirty="0"/>
              <a:t>quality </a:t>
            </a:r>
            <a:r>
              <a:rPr lang="en-US" sz="3100" dirty="0" smtClean="0"/>
              <a:t>research is </a:t>
            </a:r>
            <a:r>
              <a:rPr lang="en-US" sz="3100" dirty="0"/>
              <a:t>always the starting point for </a:t>
            </a:r>
            <a:r>
              <a:rPr lang="en-US" sz="3100" dirty="0" smtClean="0"/>
              <a:t>both</a:t>
            </a:r>
          </a:p>
          <a:p>
            <a:r>
              <a:rPr lang="en-US" sz="3100" dirty="0" smtClean="0"/>
              <a:t>Non-academic impacts require more </a:t>
            </a:r>
            <a:r>
              <a:rPr lang="en-US" sz="3100" dirty="0" smtClean="0"/>
              <a:t>attention than academic</a:t>
            </a:r>
            <a:endParaRPr lang="en-US" sz="3100" dirty="0" smtClean="0"/>
          </a:p>
          <a:p>
            <a:r>
              <a:rPr lang="en-US" sz="3100" dirty="0" smtClean="0"/>
              <a:t>Cross discipline research will better influence </a:t>
            </a:r>
            <a:r>
              <a:rPr lang="en-GB" sz="3100" dirty="0" smtClean="0"/>
              <a:t>wider society</a:t>
            </a:r>
            <a:endParaRPr lang="en-GB" sz="31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2217" y="2094785"/>
            <a:ext cx="2708886" cy="1227909"/>
            <a:chOff x="435949" y="1836179"/>
            <a:chExt cx="8229600" cy="4107421"/>
          </a:xfrm>
        </p:grpSpPr>
        <p:sp>
          <p:nvSpPr>
            <p:cNvPr id="8" name="Rounded Rectangle 7"/>
            <p:cNvSpPr/>
            <p:nvPr/>
          </p:nvSpPr>
          <p:spPr>
            <a:xfrm>
              <a:off x="435949" y="3355317"/>
              <a:ext cx="1744394" cy="1069145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50" dirty="0"/>
                <a:t>Academic Research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65081" y="1836179"/>
              <a:ext cx="5500468" cy="4107421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4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Impacts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01179" y="2525497"/>
              <a:ext cx="4572000" cy="1367234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450" b="1" dirty="0" smtClean="0">
                  <a:solidFill>
                    <a:schemeClr val="tx1"/>
                  </a:solidFill>
                </a:rPr>
                <a:t>Academic Impact</a:t>
              </a:r>
            </a:p>
          </p:txBody>
        </p:sp>
        <p:cxnSp>
          <p:nvCxnSpPr>
            <p:cNvPr id="11" name="Straight Arrow Connector 10"/>
            <p:cNvCxnSpPr>
              <a:stCxn id="8" idx="3"/>
              <a:endCxn id="9" idx="1"/>
            </p:cNvCxnSpPr>
            <p:nvPr/>
          </p:nvCxnSpPr>
          <p:spPr>
            <a:xfrm>
              <a:off x="2180343" y="3889890"/>
              <a:ext cx="9847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6642191" y="2968231"/>
              <a:ext cx="1298918" cy="778412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50" dirty="0" smtClean="0"/>
                <a:t>Training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33250" y="2968231"/>
              <a:ext cx="1298918" cy="778412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450" dirty="0" smtClean="0"/>
                <a:t>Publications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37721" y="2968231"/>
              <a:ext cx="1298918" cy="778412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50" dirty="0" smtClean="0"/>
                <a:t>Citations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96823" y="4206268"/>
              <a:ext cx="4572000" cy="1367234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450" b="1" dirty="0" smtClean="0">
                  <a:solidFill>
                    <a:schemeClr val="tx1"/>
                  </a:solidFill>
                </a:rPr>
                <a:t>Socio-economic Impact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637835" y="4649002"/>
              <a:ext cx="1298918" cy="778412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50" dirty="0" smtClean="0"/>
                <a:t>Capacity building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28894" y="4649002"/>
              <a:ext cx="1298918" cy="778412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450" dirty="0" smtClean="0"/>
                <a:t>Socio-economic benefits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33365" y="4649002"/>
              <a:ext cx="1298918" cy="778412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50" dirty="0" smtClean="0"/>
                <a:t>Public Policy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01924" y="4259271"/>
            <a:ext cx="3431876" cy="245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7928" y="6360003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Gabriola" pitchFamily="82" charset="0"/>
              </a:rPr>
              <a:t>My question is, are we making any impact?</a:t>
            </a:r>
            <a:endParaRPr lang="en-GB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457200" y="3685308"/>
            <a:ext cx="3008313" cy="2985947"/>
          </a:xfrm>
        </p:spPr>
        <p:txBody>
          <a:bodyPr/>
          <a:lstStyle/>
          <a:p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1367765"/>
            <a:ext cx="3008313" cy="1114178"/>
          </a:xfrm>
        </p:spPr>
        <p:txBody>
          <a:bodyPr/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Influencing public policy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0"/>
            <a:ext cx="5333423" cy="6411930"/>
          </a:xfrm>
        </p:spPr>
        <p:txBody>
          <a:bodyPr>
            <a:noAutofit/>
          </a:bodyPr>
          <a:lstStyle/>
          <a:p>
            <a:r>
              <a:rPr lang="en-US" sz="2200" dirty="0" smtClean="0"/>
              <a:t>Policy </a:t>
            </a:r>
            <a:r>
              <a:rPr lang="en-US" sz="2200" dirty="0"/>
              <a:t>making processes are weakly informed by research-based </a:t>
            </a:r>
            <a:r>
              <a:rPr lang="en-US" sz="2200" dirty="0" smtClean="0"/>
              <a:t>evidence</a:t>
            </a:r>
          </a:p>
          <a:p>
            <a:pPr fontAlgn="base"/>
            <a:r>
              <a:rPr lang="en-US" sz="2200" dirty="0" smtClean="0"/>
              <a:t>Policy-makers </a:t>
            </a:r>
            <a:r>
              <a:rPr lang="en-US" sz="2200" dirty="0" smtClean="0"/>
              <a:t>are influenced </a:t>
            </a:r>
            <a:r>
              <a:rPr lang="en-US" sz="2200" dirty="0" smtClean="0"/>
              <a:t>by:</a:t>
            </a:r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values,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experience, judgment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lobbyists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pressure groups,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US" sz="2200" dirty="0" smtClean="0"/>
              <a:t>They will </a:t>
            </a:r>
            <a:r>
              <a:rPr lang="en-US" sz="2200" dirty="0"/>
              <a:t>take more or less </a:t>
            </a:r>
            <a:r>
              <a:rPr lang="en-US" sz="2200" dirty="0" smtClean="0"/>
              <a:t>anything that:</a:t>
            </a:r>
            <a:endParaRPr lang="en-US" sz="2200" dirty="0"/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help them to make a decision </a:t>
            </a:r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seems reasonable</a:t>
            </a:r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 clear message </a:t>
            </a:r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available at the right time</a:t>
            </a:r>
          </a:p>
          <a:p>
            <a:pPr fontAlgn="base"/>
            <a:r>
              <a:rPr lang="en-US" sz="2200" dirty="0"/>
              <a:t>Researchers:</a:t>
            </a:r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everything proven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scientifically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to be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underpinned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</a:p>
          <a:p>
            <a:pPr lvl="1" fontAlgn="base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 their message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caveats and qualifications.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90286" y="2510981"/>
            <a:ext cx="3004458" cy="1219201"/>
            <a:chOff x="3596823" y="4206268"/>
            <a:chExt cx="4572000" cy="1367234"/>
          </a:xfrm>
        </p:grpSpPr>
        <p:sp>
          <p:nvSpPr>
            <p:cNvPr id="5" name="Rounded Rectangle 4"/>
            <p:cNvSpPr/>
            <p:nvPr/>
          </p:nvSpPr>
          <p:spPr>
            <a:xfrm>
              <a:off x="3596823" y="4206268"/>
              <a:ext cx="4572000" cy="1367234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Socio-economic Impact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637835" y="4649002"/>
              <a:ext cx="1298918" cy="778412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 smtClean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28894" y="4649002"/>
              <a:ext cx="1298918" cy="778412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050" dirty="0" smtClean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33365" y="4649002"/>
              <a:ext cx="1298918" cy="778412"/>
            </a:xfrm>
            <a:prstGeom prst="roundRect">
              <a:avLst/>
            </a:prstGeom>
            <a:solidFill>
              <a:srgbClr val="008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Public Policy</a:t>
              </a:r>
            </a:p>
          </p:txBody>
        </p:sp>
      </p:grpSp>
      <p:pic>
        <p:nvPicPr>
          <p:cNvPr id="13314" name="Picture 2" descr="http://www.oxfamblogs.org/fp2p/wp-content/uploads/climate-change-science-v-politics-cartoon.jpg"/>
          <p:cNvPicPr>
            <a:picLocks noChangeAspect="1" noChangeArrowheads="1"/>
          </p:cNvPicPr>
          <p:nvPr/>
        </p:nvPicPr>
        <p:blipFill>
          <a:blip r:embed="rId2" cstate="print"/>
          <a:srcRect r="3668"/>
          <a:stretch>
            <a:fillRect/>
          </a:stretch>
        </p:blipFill>
        <p:spPr bwMode="auto">
          <a:xfrm>
            <a:off x="290286" y="3918858"/>
            <a:ext cx="3120571" cy="250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764"/>
            <a:ext cx="3008313" cy="1767321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domains of the impact of research on public policy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11600"/>
            <a:ext cx="5568950" cy="59476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FFFF00"/>
                </a:solidFill>
              </a:rPr>
              <a:t>Context</a:t>
            </a:r>
            <a:endParaRPr lang="en-GB" sz="2000" dirty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prevailing </a:t>
            </a:r>
            <a:r>
              <a:rPr lang="en-US" sz="2000" dirty="0" smtClean="0"/>
              <a:t>narratives and discourse among policy-makers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extent </a:t>
            </a:r>
            <a:r>
              <a:rPr lang="en-US" sz="2000" dirty="0" smtClean="0"/>
              <a:t>of demand for new ideas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political </a:t>
            </a:r>
            <a:r>
              <a:rPr lang="en-US" sz="2000" dirty="0" smtClean="0"/>
              <a:t>culture and degree of openness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FFFF00"/>
                </a:solidFill>
              </a:rPr>
              <a:t>Evidence</a:t>
            </a:r>
            <a:endParaRPr lang="en-GB" sz="2800" dirty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research provides a solution to a problem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participatory approaches and </a:t>
            </a:r>
            <a:r>
              <a:rPr lang="en-US" sz="2000" dirty="0" smtClean="0"/>
              <a:t>pilot </a:t>
            </a:r>
            <a:r>
              <a:rPr lang="en-US" sz="2000" dirty="0" smtClean="0"/>
              <a:t>schemes 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communications </a:t>
            </a:r>
            <a:r>
              <a:rPr lang="en-GB" sz="2000" dirty="0"/>
              <a:t>and influencing </a:t>
            </a:r>
            <a:r>
              <a:rPr lang="en-GB" sz="2000" dirty="0" smtClean="0"/>
              <a:t>strategy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results packaged </a:t>
            </a:r>
            <a:r>
              <a:rPr lang="en-US" sz="2000" dirty="0"/>
              <a:t>in </a:t>
            </a:r>
            <a:r>
              <a:rPr lang="en-US" sz="2000" dirty="0" smtClean="0"/>
              <a:t>familiar </a:t>
            </a:r>
            <a:r>
              <a:rPr lang="en-GB" sz="2000" dirty="0" smtClean="0"/>
              <a:t>concepts 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strenuous </a:t>
            </a:r>
            <a:r>
              <a:rPr lang="en-GB" sz="2000" dirty="0"/>
              <a:t>advocacy </a:t>
            </a:r>
            <a:r>
              <a:rPr lang="en-GB" sz="2000" dirty="0" smtClean="0"/>
              <a:t>efforts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FFFF00"/>
                </a:solidFill>
              </a:rPr>
              <a:t>Links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feedback between </a:t>
            </a:r>
            <a:r>
              <a:rPr lang="en-US" sz="2000" dirty="0" smtClean="0"/>
              <a:t>researchers and policy-makers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trust, legitimacy, openness and formalisation of networks</a:t>
            </a:r>
            <a:endParaRPr lang="en-GB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26488" y="3482193"/>
            <a:ext cx="3200400" cy="2286000"/>
            <a:chOff x="3238500" y="2314575"/>
            <a:chExt cx="3200400" cy="228600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8500" y="2314575"/>
              <a:ext cx="32004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062534" y="2362194"/>
              <a:ext cx="111918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50" dirty="0" smtClean="0">
                  <a:latin typeface="Maiandra GD" pitchFamily="34" charset="0"/>
                </a:rPr>
                <a:t>Could you kindly rephrase that in equivocal, inaccurate, vague, self-serving and roundabout terms that we can all understand? </a:t>
              </a:r>
              <a:endParaRPr lang="en-GB" sz="750" dirty="0">
                <a:latin typeface="Maiandra G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764"/>
            <a:ext cx="3008313" cy="2357569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questions on the domains of the impact of research on public policy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41193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463550" indent="-463550">
              <a:lnSpc>
                <a:spcPct val="80000"/>
              </a:lnSpc>
              <a:buFont typeface="+mj-lt"/>
              <a:buAutoNum type="arabicPeriod"/>
            </a:pPr>
            <a:r>
              <a:rPr lang="en-GB" sz="2400" dirty="0"/>
              <a:t>Context</a:t>
            </a:r>
          </a:p>
          <a:p>
            <a:pPr marL="68897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200" dirty="0">
                <a:latin typeface="+mn-lt"/>
                <a:ea typeface="+mn-ea"/>
                <a:cs typeface="+mn-cs"/>
              </a:rPr>
              <a:t>how can contexts be categorised and how best can stakeholders operate to influence policy in </a:t>
            </a:r>
            <a:r>
              <a:rPr lang="en-GB" sz="2200" dirty="0" smtClean="0">
                <a:latin typeface="+mn-lt"/>
                <a:ea typeface="+mn-ea"/>
                <a:cs typeface="+mn-cs"/>
              </a:rPr>
              <a:t>different contexts?</a:t>
            </a:r>
            <a:endParaRPr lang="en-GB" sz="2200" dirty="0">
              <a:latin typeface="+mn-lt"/>
              <a:ea typeface="+mn-ea"/>
              <a:cs typeface="+mn-cs"/>
            </a:endParaRPr>
          </a:p>
          <a:p>
            <a:pPr marL="68897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+mn-lt"/>
                <a:ea typeface="+mn-ea"/>
                <a:cs typeface="+mn-cs"/>
              </a:rPr>
              <a:t>how </a:t>
            </a:r>
            <a:r>
              <a:rPr lang="en-GB" sz="2200" dirty="0">
                <a:latin typeface="+mn-lt"/>
                <a:ea typeface="+mn-ea"/>
                <a:cs typeface="+mn-cs"/>
              </a:rPr>
              <a:t>do research–policy processes work in situations with democratic deficits? </a:t>
            </a:r>
          </a:p>
          <a:p>
            <a:pPr marL="68897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+mn-lt"/>
                <a:ea typeface="+mn-ea"/>
                <a:cs typeface="+mn-cs"/>
              </a:rPr>
              <a:t>what </a:t>
            </a:r>
            <a:r>
              <a:rPr lang="en-GB" sz="2200" dirty="0">
                <a:latin typeface="+mn-lt"/>
                <a:ea typeface="+mn-ea"/>
                <a:cs typeface="+mn-cs"/>
              </a:rPr>
              <a:t>can </a:t>
            </a:r>
            <a:r>
              <a:rPr lang="en-GB" sz="2200" dirty="0" smtClean="0">
                <a:latin typeface="+mn-lt"/>
                <a:ea typeface="+mn-ea"/>
                <a:cs typeface="+mn-cs"/>
              </a:rPr>
              <a:t>be </a:t>
            </a:r>
            <a:r>
              <a:rPr lang="en-GB" sz="2200" dirty="0">
                <a:latin typeface="+mn-lt"/>
                <a:ea typeface="+mn-ea"/>
                <a:cs typeface="+mn-cs"/>
              </a:rPr>
              <a:t>done to improve the context for the use of research in policy-making and practice?</a:t>
            </a:r>
          </a:p>
          <a:p>
            <a:pPr marL="463550" indent="-463550">
              <a:lnSpc>
                <a:spcPct val="80000"/>
              </a:lnSpc>
              <a:buFont typeface="+mj-lt"/>
              <a:buAutoNum type="arabicPeriod" startAt="2"/>
            </a:pPr>
            <a:r>
              <a:rPr lang="en-GB" sz="2400" dirty="0"/>
              <a:t>Evidence</a:t>
            </a:r>
          </a:p>
          <a:p>
            <a:pPr marL="68897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200" dirty="0" smtClean="0"/>
              <a:t>what </a:t>
            </a:r>
            <a:r>
              <a:rPr lang="en-GB" sz="2200" dirty="0"/>
              <a:t>institutional characteristics and activities </a:t>
            </a:r>
            <a:r>
              <a:rPr lang="en-GB" sz="2200" dirty="0" smtClean="0"/>
              <a:t>foster </a:t>
            </a:r>
            <a:r>
              <a:rPr lang="en-GB" sz="2200" dirty="0"/>
              <a:t>research impact on policy? </a:t>
            </a:r>
          </a:p>
          <a:p>
            <a:pPr marL="68897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200" dirty="0" smtClean="0"/>
              <a:t>what advice </a:t>
            </a:r>
            <a:r>
              <a:rPr lang="en-GB" sz="2200" dirty="0"/>
              <a:t>can be provided on what could work most effectively in different contexts?</a:t>
            </a:r>
          </a:p>
          <a:p>
            <a:pPr marL="463550" indent="-463550">
              <a:lnSpc>
                <a:spcPct val="80000"/>
              </a:lnSpc>
              <a:buFont typeface="+mj-lt"/>
              <a:buAutoNum type="arabicPeriod" startAt="3"/>
            </a:pPr>
            <a:r>
              <a:rPr lang="en-GB" sz="2400" dirty="0"/>
              <a:t> Links</a:t>
            </a:r>
          </a:p>
          <a:p>
            <a:pPr marL="74612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200" dirty="0"/>
              <a:t>h</a:t>
            </a:r>
            <a:r>
              <a:rPr lang="en-GB" sz="2200" dirty="0" smtClean="0"/>
              <a:t>ow </a:t>
            </a:r>
            <a:r>
              <a:rPr lang="en-GB" sz="2200" dirty="0"/>
              <a:t>do different types of network and policy research communities influence policy-making </a:t>
            </a:r>
            <a:r>
              <a:rPr lang="en-GB" sz="2200" dirty="0" smtClean="0"/>
              <a:t>?</a:t>
            </a:r>
            <a:endParaRPr lang="en-GB" sz="2200" dirty="0"/>
          </a:p>
          <a:p>
            <a:pPr marL="74612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200" dirty="0" smtClean="0"/>
              <a:t>do </a:t>
            </a:r>
            <a:r>
              <a:rPr lang="en-GB" sz="2200" dirty="0"/>
              <a:t>different sorts of policy networks, work better in different environments? </a:t>
            </a:r>
          </a:p>
          <a:p>
            <a:pPr marL="746125" indent="-225425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200" dirty="0" smtClean="0"/>
              <a:t>do </a:t>
            </a:r>
            <a:r>
              <a:rPr lang="en-GB" sz="2200" dirty="0"/>
              <a:t>legitimacy and trust make a difference, and how can they be strengthened?</a:t>
            </a:r>
          </a:p>
          <a:p>
            <a:pPr>
              <a:lnSpc>
                <a:spcPct val="80000"/>
              </a:lnSpc>
            </a:pPr>
            <a:endParaRPr lang="en-GB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764"/>
            <a:ext cx="3008313" cy="2204111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factors shaping the external influence of academic researchers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80875"/>
            <a:ext cx="5568950" cy="61415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Academic credibility</a:t>
            </a:r>
          </a:p>
          <a:p>
            <a:pPr marL="971550" lvl="1" indent="-514350"/>
            <a:r>
              <a:rPr lang="en-GB" sz="1800" dirty="0" smtClean="0"/>
              <a:t>Prestigious  institutions, publications, citations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</a:rPr>
              <a:t>Disposition</a:t>
            </a:r>
          </a:p>
          <a:p>
            <a:pPr marL="971550" lvl="1" indent="-514350"/>
            <a:r>
              <a:rPr lang="en-GB" sz="1800" dirty="0" smtClean="0"/>
              <a:t>Desire for impact and research preferences;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Networking </a:t>
            </a:r>
            <a:r>
              <a:rPr lang="en-GB" sz="2400" dirty="0">
                <a:solidFill>
                  <a:srgbClr val="FFFF00"/>
                </a:solidFill>
              </a:rPr>
              <a:t>skills</a:t>
            </a:r>
          </a:p>
          <a:p>
            <a:pPr marL="971550" lvl="1" indent="-514350"/>
            <a:r>
              <a:rPr lang="en-GB" sz="1800" dirty="0" smtClean="0"/>
              <a:t>The main factor for using research results is knowing that they exist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</a:rPr>
              <a:t>Personal communication</a:t>
            </a:r>
          </a:p>
          <a:p>
            <a:pPr marL="971550" lvl="1" indent="-514350"/>
            <a:r>
              <a:rPr lang="en-GB" sz="1800" dirty="0" smtClean="0"/>
              <a:t>Public speaking, political sensitivity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</a:rPr>
              <a:t> Interaction expertise</a:t>
            </a:r>
          </a:p>
          <a:p>
            <a:pPr marL="971550" lvl="1" indent="-514350"/>
            <a:r>
              <a:rPr lang="en-GB" sz="1800" dirty="0" smtClean="0"/>
              <a:t>Engaging with the tacit knowledge of external users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</a:rPr>
              <a:t>External reputation</a:t>
            </a:r>
          </a:p>
          <a:p>
            <a:pPr marL="971550" lvl="1" indent="-514350"/>
            <a:r>
              <a:rPr lang="en-GB" sz="1800" dirty="0" smtClean="0"/>
              <a:t>Public profile</a:t>
            </a: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</a:rPr>
              <a:t>Experience 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</a:rPr>
              <a:t>Track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impact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575050" y="453165"/>
            <a:ext cx="5111750" cy="614160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Traditional assessments focus on publications</a:t>
            </a:r>
          </a:p>
          <a:p>
            <a:pPr lvl="1"/>
            <a:r>
              <a:rPr lang="en-GB" dirty="0" smtClean="0"/>
              <a:t>Only indicates the </a:t>
            </a:r>
            <a:r>
              <a:rPr lang="en-US" dirty="0" smtClean="0"/>
              <a:t>intrinsic quality of the research, not its usefulness</a:t>
            </a:r>
          </a:p>
          <a:p>
            <a:r>
              <a:rPr lang="en-US" dirty="0" smtClean="0"/>
              <a:t>Academic publishing Impact Factors are;</a:t>
            </a:r>
          </a:p>
          <a:p>
            <a:pPr lvl="1"/>
            <a:r>
              <a:rPr lang="en-US" dirty="0" smtClean="0"/>
              <a:t>“Negotiable</a:t>
            </a:r>
          </a:p>
          <a:p>
            <a:pPr lvl="1"/>
            <a:r>
              <a:rPr lang="en-US" dirty="0" smtClean="0"/>
              <a:t>Non-reproducible</a:t>
            </a:r>
          </a:p>
          <a:p>
            <a:pPr lvl="1"/>
            <a:r>
              <a:rPr lang="en-US" dirty="0" smtClean="0"/>
              <a:t>Mathematically unsound”</a:t>
            </a:r>
            <a:endParaRPr lang="en-GB" dirty="0" smtClean="0"/>
          </a:p>
          <a:p>
            <a:r>
              <a:rPr lang="en-US" dirty="0" smtClean="0"/>
              <a:t>Trend </a:t>
            </a:r>
            <a:r>
              <a:rPr lang="en-US" dirty="0" smtClean="0"/>
              <a:t>towards evidence-based policy-making increases the demand for ‘evidence’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05318"/>
            <a:ext cx="3008313" cy="4220173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Extract from an application for an academic  job:</a:t>
            </a:r>
          </a:p>
          <a:p>
            <a:endParaRPr lang="en-GB" sz="1600" dirty="0" smtClean="0">
              <a:solidFill>
                <a:srgbClr val="FFFF00"/>
              </a:solidFill>
            </a:endParaRPr>
          </a:p>
          <a:p>
            <a:r>
              <a:rPr lang="en-GB" sz="1600" i="1" dirty="0" smtClean="0">
                <a:solidFill>
                  <a:srgbClr val="FFFF00"/>
                </a:solidFill>
              </a:rPr>
              <a:t>Provide a complete list of publications, including original research papers as first author, senior author, impact points total in the last 5 years with marked first and last-authorships, personal Scientific Citations Index (SCI, h-index according to Web of Science) for all publications.</a:t>
            </a:r>
          </a:p>
          <a:p>
            <a:endParaRPr lang="en-GB" sz="1600" i="1" dirty="0" smtClean="0">
              <a:solidFill>
                <a:srgbClr val="FFFF00"/>
              </a:solidFill>
            </a:endParaRPr>
          </a:p>
          <a:p>
            <a:r>
              <a:rPr lang="en-GB" sz="1600" dirty="0" smtClean="0">
                <a:solidFill>
                  <a:srgbClr val="FFFF00"/>
                </a:solidFill>
              </a:rPr>
              <a:t>They don’t care </a:t>
            </a:r>
            <a:r>
              <a:rPr lang="en-GB" sz="1600" b="1" dirty="0" smtClean="0">
                <a:solidFill>
                  <a:srgbClr val="FFFF00"/>
                </a:solidFill>
              </a:rPr>
              <a:t>what </a:t>
            </a:r>
            <a:r>
              <a:rPr lang="en-GB" sz="1600" dirty="0" smtClean="0">
                <a:solidFill>
                  <a:srgbClr val="FFFF00"/>
                </a:solidFill>
              </a:rPr>
              <a:t>you’ve published, only </a:t>
            </a:r>
            <a:r>
              <a:rPr lang="en-GB" sz="1600" b="1" dirty="0" smtClean="0">
                <a:solidFill>
                  <a:srgbClr val="FFFF00"/>
                </a:solidFill>
              </a:rPr>
              <a:t>where.</a:t>
            </a:r>
            <a:endParaRPr lang="en-GB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000"/>
        </a:solidFill>
        <a:ln/>
      </a:spPr>
      <a:bodyPr rtlCol="0" anchor="ctr"/>
      <a:lstStyle>
        <a:defPPr algn="ctr">
          <a:defRPr sz="2000" dirty="0"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1400</Words>
  <Application>Microsoft Office PowerPoint</Application>
  <PresentationFormat>On-screen Show (4:3)</PresentationFormat>
  <Paragraphs>291</Paragraphs>
  <Slides>16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What is the impact of research?</vt:lpstr>
      <vt:lpstr>Higher Education Minister Datuk Seri Mohamed Khaled Nordin</vt:lpstr>
      <vt:lpstr>What is the impact of research?</vt:lpstr>
      <vt:lpstr>Research Impact</vt:lpstr>
      <vt:lpstr>Influencing public policy</vt:lpstr>
      <vt:lpstr>Three domains of the impact of research on public policy</vt:lpstr>
      <vt:lpstr>Research questions on the domains of the impact of research on public policy</vt:lpstr>
      <vt:lpstr>Key factors shaping the external influence of academic researchers </vt:lpstr>
      <vt:lpstr>Measuring impact</vt:lpstr>
      <vt:lpstr>Citations</vt:lpstr>
      <vt:lpstr>Evidence of impact</vt:lpstr>
      <vt:lpstr>Evidence-based policy making</vt:lpstr>
      <vt:lpstr>Stages of impact</vt:lpstr>
      <vt:lpstr>eBario impact stages</vt:lpstr>
      <vt:lpstr>Engaging with end-users</vt:lpstr>
      <vt:lpstr>Engaging with its end-users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</dc:creator>
  <cp:lastModifiedBy>roger</cp:lastModifiedBy>
  <cp:revision>173</cp:revision>
  <dcterms:created xsi:type="dcterms:W3CDTF">2012-01-11T10:04:51Z</dcterms:created>
  <dcterms:modified xsi:type="dcterms:W3CDTF">2012-02-29T09:30:48Z</dcterms:modified>
</cp:coreProperties>
</file>