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0" r:id="rId4"/>
    <p:sldId id="262" r:id="rId5"/>
    <p:sldId id="265" r:id="rId6"/>
    <p:sldId id="261" r:id="rId7"/>
    <p:sldId id="26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84222"/>
            <a:ext cx="7772400" cy="1470025"/>
          </a:xfrm>
        </p:spPr>
        <p:txBody>
          <a:bodyPr/>
          <a:lstStyle>
            <a:lvl1pPr>
              <a:defRPr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9997"/>
            <a:ext cx="6400800" cy="9304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81000"/>
          </a:blip>
          <a:srcRect/>
          <a:stretch>
            <a:fillRect/>
          </a:stretch>
        </p:blipFill>
        <p:spPr bwMode="auto">
          <a:xfrm>
            <a:off x="2817" y="0"/>
            <a:ext cx="914118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848"/>
            <a:ext cx="8229600" cy="1143000"/>
          </a:xfrm>
        </p:spPr>
        <p:txBody>
          <a:bodyPr/>
          <a:lstStyle>
            <a:lvl1pPr algn="l">
              <a:defRPr b="1" i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090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81000"/>
          </a:blip>
          <a:srcRect/>
          <a:stretch>
            <a:fillRect/>
          </a:stretch>
        </p:blipFill>
        <p:spPr bwMode="auto">
          <a:xfrm>
            <a:off x="2817" y="0"/>
            <a:ext cx="914118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GB" sz="4400" b="1" i="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81000"/>
          </a:blip>
          <a:srcRect/>
          <a:stretch>
            <a:fillRect/>
          </a:stretch>
        </p:blipFill>
        <p:spPr bwMode="auto">
          <a:xfrm>
            <a:off x="2817" y="0"/>
            <a:ext cx="914118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7765"/>
            <a:ext cx="3008313" cy="834522"/>
          </a:xfrm>
        </p:spPr>
        <p:txBody>
          <a:bodyPr anchor="t">
            <a:no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411930"/>
          </a:xfrm>
        </p:spPr>
        <p:txBody>
          <a:bodyPr/>
          <a:lstStyle>
            <a:lvl1pPr>
              <a:defRPr lang="en-US" sz="3200" b="1" i="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05318"/>
            <a:ext cx="3008313" cy="43659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choose a research topic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RIMC Research Capacity Enhancement Workshops Series : “Achieving Research Impact”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choose a research topic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idx="1"/>
          </p:nvPr>
        </p:nvSpPr>
        <p:spPr>
          <a:xfrm>
            <a:off x="4613564" y="4523509"/>
            <a:ext cx="4530436" cy="2112818"/>
          </a:xfrm>
        </p:spPr>
        <p:txBody>
          <a:bodyPr>
            <a:normAutofit lnSpcReduction="10000"/>
          </a:bodyPr>
          <a:lstStyle/>
          <a:p>
            <a:pPr marL="231775" indent="-169863"/>
            <a:r>
              <a:rPr lang="en-GB" sz="1800" b="1" dirty="0" smtClean="0">
                <a:solidFill>
                  <a:schemeClr val="bg1"/>
                </a:solidFill>
              </a:rPr>
              <a:t>Stuff to consider:</a:t>
            </a:r>
          </a:p>
          <a:p>
            <a:pPr marL="403225" indent="-169863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bg1"/>
                </a:solidFill>
              </a:rPr>
              <a:t>What are the pressing problems in your domain?</a:t>
            </a:r>
          </a:p>
          <a:p>
            <a:pPr marL="403225" indent="-169863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bg1"/>
                </a:solidFill>
              </a:rPr>
              <a:t>Reflect on your life experiences </a:t>
            </a:r>
          </a:p>
          <a:p>
            <a:pPr marL="403225" indent="-169863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bg1"/>
                </a:solidFill>
              </a:rPr>
              <a:t>Assess your personal values</a:t>
            </a:r>
          </a:p>
          <a:p>
            <a:pPr marL="403225" indent="-169863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bg1"/>
                </a:solidFill>
              </a:rPr>
              <a:t>What do you get passionate about?</a:t>
            </a:r>
          </a:p>
          <a:p>
            <a:pPr marL="403225" indent="-169863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bg1"/>
                </a:solidFill>
              </a:rPr>
              <a:t>What’s your dream job?</a:t>
            </a:r>
            <a:endParaRPr lang="en-GB" sz="1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roger\AppData\Local\Microsoft\Windows\Temporary Internet Files\Content.IE5\6A1L0VTK\MC9000551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7332" y="2858136"/>
            <a:ext cx="2281473" cy="341466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20436" y="4210594"/>
            <a:ext cx="3764172" cy="707886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4000" b="1" dirty="0" smtClean="0"/>
              <a:t>If this isn’t in it…</a:t>
            </a:r>
            <a:endParaRPr lang="en-GB" sz="40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4826768" y="1606732"/>
            <a:ext cx="3760719" cy="3199774"/>
            <a:chOff x="4826768" y="1606732"/>
            <a:chExt cx="3760719" cy="3199774"/>
          </a:xfrm>
        </p:grpSpPr>
        <p:pic>
          <p:nvPicPr>
            <p:cNvPr id="1027" name="Picture 3" descr="C:\Users\roger\AppData\Local\Microsoft\Windows\Temporary Internet Files\Content.IE5\4MUAKE7D\MC90005518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6768" y="1606732"/>
              <a:ext cx="3760719" cy="3199774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4918365" y="2506486"/>
              <a:ext cx="3452163" cy="707886"/>
            </a:xfrm>
            <a:prstGeom prst="rect">
              <a:avLst/>
            </a:prstGeom>
            <a:solidFill>
              <a:srgbClr val="92D050">
                <a:alpha val="51000"/>
              </a:srgb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GB" sz="4000" b="1" dirty="0" smtClean="0">
                  <a:solidFill>
                    <a:schemeClr val="bg1"/>
                  </a:solidFill>
                </a:rPr>
                <a:t>This won’t help</a:t>
              </a:r>
              <a:endParaRPr lang="en-GB" sz="40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67765"/>
            <a:ext cx="3386380" cy="834522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things to consider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5050" y="273050"/>
            <a:ext cx="5568950" cy="641193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What ?</a:t>
            </a:r>
          </a:p>
          <a:p>
            <a:pPr lvl="1"/>
            <a:r>
              <a:rPr lang="en-GB" dirty="0" smtClean="0"/>
              <a:t>interests you</a:t>
            </a:r>
          </a:p>
          <a:p>
            <a:pPr lvl="1"/>
            <a:r>
              <a:rPr lang="en-GB" dirty="0" smtClean="0"/>
              <a:t>funders are looking for</a:t>
            </a:r>
          </a:p>
          <a:p>
            <a:pPr lvl="1"/>
            <a:r>
              <a:rPr lang="en-GB" dirty="0" smtClean="0"/>
              <a:t>is hot in your field</a:t>
            </a:r>
          </a:p>
          <a:p>
            <a:pPr lvl="1"/>
            <a:r>
              <a:rPr lang="en-GB" dirty="0" smtClean="0"/>
              <a:t>you’re doing now</a:t>
            </a:r>
          </a:p>
          <a:p>
            <a:pPr lvl="1"/>
            <a:r>
              <a:rPr lang="en-GB" dirty="0" smtClean="0"/>
              <a:t>will please your superiors</a:t>
            </a:r>
          </a:p>
          <a:p>
            <a:pPr lvl="1"/>
            <a:r>
              <a:rPr lang="en-GB" dirty="0" smtClean="0"/>
              <a:t>will advance your career</a:t>
            </a:r>
          </a:p>
          <a:p>
            <a:pPr lvl="1"/>
            <a:r>
              <a:rPr lang="en-GB" dirty="0" smtClean="0"/>
              <a:t>Is practical within your circumstances</a:t>
            </a:r>
          </a:p>
          <a:p>
            <a:pPr lvl="1"/>
            <a:r>
              <a:rPr lang="en-GB" dirty="0" smtClean="0"/>
              <a:t>can have some impact</a:t>
            </a:r>
          </a:p>
          <a:p>
            <a:pPr lvl="1"/>
            <a:r>
              <a:rPr lang="en-GB" dirty="0" smtClean="0"/>
              <a:t>methodologies are suitable for you</a:t>
            </a:r>
          </a:p>
          <a:p>
            <a:pPr lvl="1"/>
            <a:r>
              <a:rPr lang="en-GB" dirty="0" smtClean="0"/>
              <a:t>access you have to research centres</a:t>
            </a:r>
          </a:p>
          <a:p>
            <a:r>
              <a:rPr lang="en-GB" dirty="0">
                <a:solidFill>
                  <a:srgbClr val="FFFF00"/>
                </a:solidFill>
              </a:rPr>
              <a:t>Who ?</a:t>
            </a:r>
          </a:p>
          <a:p>
            <a:pPr lvl="1"/>
            <a:r>
              <a:rPr lang="en-GB" dirty="0" smtClean="0"/>
              <a:t>you like to work with</a:t>
            </a:r>
          </a:p>
          <a:p>
            <a:pPr lvl="1"/>
            <a:r>
              <a:rPr lang="en-GB" dirty="0" smtClean="0"/>
              <a:t>Is available to assist you</a:t>
            </a:r>
          </a:p>
          <a:p>
            <a:r>
              <a:rPr lang="en-GB" dirty="0">
                <a:solidFill>
                  <a:srgbClr val="FFFF00"/>
                </a:solidFill>
              </a:rPr>
              <a:t>Where ?</a:t>
            </a:r>
          </a:p>
          <a:p>
            <a:pPr lvl="1"/>
            <a:r>
              <a:rPr lang="en-GB" dirty="0" smtClean="0"/>
              <a:t>the funding comes from</a:t>
            </a:r>
          </a:p>
          <a:p>
            <a:pPr lvl="1"/>
            <a:r>
              <a:rPr lang="en-GB" dirty="0" smtClean="0"/>
              <a:t>you want to publish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52276" y="2827035"/>
            <a:ext cx="2530111" cy="1341037"/>
            <a:chOff x="1367332" y="2858136"/>
            <a:chExt cx="6350726" cy="3414665"/>
          </a:xfrm>
        </p:grpSpPr>
        <p:pic>
          <p:nvPicPr>
            <p:cNvPr id="7" name="Picture 2" descr="C:\Users\roger\AppData\Local\Microsoft\Windows\Temporary Internet Files\Content.IE5\6A1L0VTK\MC900055182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67332" y="2858136"/>
              <a:ext cx="2281473" cy="3414665"/>
            </a:xfrm>
            <a:prstGeom prst="rect">
              <a:avLst/>
            </a:prstGeom>
            <a:noFill/>
          </p:spPr>
        </p:pic>
        <p:pic>
          <p:nvPicPr>
            <p:cNvPr id="8" name="Picture 3" descr="C:\Users\roger\AppData\Local\Microsoft\Windows\Temporary Internet Files\Content.IE5\4MUAKE7D\MC90005518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57339" y="2910876"/>
              <a:ext cx="3760719" cy="319977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7765"/>
            <a:ext cx="3008313" cy="1437428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you have selected a field of interest;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568950" cy="6411930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GB" sz="2400" dirty="0" smtClean="0"/>
              <a:t>Read up the background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GB" sz="2400" dirty="0" smtClean="0"/>
              <a:t>Conduct a literature review;</a:t>
            </a:r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en-GB" sz="2000" dirty="0" smtClean="0"/>
              <a:t>Identify the key researchers</a:t>
            </a:r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en-GB" sz="2000" dirty="0" smtClean="0"/>
              <a:t>The material that they cite will be a good starting point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GB" sz="2400" dirty="0" smtClean="0"/>
              <a:t>Identify gaps in the knowledge</a:t>
            </a:r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en-GB" sz="2000" dirty="0" smtClean="0"/>
              <a:t>Many published papers suggest further research</a:t>
            </a:r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en-US" sz="2000" dirty="0" smtClean="0"/>
              <a:t>Look for an unoccupied niche</a:t>
            </a:r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en-US" sz="2000" dirty="0" smtClean="0"/>
              <a:t>Keep several ideas going at first</a:t>
            </a:r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en-US" sz="2000" dirty="0" smtClean="0"/>
              <a:t>Attend conferences/seminars</a:t>
            </a:r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en-US" sz="2000" dirty="0" smtClean="0"/>
              <a:t>Consider cross-boundary enquiries</a:t>
            </a:r>
            <a:endParaRPr lang="en-GB" sz="2000" dirty="0" smtClean="0"/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GB" sz="2400" dirty="0" smtClean="0"/>
              <a:t>Make a short list of ideas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GB" sz="2400" dirty="0" smtClean="0"/>
              <a:t>Frame them into questions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GB" sz="2400" dirty="0" smtClean="0"/>
              <a:t>Expect them to change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GB" sz="2400" dirty="0" smtClean="0"/>
              <a:t>Brainstorm with friends &amp; colleagues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GB" sz="2400" dirty="0" smtClean="0"/>
              <a:t>Seek advice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GB" sz="2400" dirty="0" smtClean="0"/>
              <a:t>Should be </a:t>
            </a:r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en-GB" sz="2000" dirty="0" smtClean="0"/>
              <a:t>Focused and manageable</a:t>
            </a:r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en-GB" sz="2000" dirty="0" smtClean="0"/>
              <a:t>Capable of delivering your learning needs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4448" y="3316637"/>
            <a:ext cx="3413114" cy="2713158"/>
            <a:chOff x="233723" y="3316637"/>
            <a:chExt cx="3413114" cy="2713158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4924" y="3316637"/>
              <a:ext cx="3410712" cy="231944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TextBox 6"/>
            <p:cNvSpPr txBox="1"/>
            <p:nvPr/>
          </p:nvSpPr>
          <p:spPr>
            <a:xfrm>
              <a:off x="233723" y="5568130"/>
              <a:ext cx="341311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 smtClean="0">
                  <a:latin typeface="Andalus" pitchFamily="18" charset="-78"/>
                  <a:cs typeface="Andalus" pitchFamily="18" charset="-78"/>
                </a:rPr>
                <a:t>“ I feel ‘The Poetry of Quantum Mechanics  in  the </a:t>
              </a:r>
            </a:p>
            <a:p>
              <a:pPr algn="ctr"/>
              <a:r>
                <a:rPr lang="en-GB" sz="1200" dirty="0" smtClean="0">
                  <a:latin typeface="Andalus" pitchFamily="18" charset="-78"/>
                  <a:cs typeface="Andalus" pitchFamily="18" charset="-78"/>
                </a:rPr>
                <a:t>Age of Professional Wrestling’ is just a bit contrived</a:t>
              </a:r>
              <a:endParaRPr lang="en-GB" sz="1200" dirty="0">
                <a:latin typeface="Andalus" pitchFamily="18" charset="-78"/>
                <a:cs typeface="Andalus" pitchFamily="18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Identifying research  with impact potential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8520"/>
            <a:ext cx="8229600" cy="2265218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en-GB" sz="2800" dirty="0" smtClean="0"/>
              <a:t>Match the gaps in the literature with:</a:t>
            </a:r>
          </a:p>
          <a:p>
            <a:r>
              <a:rPr lang="en-GB" sz="2400" dirty="0" smtClean="0"/>
              <a:t>What’s in the news</a:t>
            </a:r>
          </a:p>
          <a:p>
            <a:r>
              <a:rPr lang="en-GB" sz="2400" dirty="0" smtClean="0"/>
              <a:t>What’s being debated; nationally &amp; internationally</a:t>
            </a:r>
          </a:p>
          <a:p>
            <a:pPr>
              <a:buNone/>
            </a:pPr>
            <a:r>
              <a:rPr lang="en-US" sz="2800" dirty="0" smtClean="0"/>
              <a:t>What is the relationship between the topic of research and the impact it can have?</a:t>
            </a:r>
            <a:endParaRPr lang="en-GB" sz="2800" dirty="0" smtClean="0"/>
          </a:p>
          <a:p>
            <a:endParaRPr lang="en-GB" sz="2800" dirty="0"/>
          </a:p>
        </p:txBody>
      </p:sp>
      <p:pic>
        <p:nvPicPr>
          <p:cNvPr id="1026" name="Picture 2" descr="http://researchimpact.files.wordpress.com/2011/10/research-impact-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4485" y="4886853"/>
            <a:ext cx="5150715" cy="17494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249335" y="3806537"/>
            <a:ext cx="2105891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research</a:t>
            </a:r>
          </a:p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691769" y="3806537"/>
            <a:ext cx="2105891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impact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eft-Right Arrow Callout 7"/>
          <p:cNvSpPr/>
          <p:nvPr/>
        </p:nvSpPr>
        <p:spPr>
          <a:xfrm>
            <a:off x="2466109" y="3806398"/>
            <a:ext cx="4100946" cy="914400"/>
          </a:xfrm>
          <a:prstGeom prst="leftRightArrowCallout">
            <a:avLst>
              <a:gd name="adj1" fmla="val 50000"/>
              <a:gd name="adj2" fmla="val 50000"/>
              <a:gd name="adj3" fmla="val 25000"/>
              <a:gd name="adj4" fmla="val 792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solvable problem with a policy component to the solution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 errors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75050" y="1356286"/>
            <a:ext cx="5111750" cy="5452501"/>
          </a:xfrm>
        </p:spPr>
        <p:txBody>
          <a:bodyPr/>
          <a:lstStyle/>
          <a:p>
            <a:r>
              <a:rPr lang="en-GB" dirty="0" smtClean="0"/>
              <a:t>Too broad</a:t>
            </a:r>
            <a:endParaRPr lang="en-GB" dirty="0"/>
          </a:p>
          <a:p>
            <a:r>
              <a:rPr lang="en-GB" dirty="0" smtClean="0"/>
              <a:t>Too narrow</a:t>
            </a:r>
          </a:p>
          <a:p>
            <a:r>
              <a:rPr lang="en-GB" dirty="0" smtClean="0"/>
              <a:t>Unanswerable</a:t>
            </a:r>
          </a:p>
          <a:p>
            <a:r>
              <a:rPr lang="en-GB" dirty="0" smtClean="0"/>
              <a:t>Irrelevant</a:t>
            </a:r>
          </a:p>
          <a:p>
            <a:r>
              <a:rPr lang="en-GB" dirty="0" smtClean="0"/>
              <a:t>Infeasible </a:t>
            </a:r>
          </a:p>
          <a:p>
            <a:r>
              <a:rPr lang="en-GB" dirty="0" err="1" smtClean="0"/>
              <a:t>Unfundable</a:t>
            </a:r>
            <a:endParaRPr lang="en-GB" dirty="0" smtClean="0"/>
          </a:p>
          <a:p>
            <a:r>
              <a:rPr lang="en-GB" dirty="0" err="1" smtClean="0"/>
              <a:t>Unpublisha</a:t>
            </a:r>
            <a:r>
              <a:rPr lang="en-GB" dirty="0" err="1"/>
              <a:t>ble</a:t>
            </a:r>
            <a:endParaRPr lang="en-GB" dirty="0" smtClean="0"/>
          </a:p>
          <a:p>
            <a:r>
              <a:rPr lang="en-GB" dirty="0" smtClean="0"/>
              <a:t>Already done</a:t>
            </a:r>
          </a:p>
          <a:p>
            <a:r>
              <a:rPr lang="en-GB" dirty="0" smtClean="0"/>
              <a:t>No potential for impact</a:t>
            </a:r>
          </a:p>
        </p:txBody>
      </p:sp>
      <p:pic>
        <p:nvPicPr>
          <p:cNvPr id="5124" name="Picture 4" descr="http://t0.gstatic.com/images?q=tbn:ANd9GcQvw5Np4NnIEBRjRWcSLKE4X23FHE-3ZkO_3vr0N88nCzyn193iBJXijf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920" y="2267238"/>
            <a:ext cx="2646380" cy="3233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topics for </a:t>
            </a:r>
            <a:r>
              <a:rPr lang="en-GB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ICT4D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research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6769"/>
            <a:ext cx="5568950" cy="5486416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F</a:t>
            </a:r>
            <a:r>
              <a:rPr lang="en-US" sz="2800" dirty="0" smtClean="0"/>
              <a:t>ormulating </a:t>
            </a:r>
            <a:r>
              <a:rPr lang="en-US" sz="2800" dirty="0"/>
              <a:t>technology </a:t>
            </a:r>
            <a:r>
              <a:rPr lang="en-US" sz="2800" dirty="0" smtClean="0"/>
              <a:t>policies</a:t>
            </a:r>
            <a:endParaRPr lang="en-US" sz="2800" dirty="0"/>
          </a:p>
          <a:p>
            <a:r>
              <a:rPr lang="en-US" sz="2800" dirty="0"/>
              <a:t>A</a:t>
            </a:r>
            <a:r>
              <a:rPr lang="en-US" sz="2800" dirty="0" smtClean="0"/>
              <a:t>chieving sustainability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olling </a:t>
            </a:r>
            <a:r>
              <a:rPr lang="en-US" sz="2800" dirty="0"/>
              <a:t>out technology </a:t>
            </a:r>
            <a:r>
              <a:rPr lang="en-US" sz="2800" dirty="0" smtClean="0"/>
              <a:t>applications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caling </a:t>
            </a:r>
            <a:r>
              <a:rPr lang="en-US" sz="2800" dirty="0"/>
              <a:t>up </a:t>
            </a:r>
            <a:r>
              <a:rPr lang="en-US" sz="2800" dirty="0" smtClean="0"/>
              <a:t>from pilot </a:t>
            </a:r>
            <a:r>
              <a:rPr lang="en-US" sz="2800" dirty="0"/>
              <a:t>projects to national </a:t>
            </a:r>
            <a:r>
              <a:rPr lang="en-US" sz="2800" dirty="0" smtClean="0"/>
              <a:t>programmes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onducting </a:t>
            </a:r>
            <a:r>
              <a:rPr lang="en-US" sz="2800" dirty="0"/>
              <a:t>evaluations and </a:t>
            </a:r>
            <a:r>
              <a:rPr lang="en-US" sz="2800" dirty="0" smtClean="0"/>
              <a:t>impact assessments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romoting </a:t>
            </a:r>
            <a:r>
              <a:rPr lang="en-US" sz="2800" dirty="0"/>
              <a:t>technology convergence and </a:t>
            </a:r>
            <a:r>
              <a:rPr lang="en-US" sz="2800" dirty="0" smtClean="0"/>
              <a:t>synergies</a:t>
            </a:r>
          </a:p>
          <a:p>
            <a:r>
              <a:rPr lang="en-US" sz="2800" dirty="0" smtClean="0"/>
              <a:t>Formulating pro-poor approaches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evising </a:t>
            </a:r>
            <a:r>
              <a:rPr lang="en-US" sz="2800" dirty="0"/>
              <a:t>demand-driven </a:t>
            </a:r>
            <a:r>
              <a:rPr lang="en-US" sz="2800" dirty="0" smtClean="0"/>
              <a:t>methods</a:t>
            </a:r>
            <a:r>
              <a:rPr lang="en-US" sz="2800" dirty="0"/>
              <a:t>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Hot topics in ICT4D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568950" cy="641193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Macro-level issues</a:t>
            </a:r>
          </a:p>
          <a:p>
            <a:pPr lvl="1"/>
            <a:r>
              <a:rPr lang="en-GB" dirty="0" smtClean="0"/>
              <a:t>Impact on poverty</a:t>
            </a:r>
          </a:p>
          <a:p>
            <a:r>
              <a:rPr lang="en-GB" dirty="0" smtClean="0"/>
              <a:t>Evaluation</a:t>
            </a:r>
          </a:p>
          <a:p>
            <a:pPr lvl="1"/>
            <a:r>
              <a:rPr lang="en-GB" dirty="0" smtClean="0"/>
              <a:t>Evidential rather then anecdotal</a:t>
            </a:r>
          </a:p>
          <a:p>
            <a:pPr lvl="1"/>
            <a:r>
              <a:rPr lang="en-GB" dirty="0" smtClean="0"/>
              <a:t>Longitudinal</a:t>
            </a:r>
          </a:p>
          <a:p>
            <a:r>
              <a:rPr lang="en-GB" dirty="0" smtClean="0"/>
              <a:t>Digital Divide</a:t>
            </a:r>
          </a:p>
          <a:p>
            <a:pPr lvl="1"/>
            <a:r>
              <a:rPr lang="en-GB" dirty="0" smtClean="0"/>
              <a:t>Non-users</a:t>
            </a:r>
          </a:p>
          <a:p>
            <a:pPr lvl="1"/>
            <a:r>
              <a:rPr lang="en-GB" dirty="0" smtClean="0"/>
              <a:t>Under-served groups</a:t>
            </a:r>
          </a:p>
          <a:p>
            <a:r>
              <a:rPr lang="en-GB" dirty="0" smtClean="0"/>
              <a:t>Sustainability</a:t>
            </a:r>
          </a:p>
          <a:p>
            <a:r>
              <a:rPr lang="en-GB" dirty="0" smtClean="0"/>
              <a:t>Impact</a:t>
            </a:r>
          </a:p>
          <a:p>
            <a:r>
              <a:rPr lang="en-GB" dirty="0" smtClean="0"/>
              <a:t>Technologies</a:t>
            </a:r>
          </a:p>
          <a:p>
            <a:pPr lvl="1"/>
            <a:r>
              <a:rPr lang="en-GB" dirty="0" smtClean="0"/>
              <a:t>Mobile applications</a:t>
            </a:r>
          </a:p>
          <a:p>
            <a:pPr lvl="1"/>
            <a:r>
              <a:rPr lang="en-GB" dirty="0" smtClean="0"/>
              <a:t>Technology synergies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98068"/>
            <a:ext cx="3008313" cy="3596696"/>
          </a:xfrm>
        </p:spPr>
        <p:txBody>
          <a:bodyPr>
            <a:noAutofit/>
          </a:bodyPr>
          <a:lstStyle/>
          <a:p>
            <a:r>
              <a:rPr lang="en-GB" sz="1800" b="1" dirty="0" smtClean="0">
                <a:solidFill>
                  <a:srgbClr val="FFFF00"/>
                </a:solidFill>
              </a:rPr>
              <a:t>International Conference on Information and Communication Technologies and Development (ICTD2012) </a:t>
            </a:r>
          </a:p>
          <a:p>
            <a:pPr marL="166688" indent="-166688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FFFF00"/>
                </a:solidFill>
              </a:rPr>
              <a:t>new technologies</a:t>
            </a:r>
          </a:p>
          <a:p>
            <a:pPr marL="166688" indent="-166688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FFFF00"/>
                </a:solidFill>
              </a:rPr>
              <a:t>project assessments </a:t>
            </a:r>
          </a:p>
          <a:p>
            <a:pPr marL="166688" indent="-166688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FFFF00"/>
                </a:solidFill>
              </a:rPr>
              <a:t>policy analyses </a:t>
            </a:r>
          </a:p>
          <a:p>
            <a:pPr marL="166688" indent="-166688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FFFF00"/>
                </a:solidFill>
              </a:rPr>
              <a:t>impact studies </a:t>
            </a:r>
          </a:p>
          <a:p>
            <a:pPr marL="166688" indent="-166688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FFFF00"/>
                </a:solidFill>
              </a:rPr>
              <a:t>theoretical contributions </a:t>
            </a:r>
          </a:p>
          <a:p>
            <a:pPr marL="166688" indent="-166688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FFFF00"/>
                </a:solidFill>
              </a:rPr>
              <a:t>social issues around ICT and development </a:t>
            </a:r>
            <a:endParaRPr lang="en-GB" sz="1600" dirty="0">
              <a:solidFill>
                <a:srgbClr val="FFF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236" y="2306103"/>
            <a:ext cx="3214255" cy="45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6581425" y="4234376"/>
            <a:ext cx="2154612" cy="1753349"/>
            <a:chOff x="2221343" y="1369289"/>
            <a:chExt cx="4327239" cy="3994729"/>
          </a:xfrm>
        </p:grpSpPr>
        <p:sp>
          <p:nvSpPr>
            <p:cNvPr id="7" name="Freeform 6"/>
            <p:cNvSpPr/>
            <p:nvPr/>
          </p:nvSpPr>
          <p:spPr>
            <a:xfrm rot="21213660">
              <a:off x="3357417" y="3128818"/>
              <a:ext cx="2235200" cy="2235200"/>
            </a:xfrm>
            <a:custGeom>
              <a:avLst/>
              <a:gdLst>
                <a:gd name="connsiteX0" fmla="*/ 1586556 w 2235200"/>
                <a:gd name="connsiteY0" fmla="*/ 356378 h 2235200"/>
                <a:gd name="connsiteX1" fmla="*/ 1760420 w 2235200"/>
                <a:gd name="connsiteY1" fmla="*/ 210482 h 2235200"/>
                <a:gd name="connsiteX2" fmla="*/ 1899316 w 2235200"/>
                <a:gd name="connsiteY2" fmla="*/ 327030 h 2235200"/>
                <a:gd name="connsiteX3" fmla="*/ 1785827 w 2235200"/>
                <a:gd name="connsiteY3" fmla="*/ 523587 h 2235200"/>
                <a:gd name="connsiteX4" fmla="*/ 1966146 w 2235200"/>
                <a:gd name="connsiteY4" fmla="*/ 835910 h 2235200"/>
                <a:gd name="connsiteX5" fmla="*/ 2193113 w 2235200"/>
                <a:gd name="connsiteY5" fmla="*/ 835904 h 2235200"/>
                <a:gd name="connsiteX6" fmla="*/ 2224597 w 2235200"/>
                <a:gd name="connsiteY6" fmla="*/ 1014466 h 2235200"/>
                <a:gd name="connsiteX7" fmla="*/ 2011316 w 2235200"/>
                <a:gd name="connsiteY7" fmla="*/ 1092087 h 2235200"/>
                <a:gd name="connsiteX8" fmla="*/ 1948692 w 2235200"/>
                <a:gd name="connsiteY8" fmla="*/ 1447245 h 2235200"/>
                <a:gd name="connsiteX9" fmla="*/ 2122562 w 2235200"/>
                <a:gd name="connsiteY9" fmla="*/ 1593132 h 2235200"/>
                <a:gd name="connsiteX10" fmla="*/ 2031904 w 2235200"/>
                <a:gd name="connsiteY10" fmla="*/ 1750157 h 2235200"/>
                <a:gd name="connsiteX11" fmla="*/ 1818627 w 2235200"/>
                <a:gd name="connsiteY11" fmla="*/ 1672524 h 2235200"/>
                <a:gd name="connsiteX12" fmla="*/ 1542361 w 2235200"/>
                <a:gd name="connsiteY12" fmla="*/ 1904338 h 2235200"/>
                <a:gd name="connsiteX13" fmla="*/ 1581779 w 2235200"/>
                <a:gd name="connsiteY13" fmla="*/ 2127856 h 2235200"/>
                <a:gd name="connsiteX14" fmla="*/ 1411397 w 2235200"/>
                <a:gd name="connsiteY14" fmla="*/ 2189870 h 2235200"/>
                <a:gd name="connsiteX15" fmla="*/ 1297919 w 2235200"/>
                <a:gd name="connsiteY15" fmla="*/ 1993308 h 2235200"/>
                <a:gd name="connsiteX16" fmla="*/ 937280 w 2235200"/>
                <a:gd name="connsiteY16" fmla="*/ 1993308 h 2235200"/>
                <a:gd name="connsiteX17" fmla="*/ 823803 w 2235200"/>
                <a:gd name="connsiteY17" fmla="*/ 2189870 h 2235200"/>
                <a:gd name="connsiteX18" fmla="*/ 653421 w 2235200"/>
                <a:gd name="connsiteY18" fmla="*/ 2127856 h 2235200"/>
                <a:gd name="connsiteX19" fmla="*/ 692839 w 2235200"/>
                <a:gd name="connsiteY19" fmla="*/ 1904338 h 2235200"/>
                <a:gd name="connsiteX20" fmla="*/ 416573 w 2235200"/>
                <a:gd name="connsiteY20" fmla="*/ 1672523 h 2235200"/>
                <a:gd name="connsiteX21" fmla="*/ 203296 w 2235200"/>
                <a:gd name="connsiteY21" fmla="*/ 1750157 h 2235200"/>
                <a:gd name="connsiteX22" fmla="*/ 112638 w 2235200"/>
                <a:gd name="connsiteY22" fmla="*/ 1593132 h 2235200"/>
                <a:gd name="connsiteX23" fmla="*/ 286508 w 2235200"/>
                <a:gd name="connsiteY23" fmla="*/ 1447245 h 2235200"/>
                <a:gd name="connsiteX24" fmla="*/ 223884 w 2235200"/>
                <a:gd name="connsiteY24" fmla="*/ 1092087 h 2235200"/>
                <a:gd name="connsiteX25" fmla="*/ 10603 w 2235200"/>
                <a:gd name="connsiteY25" fmla="*/ 1014466 h 2235200"/>
                <a:gd name="connsiteX26" fmla="*/ 42087 w 2235200"/>
                <a:gd name="connsiteY26" fmla="*/ 835904 h 2235200"/>
                <a:gd name="connsiteX27" fmla="*/ 269055 w 2235200"/>
                <a:gd name="connsiteY27" fmla="*/ 835909 h 2235200"/>
                <a:gd name="connsiteX28" fmla="*/ 449375 w 2235200"/>
                <a:gd name="connsiteY28" fmla="*/ 523587 h 2235200"/>
                <a:gd name="connsiteX29" fmla="*/ 335884 w 2235200"/>
                <a:gd name="connsiteY29" fmla="*/ 327030 h 2235200"/>
                <a:gd name="connsiteX30" fmla="*/ 474780 w 2235200"/>
                <a:gd name="connsiteY30" fmla="*/ 210482 h 2235200"/>
                <a:gd name="connsiteX31" fmla="*/ 648644 w 2235200"/>
                <a:gd name="connsiteY31" fmla="*/ 356378 h 2235200"/>
                <a:gd name="connsiteX32" fmla="*/ 987534 w 2235200"/>
                <a:gd name="connsiteY32" fmla="*/ 233033 h 2235200"/>
                <a:gd name="connsiteX33" fmla="*/ 1026941 w 2235200"/>
                <a:gd name="connsiteY33" fmla="*/ 9511 h 2235200"/>
                <a:gd name="connsiteX34" fmla="*/ 1208259 w 2235200"/>
                <a:gd name="connsiteY34" fmla="*/ 9511 h 2235200"/>
                <a:gd name="connsiteX35" fmla="*/ 1247666 w 2235200"/>
                <a:gd name="connsiteY35" fmla="*/ 233031 h 2235200"/>
                <a:gd name="connsiteX36" fmla="*/ 1586556 w 2235200"/>
                <a:gd name="connsiteY36" fmla="*/ 356377 h 2235200"/>
                <a:gd name="connsiteX37" fmla="*/ 1586556 w 2235200"/>
                <a:gd name="connsiteY37" fmla="*/ 356378 h 223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35200" h="2235200">
                  <a:moveTo>
                    <a:pt x="1586556" y="356378"/>
                  </a:moveTo>
                  <a:lnTo>
                    <a:pt x="1760420" y="210482"/>
                  </a:lnTo>
                  <a:lnTo>
                    <a:pt x="1899316" y="327030"/>
                  </a:lnTo>
                  <a:lnTo>
                    <a:pt x="1785827" y="523587"/>
                  </a:lnTo>
                  <a:cubicBezTo>
                    <a:pt x="1866524" y="614366"/>
                    <a:pt x="1927878" y="720635"/>
                    <a:pt x="1966146" y="835910"/>
                  </a:cubicBezTo>
                  <a:lnTo>
                    <a:pt x="2193113" y="835904"/>
                  </a:lnTo>
                  <a:lnTo>
                    <a:pt x="2224597" y="1014466"/>
                  </a:lnTo>
                  <a:lnTo>
                    <a:pt x="2011316" y="1092087"/>
                  </a:lnTo>
                  <a:cubicBezTo>
                    <a:pt x="2014782" y="1213498"/>
                    <a:pt x="1993474" y="1334342"/>
                    <a:pt x="1948692" y="1447245"/>
                  </a:cubicBezTo>
                  <a:lnTo>
                    <a:pt x="2122562" y="1593132"/>
                  </a:lnTo>
                  <a:lnTo>
                    <a:pt x="2031904" y="1750157"/>
                  </a:lnTo>
                  <a:lnTo>
                    <a:pt x="1818627" y="1672524"/>
                  </a:lnTo>
                  <a:cubicBezTo>
                    <a:pt x="1743240" y="1767759"/>
                    <a:pt x="1649240" y="1846635"/>
                    <a:pt x="1542361" y="1904338"/>
                  </a:cubicBezTo>
                  <a:lnTo>
                    <a:pt x="1581779" y="2127856"/>
                  </a:lnTo>
                  <a:lnTo>
                    <a:pt x="1411397" y="2189870"/>
                  </a:lnTo>
                  <a:lnTo>
                    <a:pt x="1297919" y="1993308"/>
                  </a:lnTo>
                  <a:cubicBezTo>
                    <a:pt x="1178954" y="2017804"/>
                    <a:pt x="1056245" y="2017804"/>
                    <a:pt x="937280" y="1993308"/>
                  </a:cubicBezTo>
                  <a:lnTo>
                    <a:pt x="823803" y="2189870"/>
                  </a:lnTo>
                  <a:lnTo>
                    <a:pt x="653421" y="2127856"/>
                  </a:lnTo>
                  <a:lnTo>
                    <a:pt x="692839" y="1904338"/>
                  </a:lnTo>
                  <a:cubicBezTo>
                    <a:pt x="585960" y="1846634"/>
                    <a:pt x="491960" y="1767758"/>
                    <a:pt x="416573" y="1672523"/>
                  </a:cubicBezTo>
                  <a:lnTo>
                    <a:pt x="203296" y="1750157"/>
                  </a:lnTo>
                  <a:lnTo>
                    <a:pt x="112638" y="1593132"/>
                  </a:lnTo>
                  <a:lnTo>
                    <a:pt x="286508" y="1447245"/>
                  </a:lnTo>
                  <a:cubicBezTo>
                    <a:pt x="241726" y="1334342"/>
                    <a:pt x="220418" y="1213498"/>
                    <a:pt x="223884" y="1092087"/>
                  </a:cubicBezTo>
                  <a:lnTo>
                    <a:pt x="10603" y="1014466"/>
                  </a:lnTo>
                  <a:lnTo>
                    <a:pt x="42087" y="835904"/>
                  </a:lnTo>
                  <a:lnTo>
                    <a:pt x="269055" y="835909"/>
                  </a:lnTo>
                  <a:cubicBezTo>
                    <a:pt x="307323" y="720634"/>
                    <a:pt x="368678" y="614365"/>
                    <a:pt x="449375" y="523587"/>
                  </a:cubicBezTo>
                  <a:lnTo>
                    <a:pt x="335884" y="327030"/>
                  </a:lnTo>
                  <a:lnTo>
                    <a:pt x="474780" y="210482"/>
                  </a:lnTo>
                  <a:lnTo>
                    <a:pt x="648644" y="356378"/>
                  </a:lnTo>
                  <a:cubicBezTo>
                    <a:pt x="752056" y="292671"/>
                    <a:pt x="867365" y="250702"/>
                    <a:pt x="987534" y="233033"/>
                  </a:cubicBezTo>
                  <a:lnTo>
                    <a:pt x="1026941" y="9511"/>
                  </a:lnTo>
                  <a:lnTo>
                    <a:pt x="1208259" y="9511"/>
                  </a:lnTo>
                  <a:lnTo>
                    <a:pt x="1247666" y="233031"/>
                  </a:lnTo>
                  <a:cubicBezTo>
                    <a:pt x="1367835" y="250700"/>
                    <a:pt x="1483143" y="292669"/>
                    <a:pt x="1586556" y="356377"/>
                  </a:cubicBezTo>
                  <a:lnTo>
                    <a:pt x="1586556" y="356378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502713" tIns="576927" rIns="502713" bIns="616016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4200" kern="1200"/>
            </a:p>
          </p:txBody>
        </p:sp>
        <p:sp>
          <p:nvSpPr>
            <p:cNvPr id="8" name="Freeform 7"/>
            <p:cNvSpPr/>
            <p:nvPr/>
          </p:nvSpPr>
          <p:spPr>
            <a:xfrm rot="21120763">
              <a:off x="4313382" y="1369289"/>
              <a:ext cx="2235200" cy="2235200"/>
            </a:xfrm>
            <a:custGeom>
              <a:avLst/>
              <a:gdLst>
                <a:gd name="connsiteX0" fmla="*/ 1586556 w 2235200"/>
                <a:gd name="connsiteY0" fmla="*/ 356378 h 2235200"/>
                <a:gd name="connsiteX1" fmla="*/ 1760420 w 2235200"/>
                <a:gd name="connsiteY1" fmla="*/ 210482 h 2235200"/>
                <a:gd name="connsiteX2" fmla="*/ 1899316 w 2235200"/>
                <a:gd name="connsiteY2" fmla="*/ 327030 h 2235200"/>
                <a:gd name="connsiteX3" fmla="*/ 1785827 w 2235200"/>
                <a:gd name="connsiteY3" fmla="*/ 523587 h 2235200"/>
                <a:gd name="connsiteX4" fmla="*/ 1966146 w 2235200"/>
                <a:gd name="connsiteY4" fmla="*/ 835910 h 2235200"/>
                <a:gd name="connsiteX5" fmla="*/ 2193113 w 2235200"/>
                <a:gd name="connsiteY5" fmla="*/ 835904 h 2235200"/>
                <a:gd name="connsiteX6" fmla="*/ 2224597 w 2235200"/>
                <a:gd name="connsiteY6" fmla="*/ 1014466 h 2235200"/>
                <a:gd name="connsiteX7" fmla="*/ 2011316 w 2235200"/>
                <a:gd name="connsiteY7" fmla="*/ 1092087 h 2235200"/>
                <a:gd name="connsiteX8" fmla="*/ 1948692 w 2235200"/>
                <a:gd name="connsiteY8" fmla="*/ 1447245 h 2235200"/>
                <a:gd name="connsiteX9" fmla="*/ 2122562 w 2235200"/>
                <a:gd name="connsiteY9" fmla="*/ 1593132 h 2235200"/>
                <a:gd name="connsiteX10" fmla="*/ 2031904 w 2235200"/>
                <a:gd name="connsiteY10" fmla="*/ 1750157 h 2235200"/>
                <a:gd name="connsiteX11" fmla="*/ 1818627 w 2235200"/>
                <a:gd name="connsiteY11" fmla="*/ 1672524 h 2235200"/>
                <a:gd name="connsiteX12" fmla="*/ 1542361 w 2235200"/>
                <a:gd name="connsiteY12" fmla="*/ 1904338 h 2235200"/>
                <a:gd name="connsiteX13" fmla="*/ 1581779 w 2235200"/>
                <a:gd name="connsiteY13" fmla="*/ 2127856 h 2235200"/>
                <a:gd name="connsiteX14" fmla="*/ 1411397 w 2235200"/>
                <a:gd name="connsiteY14" fmla="*/ 2189870 h 2235200"/>
                <a:gd name="connsiteX15" fmla="*/ 1297919 w 2235200"/>
                <a:gd name="connsiteY15" fmla="*/ 1993308 h 2235200"/>
                <a:gd name="connsiteX16" fmla="*/ 937280 w 2235200"/>
                <a:gd name="connsiteY16" fmla="*/ 1993308 h 2235200"/>
                <a:gd name="connsiteX17" fmla="*/ 823803 w 2235200"/>
                <a:gd name="connsiteY17" fmla="*/ 2189870 h 2235200"/>
                <a:gd name="connsiteX18" fmla="*/ 653421 w 2235200"/>
                <a:gd name="connsiteY18" fmla="*/ 2127856 h 2235200"/>
                <a:gd name="connsiteX19" fmla="*/ 692839 w 2235200"/>
                <a:gd name="connsiteY19" fmla="*/ 1904338 h 2235200"/>
                <a:gd name="connsiteX20" fmla="*/ 416573 w 2235200"/>
                <a:gd name="connsiteY20" fmla="*/ 1672523 h 2235200"/>
                <a:gd name="connsiteX21" fmla="*/ 203296 w 2235200"/>
                <a:gd name="connsiteY21" fmla="*/ 1750157 h 2235200"/>
                <a:gd name="connsiteX22" fmla="*/ 112638 w 2235200"/>
                <a:gd name="connsiteY22" fmla="*/ 1593132 h 2235200"/>
                <a:gd name="connsiteX23" fmla="*/ 286508 w 2235200"/>
                <a:gd name="connsiteY23" fmla="*/ 1447245 h 2235200"/>
                <a:gd name="connsiteX24" fmla="*/ 223884 w 2235200"/>
                <a:gd name="connsiteY24" fmla="*/ 1092087 h 2235200"/>
                <a:gd name="connsiteX25" fmla="*/ 10603 w 2235200"/>
                <a:gd name="connsiteY25" fmla="*/ 1014466 h 2235200"/>
                <a:gd name="connsiteX26" fmla="*/ 42087 w 2235200"/>
                <a:gd name="connsiteY26" fmla="*/ 835904 h 2235200"/>
                <a:gd name="connsiteX27" fmla="*/ 269055 w 2235200"/>
                <a:gd name="connsiteY27" fmla="*/ 835909 h 2235200"/>
                <a:gd name="connsiteX28" fmla="*/ 449375 w 2235200"/>
                <a:gd name="connsiteY28" fmla="*/ 523587 h 2235200"/>
                <a:gd name="connsiteX29" fmla="*/ 335884 w 2235200"/>
                <a:gd name="connsiteY29" fmla="*/ 327030 h 2235200"/>
                <a:gd name="connsiteX30" fmla="*/ 474780 w 2235200"/>
                <a:gd name="connsiteY30" fmla="*/ 210482 h 2235200"/>
                <a:gd name="connsiteX31" fmla="*/ 648644 w 2235200"/>
                <a:gd name="connsiteY31" fmla="*/ 356378 h 2235200"/>
                <a:gd name="connsiteX32" fmla="*/ 987534 w 2235200"/>
                <a:gd name="connsiteY32" fmla="*/ 233033 h 2235200"/>
                <a:gd name="connsiteX33" fmla="*/ 1026941 w 2235200"/>
                <a:gd name="connsiteY33" fmla="*/ 9511 h 2235200"/>
                <a:gd name="connsiteX34" fmla="*/ 1208259 w 2235200"/>
                <a:gd name="connsiteY34" fmla="*/ 9511 h 2235200"/>
                <a:gd name="connsiteX35" fmla="*/ 1247666 w 2235200"/>
                <a:gd name="connsiteY35" fmla="*/ 233031 h 2235200"/>
                <a:gd name="connsiteX36" fmla="*/ 1586556 w 2235200"/>
                <a:gd name="connsiteY36" fmla="*/ 356377 h 2235200"/>
                <a:gd name="connsiteX37" fmla="*/ 1586556 w 2235200"/>
                <a:gd name="connsiteY37" fmla="*/ 356378 h 223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35200" h="2235200">
                  <a:moveTo>
                    <a:pt x="1586556" y="356378"/>
                  </a:moveTo>
                  <a:lnTo>
                    <a:pt x="1760420" y="210482"/>
                  </a:lnTo>
                  <a:lnTo>
                    <a:pt x="1899316" y="327030"/>
                  </a:lnTo>
                  <a:lnTo>
                    <a:pt x="1785827" y="523587"/>
                  </a:lnTo>
                  <a:cubicBezTo>
                    <a:pt x="1866524" y="614366"/>
                    <a:pt x="1927878" y="720635"/>
                    <a:pt x="1966146" y="835910"/>
                  </a:cubicBezTo>
                  <a:lnTo>
                    <a:pt x="2193113" y="835904"/>
                  </a:lnTo>
                  <a:lnTo>
                    <a:pt x="2224597" y="1014466"/>
                  </a:lnTo>
                  <a:lnTo>
                    <a:pt x="2011316" y="1092087"/>
                  </a:lnTo>
                  <a:cubicBezTo>
                    <a:pt x="2014782" y="1213498"/>
                    <a:pt x="1993474" y="1334342"/>
                    <a:pt x="1948692" y="1447245"/>
                  </a:cubicBezTo>
                  <a:lnTo>
                    <a:pt x="2122562" y="1593132"/>
                  </a:lnTo>
                  <a:lnTo>
                    <a:pt x="2031904" y="1750157"/>
                  </a:lnTo>
                  <a:lnTo>
                    <a:pt x="1818627" y="1672524"/>
                  </a:lnTo>
                  <a:cubicBezTo>
                    <a:pt x="1743240" y="1767759"/>
                    <a:pt x="1649240" y="1846635"/>
                    <a:pt x="1542361" y="1904338"/>
                  </a:cubicBezTo>
                  <a:lnTo>
                    <a:pt x="1581779" y="2127856"/>
                  </a:lnTo>
                  <a:lnTo>
                    <a:pt x="1411397" y="2189870"/>
                  </a:lnTo>
                  <a:lnTo>
                    <a:pt x="1297919" y="1993308"/>
                  </a:lnTo>
                  <a:cubicBezTo>
                    <a:pt x="1178954" y="2017804"/>
                    <a:pt x="1056245" y="2017804"/>
                    <a:pt x="937280" y="1993308"/>
                  </a:cubicBezTo>
                  <a:lnTo>
                    <a:pt x="823803" y="2189870"/>
                  </a:lnTo>
                  <a:lnTo>
                    <a:pt x="653421" y="2127856"/>
                  </a:lnTo>
                  <a:lnTo>
                    <a:pt x="692839" y="1904338"/>
                  </a:lnTo>
                  <a:cubicBezTo>
                    <a:pt x="585960" y="1846634"/>
                    <a:pt x="491960" y="1767758"/>
                    <a:pt x="416573" y="1672523"/>
                  </a:cubicBezTo>
                  <a:lnTo>
                    <a:pt x="203296" y="1750157"/>
                  </a:lnTo>
                  <a:lnTo>
                    <a:pt x="112638" y="1593132"/>
                  </a:lnTo>
                  <a:lnTo>
                    <a:pt x="286508" y="1447245"/>
                  </a:lnTo>
                  <a:cubicBezTo>
                    <a:pt x="241726" y="1334342"/>
                    <a:pt x="220418" y="1213498"/>
                    <a:pt x="223884" y="1092087"/>
                  </a:cubicBezTo>
                  <a:lnTo>
                    <a:pt x="10603" y="1014466"/>
                  </a:lnTo>
                  <a:lnTo>
                    <a:pt x="42087" y="835904"/>
                  </a:lnTo>
                  <a:lnTo>
                    <a:pt x="269055" y="835909"/>
                  </a:lnTo>
                  <a:cubicBezTo>
                    <a:pt x="307323" y="720634"/>
                    <a:pt x="368678" y="614365"/>
                    <a:pt x="449375" y="523587"/>
                  </a:cubicBezTo>
                  <a:lnTo>
                    <a:pt x="335884" y="327030"/>
                  </a:lnTo>
                  <a:lnTo>
                    <a:pt x="474780" y="210482"/>
                  </a:lnTo>
                  <a:lnTo>
                    <a:pt x="648644" y="356378"/>
                  </a:lnTo>
                  <a:cubicBezTo>
                    <a:pt x="752056" y="292671"/>
                    <a:pt x="867365" y="250702"/>
                    <a:pt x="987534" y="233033"/>
                  </a:cubicBezTo>
                  <a:lnTo>
                    <a:pt x="1026941" y="9511"/>
                  </a:lnTo>
                  <a:lnTo>
                    <a:pt x="1208259" y="9511"/>
                  </a:lnTo>
                  <a:lnTo>
                    <a:pt x="1247666" y="233031"/>
                  </a:lnTo>
                  <a:cubicBezTo>
                    <a:pt x="1367835" y="250700"/>
                    <a:pt x="1483143" y="292669"/>
                    <a:pt x="1586556" y="356377"/>
                  </a:cubicBezTo>
                  <a:lnTo>
                    <a:pt x="1586556" y="356378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502713" tIns="576927" rIns="502713" bIns="616016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4200" kern="1200"/>
            </a:p>
          </p:txBody>
        </p:sp>
        <p:sp>
          <p:nvSpPr>
            <p:cNvPr id="9" name="Freeform 8"/>
            <p:cNvSpPr/>
            <p:nvPr/>
          </p:nvSpPr>
          <p:spPr>
            <a:xfrm rot="1291532">
              <a:off x="2221343" y="1438564"/>
              <a:ext cx="2235200" cy="2235200"/>
            </a:xfrm>
            <a:custGeom>
              <a:avLst/>
              <a:gdLst>
                <a:gd name="connsiteX0" fmla="*/ 1586556 w 2235200"/>
                <a:gd name="connsiteY0" fmla="*/ 356378 h 2235200"/>
                <a:gd name="connsiteX1" fmla="*/ 1760420 w 2235200"/>
                <a:gd name="connsiteY1" fmla="*/ 210482 h 2235200"/>
                <a:gd name="connsiteX2" fmla="*/ 1899316 w 2235200"/>
                <a:gd name="connsiteY2" fmla="*/ 327030 h 2235200"/>
                <a:gd name="connsiteX3" fmla="*/ 1785827 w 2235200"/>
                <a:gd name="connsiteY3" fmla="*/ 523587 h 2235200"/>
                <a:gd name="connsiteX4" fmla="*/ 1966146 w 2235200"/>
                <a:gd name="connsiteY4" fmla="*/ 835910 h 2235200"/>
                <a:gd name="connsiteX5" fmla="*/ 2193113 w 2235200"/>
                <a:gd name="connsiteY5" fmla="*/ 835904 h 2235200"/>
                <a:gd name="connsiteX6" fmla="*/ 2224597 w 2235200"/>
                <a:gd name="connsiteY6" fmla="*/ 1014466 h 2235200"/>
                <a:gd name="connsiteX7" fmla="*/ 2011316 w 2235200"/>
                <a:gd name="connsiteY7" fmla="*/ 1092087 h 2235200"/>
                <a:gd name="connsiteX8" fmla="*/ 1948692 w 2235200"/>
                <a:gd name="connsiteY8" fmla="*/ 1447245 h 2235200"/>
                <a:gd name="connsiteX9" fmla="*/ 2122562 w 2235200"/>
                <a:gd name="connsiteY9" fmla="*/ 1593132 h 2235200"/>
                <a:gd name="connsiteX10" fmla="*/ 2031904 w 2235200"/>
                <a:gd name="connsiteY10" fmla="*/ 1750157 h 2235200"/>
                <a:gd name="connsiteX11" fmla="*/ 1818627 w 2235200"/>
                <a:gd name="connsiteY11" fmla="*/ 1672524 h 2235200"/>
                <a:gd name="connsiteX12" fmla="*/ 1542361 w 2235200"/>
                <a:gd name="connsiteY12" fmla="*/ 1904338 h 2235200"/>
                <a:gd name="connsiteX13" fmla="*/ 1581779 w 2235200"/>
                <a:gd name="connsiteY13" fmla="*/ 2127856 h 2235200"/>
                <a:gd name="connsiteX14" fmla="*/ 1411397 w 2235200"/>
                <a:gd name="connsiteY14" fmla="*/ 2189870 h 2235200"/>
                <a:gd name="connsiteX15" fmla="*/ 1297919 w 2235200"/>
                <a:gd name="connsiteY15" fmla="*/ 1993308 h 2235200"/>
                <a:gd name="connsiteX16" fmla="*/ 937280 w 2235200"/>
                <a:gd name="connsiteY16" fmla="*/ 1993308 h 2235200"/>
                <a:gd name="connsiteX17" fmla="*/ 823803 w 2235200"/>
                <a:gd name="connsiteY17" fmla="*/ 2189870 h 2235200"/>
                <a:gd name="connsiteX18" fmla="*/ 653421 w 2235200"/>
                <a:gd name="connsiteY18" fmla="*/ 2127856 h 2235200"/>
                <a:gd name="connsiteX19" fmla="*/ 692839 w 2235200"/>
                <a:gd name="connsiteY19" fmla="*/ 1904338 h 2235200"/>
                <a:gd name="connsiteX20" fmla="*/ 416573 w 2235200"/>
                <a:gd name="connsiteY20" fmla="*/ 1672523 h 2235200"/>
                <a:gd name="connsiteX21" fmla="*/ 203296 w 2235200"/>
                <a:gd name="connsiteY21" fmla="*/ 1750157 h 2235200"/>
                <a:gd name="connsiteX22" fmla="*/ 112638 w 2235200"/>
                <a:gd name="connsiteY22" fmla="*/ 1593132 h 2235200"/>
                <a:gd name="connsiteX23" fmla="*/ 286508 w 2235200"/>
                <a:gd name="connsiteY23" fmla="*/ 1447245 h 2235200"/>
                <a:gd name="connsiteX24" fmla="*/ 223884 w 2235200"/>
                <a:gd name="connsiteY24" fmla="*/ 1092087 h 2235200"/>
                <a:gd name="connsiteX25" fmla="*/ 10603 w 2235200"/>
                <a:gd name="connsiteY25" fmla="*/ 1014466 h 2235200"/>
                <a:gd name="connsiteX26" fmla="*/ 42087 w 2235200"/>
                <a:gd name="connsiteY26" fmla="*/ 835904 h 2235200"/>
                <a:gd name="connsiteX27" fmla="*/ 269055 w 2235200"/>
                <a:gd name="connsiteY27" fmla="*/ 835909 h 2235200"/>
                <a:gd name="connsiteX28" fmla="*/ 449375 w 2235200"/>
                <a:gd name="connsiteY28" fmla="*/ 523587 h 2235200"/>
                <a:gd name="connsiteX29" fmla="*/ 335884 w 2235200"/>
                <a:gd name="connsiteY29" fmla="*/ 327030 h 2235200"/>
                <a:gd name="connsiteX30" fmla="*/ 474780 w 2235200"/>
                <a:gd name="connsiteY30" fmla="*/ 210482 h 2235200"/>
                <a:gd name="connsiteX31" fmla="*/ 648644 w 2235200"/>
                <a:gd name="connsiteY31" fmla="*/ 356378 h 2235200"/>
                <a:gd name="connsiteX32" fmla="*/ 987534 w 2235200"/>
                <a:gd name="connsiteY32" fmla="*/ 233033 h 2235200"/>
                <a:gd name="connsiteX33" fmla="*/ 1026941 w 2235200"/>
                <a:gd name="connsiteY33" fmla="*/ 9511 h 2235200"/>
                <a:gd name="connsiteX34" fmla="*/ 1208259 w 2235200"/>
                <a:gd name="connsiteY34" fmla="*/ 9511 h 2235200"/>
                <a:gd name="connsiteX35" fmla="*/ 1247666 w 2235200"/>
                <a:gd name="connsiteY35" fmla="*/ 233031 h 2235200"/>
                <a:gd name="connsiteX36" fmla="*/ 1586556 w 2235200"/>
                <a:gd name="connsiteY36" fmla="*/ 356377 h 2235200"/>
                <a:gd name="connsiteX37" fmla="*/ 1586556 w 2235200"/>
                <a:gd name="connsiteY37" fmla="*/ 356378 h 223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35200" h="2235200">
                  <a:moveTo>
                    <a:pt x="1586556" y="356378"/>
                  </a:moveTo>
                  <a:lnTo>
                    <a:pt x="1760420" y="210482"/>
                  </a:lnTo>
                  <a:lnTo>
                    <a:pt x="1899316" y="327030"/>
                  </a:lnTo>
                  <a:lnTo>
                    <a:pt x="1785827" y="523587"/>
                  </a:lnTo>
                  <a:cubicBezTo>
                    <a:pt x="1866524" y="614366"/>
                    <a:pt x="1927878" y="720635"/>
                    <a:pt x="1966146" y="835910"/>
                  </a:cubicBezTo>
                  <a:lnTo>
                    <a:pt x="2193113" y="835904"/>
                  </a:lnTo>
                  <a:lnTo>
                    <a:pt x="2224597" y="1014466"/>
                  </a:lnTo>
                  <a:lnTo>
                    <a:pt x="2011316" y="1092087"/>
                  </a:lnTo>
                  <a:cubicBezTo>
                    <a:pt x="2014782" y="1213498"/>
                    <a:pt x="1993474" y="1334342"/>
                    <a:pt x="1948692" y="1447245"/>
                  </a:cubicBezTo>
                  <a:lnTo>
                    <a:pt x="2122562" y="1593132"/>
                  </a:lnTo>
                  <a:lnTo>
                    <a:pt x="2031904" y="1750157"/>
                  </a:lnTo>
                  <a:lnTo>
                    <a:pt x="1818627" y="1672524"/>
                  </a:lnTo>
                  <a:cubicBezTo>
                    <a:pt x="1743240" y="1767759"/>
                    <a:pt x="1649240" y="1846635"/>
                    <a:pt x="1542361" y="1904338"/>
                  </a:cubicBezTo>
                  <a:lnTo>
                    <a:pt x="1581779" y="2127856"/>
                  </a:lnTo>
                  <a:lnTo>
                    <a:pt x="1411397" y="2189870"/>
                  </a:lnTo>
                  <a:lnTo>
                    <a:pt x="1297919" y="1993308"/>
                  </a:lnTo>
                  <a:cubicBezTo>
                    <a:pt x="1178954" y="2017804"/>
                    <a:pt x="1056245" y="2017804"/>
                    <a:pt x="937280" y="1993308"/>
                  </a:cubicBezTo>
                  <a:lnTo>
                    <a:pt x="823803" y="2189870"/>
                  </a:lnTo>
                  <a:lnTo>
                    <a:pt x="653421" y="2127856"/>
                  </a:lnTo>
                  <a:lnTo>
                    <a:pt x="692839" y="1904338"/>
                  </a:lnTo>
                  <a:cubicBezTo>
                    <a:pt x="585960" y="1846634"/>
                    <a:pt x="491960" y="1767758"/>
                    <a:pt x="416573" y="1672523"/>
                  </a:cubicBezTo>
                  <a:lnTo>
                    <a:pt x="203296" y="1750157"/>
                  </a:lnTo>
                  <a:lnTo>
                    <a:pt x="112638" y="1593132"/>
                  </a:lnTo>
                  <a:lnTo>
                    <a:pt x="286508" y="1447245"/>
                  </a:lnTo>
                  <a:cubicBezTo>
                    <a:pt x="241726" y="1334342"/>
                    <a:pt x="220418" y="1213498"/>
                    <a:pt x="223884" y="1092087"/>
                  </a:cubicBezTo>
                  <a:lnTo>
                    <a:pt x="10603" y="1014466"/>
                  </a:lnTo>
                  <a:lnTo>
                    <a:pt x="42087" y="835904"/>
                  </a:lnTo>
                  <a:lnTo>
                    <a:pt x="269055" y="835909"/>
                  </a:lnTo>
                  <a:cubicBezTo>
                    <a:pt x="307323" y="720634"/>
                    <a:pt x="368678" y="614365"/>
                    <a:pt x="449375" y="523587"/>
                  </a:cubicBezTo>
                  <a:lnTo>
                    <a:pt x="335884" y="327030"/>
                  </a:lnTo>
                  <a:lnTo>
                    <a:pt x="474780" y="210482"/>
                  </a:lnTo>
                  <a:lnTo>
                    <a:pt x="648644" y="356378"/>
                  </a:lnTo>
                  <a:cubicBezTo>
                    <a:pt x="752056" y="292671"/>
                    <a:pt x="867365" y="250702"/>
                    <a:pt x="987534" y="233033"/>
                  </a:cubicBezTo>
                  <a:lnTo>
                    <a:pt x="1026941" y="9511"/>
                  </a:lnTo>
                  <a:lnTo>
                    <a:pt x="1208259" y="9511"/>
                  </a:lnTo>
                  <a:lnTo>
                    <a:pt x="1247666" y="233031"/>
                  </a:lnTo>
                  <a:cubicBezTo>
                    <a:pt x="1367835" y="250700"/>
                    <a:pt x="1483143" y="292669"/>
                    <a:pt x="1586556" y="356377"/>
                  </a:cubicBezTo>
                  <a:lnTo>
                    <a:pt x="1586556" y="356378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502713" tIns="576927" rIns="502713" bIns="616016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4200" kern="1200"/>
            </a:p>
          </p:txBody>
        </p:sp>
        <p:pic>
          <p:nvPicPr>
            <p:cNvPr id="10" name="Picture 2" descr="C:\Users\roger\AppData\Local\Microsoft\Windows\Temporary Internet Files\Content.IE5\6A1L0VTK\MC900083069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61060" y="3505199"/>
              <a:ext cx="1530917" cy="1392299"/>
            </a:xfrm>
            <a:prstGeom prst="rect">
              <a:avLst/>
            </a:prstGeom>
            <a:noFill/>
          </p:spPr>
        </p:pic>
        <p:pic>
          <p:nvPicPr>
            <p:cNvPr id="11" name="Picture 3" descr="C:\Users\roger\AppData\Local\Microsoft\Windows\Temporary Internet Files\Content.IE5\6A1L0VTK\MC9003836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2237" y="1690254"/>
              <a:ext cx="1015262" cy="1528640"/>
            </a:xfrm>
            <a:prstGeom prst="rect">
              <a:avLst/>
            </a:prstGeom>
            <a:noFill/>
          </p:spPr>
        </p:pic>
        <p:pic>
          <p:nvPicPr>
            <p:cNvPr id="12" name="Picture 5" descr="C:\Users\roger\AppData\Local\Microsoft\Windows\Temporary Internet Files\Content.IE5\3H24GT11\MC90029435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63091" y="1836686"/>
              <a:ext cx="1502830" cy="137557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400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choose a research topic</vt:lpstr>
      <vt:lpstr>How to choose a research topic</vt:lpstr>
      <vt:lpstr>More things to consider</vt:lpstr>
      <vt:lpstr>Once you have selected a field of interest;</vt:lpstr>
      <vt:lpstr>Identifying research  with impact potential</vt:lpstr>
      <vt:lpstr>Common  errors</vt:lpstr>
      <vt:lpstr>Current topics for ICT4D research </vt:lpstr>
      <vt:lpstr>Hot topics in ICT4D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</dc:creator>
  <cp:lastModifiedBy>roger</cp:lastModifiedBy>
  <cp:revision>81</cp:revision>
  <dcterms:created xsi:type="dcterms:W3CDTF">2012-01-11T10:04:51Z</dcterms:created>
  <dcterms:modified xsi:type="dcterms:W3CDTF">2012-02-29T09:38:07Z</dcterms:modified>
</cp:coreProperties>
</file>