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36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4222"/>
            <a:ext cx="7772400" cy="1470025"/>
          </a:xfrm>
        </p:spPr>
        <p:txBody>
          <a:bodyPr/>
          <a:lstStyle>
            <a:lvl1pPr>
              <a:defRPr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9997"/>
            <a:ext cx="6400800" cy="9304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848"/>
            <a:ext cx="8229600" cy="1143000"/>
          </a:xfrm>
        </p:spPr>
        <p:txBody>
          <a:bodyPr/>
          <a:lstStyle>
            <a:lvl1pPr algn="l">
              <a:defRPr b="1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90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5"/>
            <a:ext cx="3008313" cy="834522"/>
          </a:xfrm>
        </p:spPr>
        <p:txBody>
          <a:bodyPr anchor="t"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411930"/>
          </a:xfrm>
        </p:spPr>
        <p:txBody>
          <a:bodyPr/>
          <a:lstStyle>
            <a:lvl1pPr>
              <a:defRPr lang="en-US" sz="3200" b="1" i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05318"/>
            <a:ext cx="3008313" cy="436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Preparing proposals for funding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RIMC Research Capacity Enhancement Workshops Series : “Achieving Research Impact”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proposals for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Have a clear idea of your project</a:t>
            </a:r>
          </a:p>
          <a:p>
            <a:r>
              <a:rPr lang="en-GB" dirty="0" smtClean="0"/>
              <a:t>Collaborate</a:t>
            </a:r>
          </a:p>
          <a:p>
            <a:r>
              <a:rPr lang="en-GB" dirty="0" smtClean="0"/>
              <a:t>Know the donor</a:t>
            </a:r>
          </a:p>
          <a:p>
            <a:pPr lvl="1"/>
            <a:r>
              <a:rPr lang="en-US" dirty="0" smtClean="0"/>
              <a:t>Match your project with their interests</a:t>
            </a:r>
          </a:p>
          <a:p>
            <a:pPr lvl="1"/>
            <a:r>
              <a:rPr lang="en-US" dirty="0" smtClean="0"/>
              <a:t>Follow their instructions to the letter</a:t>
            </a:r>
            <a:endParaRPr lang="en-GB" dirty="0" smtClean="0"/>
          </a:p>
          <a:p>
            <a:r>
              <a:rPr lang="en-GB" dirty="0" smtClean="0"/>
              <a:t>Be persuasive rather than descriptive</a:t>
            </a:r>
          </a:p>
          <a:p>
            <a:pPr lvl="1"/>
            <a:r>
              <a:rPr lang="en-GB" dirty="0" smtClean="0"/>
              <a:t>Convince the donor benefits will arise for them;</a:t>
            </a:r>
          </a:p>
          <a:p>
            <a:pPr lvl="2"/>
            <a:r>
              <a:rPr lang="en-GB" dirty="0" smtClean="0"/>
              <a:t>Impact, knowledge, influence, ‘announcables’ </a:t>
            </a:r>
          </a:p>
          <a:p>
            <a:r>
              <a:rPr lang="en-GB" dirty="0" smtClean="0"/>
              <a:t>Provide evidence that you’re a good risk;</a:t>
            </a:r>
          </a:p>
          <a:p>
            <a:pPr lvl="1"/>
            <a:r>
              <a:rPr lang="en-US" dirty="0" smtClean="0"/>
              <a:t> Previous results and impact.</a:t>
            </a:r>
          </a:p>
          <a:p>
            <a:pPr lvl="1"/>
            <a:r>
              <a:rPr lang="en-US" dirty="0" smtClean="0"/>
              <a:t> Project management competence.</a:t>
            </a:r>
          </a:p>
          <a:p>
            <a:pPr lvl="1"/>
            <a:r>
              <a:rPr lang="en-US" dirty="0" smtClean="0"/>
              <a:t> Financial management skills.</a:t>
            </a:r>
          </a:p>
          <a:p>
            <a:pPr lvl="1"/>
            <a:r>
              <a:rPr lang="en-US" dirty="0" smtClean="0"/>
              <a:t> Technical competence in your field.</a:t>
            </a:r>
            <a:endParaRPr lang="en-GB" dirty="0" smtClean="0"/>
          </a:p>
          <a:p>
            <a:endParaRPr lang="en-GB" dirty="0" smtClean="0"/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Logical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Describes the causal (linear) relationship between inputs, activities, outputs, outcomes, and impacts.</a:t>
            </a:r>
          </a:p>
          <a:p>
            <a:r>
              <a:rPr lang="en-US" dirty="0" smtClean="0"/>
              <a:t>Dominates planning, design, implementation, evaluation and management of development projects.</a:t>
            </a:r>
          </a:p>
          <a:p>
            <a:r>
              <a:rPr lang="en-US" dirty="0" smtClean="0"/>
              <a:t>Criticized;</a:t>
            </a:r>
          </a:p>
          <a:p>
            <a:pPr lvl="1"/>
            <a:r>
              <a:rPr lang="en-US" dirty="0" smtClean="0"/>
              <a:t> Inflexible</a:t>
            </a:r>
            <a:r>
              <a:rPr lang="en-US" dirty="0" smtClean="0"/>
              <a:t>, reductionist and unable to capture unexpected outcomes or changes. </a:t>
            </a:r>
          </a:p>
          <a:p>
            <a:pPr lvl="1"/>
            <a:r>
              <a:rPr lang="en-US" dirty="0" smtClean="0"/>
              <a:t>Simplifies complex social processes </a:t>
            </a:r>
          </a:p>
          <a:p>
            <a:pPr lvl="1"/>
            <a:r>
              <a:rPr lang="en-US" dirty="0" smtClean="0"/>
              <a:t>Non-participatory; evades the importance of process </a:t>
            </a:r>
          </a:p>
          <a:p>
            <a:pPr lvl="1"/>
            <a:r>
              <a:rPr lang="en-US" dirty="0" smtClean="0"/>
              <a:t>Squeezes out data related to local culture and context </a:t>
            </a:r>
          </a:p>
          <a:p>
            <a:pPr lvl="1"/>
            <a:r>
              <a:rPr lang="en-US" dirty="0" smtClean="0"/>
              <a:t>Understates the role of informal interactions and external influences</a:t>
            </a:r>
          </a:p>
          <a:p>
            <a:pPr lvl="1"/>
            <a:r>
              <a:rPr lang="en-US" dirty="0" smtClean="0"/>
              <a:t>Grounded in a worldview largely associated with Western positivist thinking, which is alien to the rest of the world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Logframe</a:t>
            </a:r>
            <a:r>
              <a:rPr lang="en-GB" dirty="0" smtClean="0"/>
              <a:t> matrix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851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37264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bg1"/>
                          </a:solidFill>
                        </a:rPr>
                        <a:t>Project Structure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bg1"/>
                          </a:solidFill>
                        </a:rPr>
                        <a:t>Indicators of</a:t>
                      </a: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bg1"/>
                          </a:solidFill>
                        </a:rPr>
                        <a:t>Achievement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bg1"/>
                          </a:solidFill>
                        </a:rPr>
                        <a:t>Means of Verification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bg1"/>
                          </a:solidFill>
                        </a:rPr>
                        <a:t>Assumptions and Risks</a:t>
                      </a:r>
                      <a:endParaRPr lang="en-GB" sz="18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947">
                <a:tc>
                  <a:txBody>
                    <a:bodyPr/>
                    <a:lstStyle/>
                    <a:p>
                      <a:r>
                        <a:rPr lang="en-GB" sz="1400" b="1" kern="1200" baseline="0" dirty="0" smtClean="0">
                          <a:solidFill>
                            <a:srgbClr val="FFFF00"/>
                          </a:solidFill>
                        </a:rPr>
                        <a:t>Goal</a:t>
                      </a:r>
                      <a:endParaRPr lang="en-GB" sz="1200" b="1" kern="1200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What are the wider objectives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which the activity will help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achieve? Longer term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programme impact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are the quantitative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measures or qualitative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judgements, whether these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broad objectives have been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achieved?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sources of information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exist or can be provided to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allow the goal to be measured?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external factors are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necessary to sustain the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objectives in the long run?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947">
                <a:tc>
                  <a:txBody>
                    <a:bodyPr/>
                    <a:lstStyle/>
                    <a:p>
                      <a:r>
                        <a:rPr lang="en-GB" sz="1400" b="1" kern="1200" baseline="0" dirty="0" smtClean="0">
                          <a:solidFill>
                            <a:srgbClr val="FFFF00"/>
                          </a:solidFill>
                        </a:rPr>
                        <a:t>Purpose</a:t>
                      </a:r>
                      <a:endParaRPr lang="en-GB" sz="1200" b="1" kern="1200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are the intended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immediate effects of the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programme or project, what are the benefits, to whom? 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are the quantitative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measures or qualitative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judgements, by which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achievement of the purpose can </a:t>
                      </a:r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be judged?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sources of information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exist or can be provided to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allow the achievement of the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purpose to be measured?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external factors are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necessary if the purpose is to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contribute to achievement of the </a:t>
                      </a:r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goal?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947">
                <a:tc>
                  <a:txBody>
                    <a:bodyPr/>
                    <a:lstStyle/>
                    <a:p>
                      <a:r>
                        <a:rPr lang="en-GB" sz="14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Outputs</a:t>
                      </a:r>
                      <a:endParaRPr lang="en-GB" sz="1200" b="1" kern="1200" baseline="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outputs (deliverables) are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to be produced in order to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achieve the purpose?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What kind and quality of outputs and by when will they be </a:t>
                      </a:r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produced? (QQT: Quantity,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Quality, Time)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What are the sources of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information to verify the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achievement of the outputs?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What are the factors not in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control of the project which are liable to restrict the outputs </a:t>
                      </a:r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achieving the purpose?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411">
                <a:tc>
                  <a:txBody>
                    <a:bodyPr/>
                    <a:lstStyle/>
                    <a:p>
                      <a:r>
                        <a:rPr lang="en-GB" sz="14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endParaRPr lang="en-GB" sz="1200" b="1" kern="1200" baseline="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What activities must be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achieved to accomplish the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outputs?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What kind and quality of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activities and by when will they </a:t>
                      </a:r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be produced?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What are the sources of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information to verify the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achievement of the activities?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</a:rPr>
                        <a:t>What factors will restrict the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activities from creating the</a:t>
                      </a:r>
                    </a:p>
                    <a:p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</a:rPr>
                        <a:t>outputs?</a:t>
                      </a:r>
                      <a:endParaRPr lang="en-GB" sz="12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579413" y="2715006"/>
            <a:ext cx="6121151" cy="3656026"/>
            <a:chOff x="1579413" y="2715006"/>
            <a:chExt cx="6121151" cy="3656026"/>
          </a:xfrm>
        </p:grpSpPr>
        <p:sp>
          <p:nvSpPr>
            <p:cNvPr id="7" name="Right Arrow 6"/>
            <p:cNvSpPr/>
            <p:nvPr/>
          </p:nvSpPr>
          <p:spPr>
            <a:xfrm>
              <a:off x="1648691" y="5929745"/>
              <a:ext cx="4620491" cy="282796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622566" y="4900154"/>
              <a:ext cx="4620491" cy="282796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1674817" y="3501634"/>
              <a:ext cx="4620491" cy="282796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ight Arrow 14"/>
            <p:cNvSpPr/>
            <p:nvPr/>
          </p:nvSpPr>
          <p:spPr>
            <a:xfrm rot="11159490">
              <a:off x="1646290" y="2762629"/>
              <a:ext cx="4621469" cy="27912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7135" y="5970922"/>
              <a:ext cx="670376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AND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17130" y="4613127"/>
              <a:ext cx="670376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AND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40718" y="2715006"/>
              <a:ext cx="766557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THEN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30188" y="3545091"/>
              <a:ext cx="670376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AND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ight Arrow 24"/>
            <p:cNvSpPr/>
            <p:nvPr/>
          </p:nvSpPr>
          <p:spPr>
            <a:xfrm rot="11159490">
              <a:off x="1590865" y="4064994"/>
              <a:ext cx="4621469" cy="27912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ight Arrow 25"/>
            <p:cNvSpPr/>
            <p:nvPr/>
          </p:nvSpPr>
          <p:spPr>
            <a:xfrm rot="11159490">
              <a:off x="1604715" y="5478199"/>
              <a:ext cx="4621469" cy="27912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40723" y="4031236"/>
              <a:ext cx="766557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THEN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0728" y="5389031"/>
              <a:ext cx="766557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THEN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07127" y="5652267"/>
              <a:ext cx="370614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IF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20977" y="4626981"/>
              <a:ext cx="370614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IF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79413" y="3338508"/>
              <a:ext cx="370614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tx1"/>
                  </a:solidFill>
                </a:rPr>
                <a:t>IF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67764"/>
            <a:ext cx="3008313" cy="1070635"/>
          </a:xfrm>
        </p:spPr>
        <p:txBody>
          <a:bodyPr/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donors like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Impact</a:t>
            </a:r>
          </a:p>
          <a:p>
            <a:r>
              <a:rPr lang="en-GB" dirty="0" smtClean="0"/>
              <a:t>Problem solving</a:t>
            </a:r>
          </a:p>
          <a:p>
            <a:r>
              <a:rPr lang="en-GB" dirty="0" smtClean="0"/>
              <a:t>A good story</a:t>
            </a:r>
          </a:p>
          <a:p>
            <a:r>
              <a:rPr lang="en-GB" dirty="0" smtClean="0"/>
              <a:t>Timeliness</a:t>
            </a:r>
          </a:p>
          <a:p>
            <a:r>
              <a:rPr lang="en-GB" dirty="0" smtClean="0"/>
              <a:t>Value for money</a:t>
            </a:r>
          </a:p>
          <a:p>
            <a:r>
              <a:rPr lang="en-GB" dirty="0" smtClean="0"/>
              <a:t>Ethical research</a:t>
            </a:r>
          </a:p>
          <a:p>
            <a:r>
              <a:rPr lang="en-GB" dirty="0" smtClean="0"/>
              <a:t>Bibliography</a:t>
            </a:r>
          </a:p>
          <a:p>
            <a:r>
              <a:rPr lang="en-GB" dirty="0" smtClean="0"/>
              <a:t>Gender bias</a:t>
            </a:r>
          </a:p>
          <a:p>
            <a:r>
              <a:rPr lang="en-GB" dirty="0" smtClean="0"/>
              <a:t>Dissemination strategy</a:t>
            </a:r>
          </a:p>
          <a:p>
            <a:r>
              <a:rPr lang="en-GB" dirty="0" smtClean="0"/>
              <a:t>Participation of beneficiaries</a:t>
            </a:r>
          </a:p>
          <a:p>
            <a:r>
              <a:rPr lang="en-GB" dirty="0" smtClean="0"/>
              <a:t>Co-funding</a:t>
            </a:r>
          </a:p>
          <a:p>
            <a:r>
              <a:rPr lang="en-GB" dirty="0" smtClean="0"/>
              <a:t>Attention to detail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79685" y="2602541"/>
          <a:ext cx="2810656" cy="306950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02664"/>
                <a:gridCol w="702664"/>
                <a:gridCol w="702664"/>
                <a:gridCol w="702664"/>
              </a:tblGrid>
              <a:tr h="331932">
                <a:tc>
                  <a:txBody>
                    <a:bodyPr/>
                    <a:lstStyle/>
                    <a:p>
                      <a:pPr algn="ctr"/>
                      <a:r>
                        <a:rPr lang="en-GB" sz="700" kern="1200" baseline="0" dirty="0" smtClean="0"/>
                        <a:t>Project Structure</a:t>
                      </a: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kern="1200" baseline="0" dirty="0" smtClean="0"/>
                        <a:t>Indicators of</a:t>
                      </a:r>
                    </a:p>
                    <a:p>
                      <a:pPr algn="ctr"/>
                      <a:r>
                        <a:rPr lang="en-GB" sz="700" kern="1200" baseline="0" dirty="0" smtClean="0"/>
                        <a:t>Achievement</a:t>
                      </a: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kern="1200" baseline="0" dirty="0" smtClean="0"/>
                        <a:t>Means of Verification</a:t>
                      </a: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kern="1200" baseline="0" dirty="0" smtClean="0"/>
                        <a:t>Assumptions and Risks</a:t>
                      </a:r>
                      <a:endParaRPr lang="en-GB" sz="7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478">
                <a:tc>
                  <a:txBody>
                    <a:bodyPr/>
                    <a:lstStyle/>
                    <a:p>
                      <a:r>
                        <a:rPr lang="en-GB" sz="600" b="1" kern="1200" baseline="0" dirty="0" smtClean="0">
                          <a:solidFill>
                            <a:schemeClr val="bg1"/>
                          </a:solidFill>
                        </a:rPr>
                        <a:t>Goal</a:t>
                      </a:r>
                      <a:endParaRPr lang="en-GB" sz="500" b="1" kern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500" kern="1200" baseline="0" dirty="0" smtClean="0"/>
                        <a:t>What are the wider objectives which the activity will help</a:t>
                      </a:r>
                    </a:p>
                    <a:p>
                      <a:r>
                        <a:rPr lang="en-GB" sz="500" kern="1200" baseline="0" dirty="0" smtClean="0"/>
                        <a:t>achieve? Longer term programme impact</a:t>
                      </a:r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500" kern="1200" baseline="0" dirty="0" smtClean="0"/>
                        <a:t>What are the quantitative measures or qualitative</a:t>
                      </a:r>
                    </a:p>
                    <a:p>
                      <a:r>
                        <a:rPr lang="en-GB" sz="500" kern="1200" baseline="0" dirty="0" smtClean="0"/>
                        <a:t>judgements, whether these</a:t>
                      </a:r>
                    </a:p>
                    <a:p>
                      <a:r>
                        <a:rPr lang="en-GB" sz="500" kern="1200" baseline="0" dirty="0" smtClean="0"/>
                        <a:t>broad objectives have been  achieved?</a:t>
                      </a:r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500" kern="1200" baseline="0" dirty="0" smtClean="0"/>
                        <a:t>What sources of information</a:t>
                      </a:r>
                    </a:p>
                    <a:p>
                      <a:r>
                        <a:rPr lang="en-US" sz="500" kern="1200" baseline="0" dirty="0" smtClean="0"/>
                        <a:t>exist or can be provided to allow the goal to be measured?</a:t>
                      </a:r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500" kern="1200" baseline="0" dirty="0" smtClean="0"/>
                        <a:t>What external factors are</a:t>
                      </a:r>
                    </a:p>
                    <a:p>
                      <a:r>
                        <a:rPr lang="en-GB" sz="500" kern="1200" baseline="0" dirty="0" smtClean="0"/>
                        <a:t>necessary to sustain the</a:t>
                      </a:r>
                    </a:p>
                    <a:p>
                      <a:r>
                        <a:rPr lang="en-US" sz="500" kern="1200" baseline="0" dirty="0" smtClean="0"/>
                        <a:t>objectives in the long run?</a:t>
                      </a:r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039">
                <a:tc>
                  <a:txBody>
                    <a:bodyPr/>
                    <a:lstStyle/>
                    <a:p>
                      <a:r>
                        <a:rPr lang="en-GB" sz="600" b="1" kern="1200" baseline="0" dirty="0" smtClean="0">
                          <a:solidFill>
                            <a:schemeClr val="bg1"/>
                          </a:solidFill>
                        </a:rPr>
                        <a:t>Purpose</a:t>
                      </a:r>
                      <a:endParaRPr lang="en-GB" sz="500" b="1" kern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500" kern="1200" baseline="0" dirty="0" smtClean="0"/>
                        <a:t>What are the intended immediate effects of the </a:t>
                      </a:r>
                      <a:r>
                        <a:rPr lang="en-US" sz="500" kern="1200" baseline="0" dirty="0" smtClean="0"/>
                        <a:t>programme or project, what are the benefits, to whom? 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500" kern="1200" baseline="0" dirty="0" smtClean="0"/>
                        <a:t>What are the quantitative</a:t>
                      </a:r>
                    </a:p>
                    <a:p>
                      <a:r>
                        <a:rPr lang="en-GB" sz="500" kern="1200" baseline="0" dirty="0" smtClean="0"/>
                        <a:t>measures or qualitative</a:t>
                      </a:r>
                    </a:p>
                    <a:p>
                      <a:r>
                        <a:rPr lang="en-GB" sz="500" kern="1200" baseline="0" dirty="0" smtClean="0"/>
                        <a:t>judgements, by which</a:t>
                      </a:r>
                    </a:p>
                    <a:p>
                      <a:r>
                        <a:rPr lang="en-US" sz="500" kern="1200" baseline="0" dirty="0" smtClean="0"/>
                        <a:t>achievement of the purpose can </a:t>
                      </a:r>
                      <a:r>
                        <a:rPr lang="en-GB" sz="500" kern="1200" baseline="0" dirty="0" smtClean="0"/>
                        <a:t>be judged?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500" kern="1200" baseline="0" dirty="0" smtClean="0"/>
                        <a:t>What sources of information </a:t>
                      </a:r>
                      <a:r>
                        <a:rPr lang="en-US" sz="500" kern="1200" baseline="0" dirty="0" smtClean="0"/>
                        <a:t>exist or can be provided to</a:t>
                      </a:r>
                    </a:p>
                    <a:p>
                      <a:r>
                        <a:rPr lang="en-US" sz="500" kern="1200" baseline="0" dirty="0" smtClean="0"/>
                        <a:t>allow the achievement of the</a:t>
                      </a:r>
                    </a:p>
                    <a:p>
                      <a:r>
                        <a:rPr lang="en-GB" sz="500" kern="1200" baseline="0" dirty="0" smtClean="0"/>
                        <a:t>purpose to be measured?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500" kern="1200" baseline="0" dirty="0" smtClean="0"/>
                        <a:t>What external factors are</a:t>
                      </a:r>
                    </a:p>
                    <a:p>
                      <a:r>
                        <a:rPr lang="en-US" sz="500" kern="1200" baseline="0" dirty="0" smtClean="0"/>
                        <a:t>necessary if the purpose is to</a:t>
                      </a:r>
                    </a:p>
                    <a:p>
                      <a:r>
                        <a:rPr lang="en-US" sz="500" kern="1200" baseline="0" dirty="0" smtClean="0"/>
                        <a:t>contribute to achievement of the </a:t>
                      </a:r>
                      <a:r>
                        <a:rPr lang="en-GB" sz="500" kern="1200" baseline="0" dirty="0" smtClean="0"/>
                        <a:t>goal?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00">
                <a:tc>
                  <a:txBody>
                    <a:bodyPr/>
                    <a:lstStyle/>
                    <a:p>
                      <a:r>
                        <a:rPr lang="en-GB" sz="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Outputs</a:t>
                      </a:r>
                      <a:endParaRPr lang="en-GB" sz="5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500" kern="1200" baseline="0" dirty="0" smtClean="0"/>
                        <a:t>What outputs (deliverables) are </a:t>
                      </a:r>
                      <a:r>
                        <a:rPr lang="en-US" sz="500" kern="1200" baseline="0" dirty="0" smtClean="0"/>
                        <a:t>to be produced in order to </a:t>
                      </a:r>
                      <a:r>
                        <a:rPr lang="en-GB" sz="500" kern="1200" baseline="0" dirty="0" smtClean="0"/>
                        <a:t>achieve the purpose?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00" kern="1200" baseline="0" dirty="0" smtClean="0"/>
                        <a:t>What kind and quality of outputs and by when will they be </a:t>
                      </a:r>
                      <a:r>
                        <a:rPr lang="en-GB" sz="500" kern="1200" baseline="0" dirty="0" smtClean="0"/>
                        <a:t>produced? (QQT: Quantity,</a:t>
                      </a:r>
                    </a:p>
                    <a:p>
                      <a:r>
                        <a:rPr lang="en-GB" sz="500" kern="1200" baseline="0" dirty="0" smtClean="0"/>
                        <a:t>Quality, Time)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00" kern="1200" baseline="0" dirty="0" smtClean="0"/>
                        <a:t>What are the sources of</a:t>
                      </a:r>
                    </a:p>
                    <a:p>
                      <a:r>
                        <a:rPr lang="en-GB" sz="500" kern="1200" baseline="0" dirty="0" smtClean="0"/>
                        <a:t>information to verify the</a:t>
                      </a:r>
                    </a:p>
                    <a:p>
                      <a:r>
                        <a:rPr lang="en-GB" sz="500" kern="1200" baseline="0" dirty="0" smtClean="0"/>
                        <a:t>achievement of the outputs?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00" kern="1200" baseline="0" dirty="0" smtClean="0"/>
                        <a:t>What are the factors not in</a:t>
                      </a:r>
                    </a:p>
                    <a:p>
                      <a:r>
                        <a:rPr lang="en-US" sz="500" kern="1200" baseline="0" dirty="0" smtClean="0"/>
                        <a:t>control of the project which are liable to restrict the outputs </a:t>
                      </a:r>
                      <a:r>
                        <a:rPr lang="en-GB" sz="500" kern="1200" baseline="0" dirty="0" smtClean="0"/>
                        <a:t>achieving the purpose?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249">
                <a:tc>
                  <a:txBody>
                    <a:bodyPr/>
                    <a:lstStyle/>
                    <a:p>
                      <a:r>
                        <a:rPr lang="en-GB" sz="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endParaRPr lang="en-GB" sz="5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500" kern="1200" baseline="0" dirty="0" smtClean="0"/>
                        <a:t>What activities must be achieved to accomplish the</a:t>
                      </a:r>
                    </a:p>
                    <a:p>
                      <a:r>
                        <a:rPr lang="en-GB" sz="500" kern="1200" baseline="0" dirty="0" smtClean="0"/>
                        <a:t>outputs?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00" kern="1200" baseline="0" dirty="0" smtClean="0"/>
                        <a:t>What kind and quality of activities and by when will they </a:t>
                      </a:r>
                      <a:r>
                        <a:rPr lang="en-GB" sz="500" kern="1200" baseline="0" dirty="0" smtClean="0"/>
                        <a:t>be produced?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00" kern="1200" baseline="0" dirty="0" smtClean="0"/>
                        <a:t>What are the sources of</a:t>
                      </a:r>
                    </a:p>
                    <a:p>
                      <a:r>
                        <a:rPr lang="en-GB" sz="500" kern="1200" baseline="0" dirty="0" smtClean="0"/>
                        <a:t>information to verify the</a:t>
                      </a:r>
                    </a:p>
                    <a:p>
                      <a:r>
                        <a:rPr lang="en-GB" sz="500" kern="1200" baseline="0" dirty="0" smtClean="0"/>
                        <a:t>achievement of the activities?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00" kern="1200" baseline="0" dirty="0" smtClean="0"/>
                        <a:t>What factors will restrict the</a:t>
                      </a:r>
                    </a:p>
                    <a:p>
                      <a:r>
                        <a:rPr lang="en-GB" sz="500" kern="1200" baseline="0" dirty="0" smtClean="0"/>
                        <a:t>activities from creating the</a:t>
                      </a:r>
                    </a:p>
                    <a:p>
                      <a:r>
                        <a:rPr lang="en-GB" sz="500" kern="1200" baseline="0" dirty="0" smtClean="0"/>
                        <a:t>outputs?</a:t>
                      </a:r>
                      <a:endParaRPr lang="en-GB" sz="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790</Words>
  <Application>Microsoft Office PowerPoint</Application>
  <PresentationFormat>On-screen Show (4:3)</PresentationFormat>
  <Paragraphs>154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Preparing proposals for funding</vt:lpstr>
      <vt:lpstr>Preparing proposals for funding</vt:lpstr>
      <vt:lpstr>Logical Framework</vt:lpstr>
      <vt:lpstr>Logframe matrix</vt:lpstr>
      <vt:lpstr>What donors like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roger</cp:lastModifiedBy>
  <cp:revision>51</cp:revision>
  <dcterms:created xsi:type="dcterms:W3CDTF">2012-01-11T10:04:51Z</dcterms:created>
  <dcterms:modified xsi:type="dcterms:W3CDTF">2012-02-29T09:40:48Z</dcterms:modified>
</cp:coreProperties>
</file>