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9" r:id="rId3"/>
    <p:sldId id="273" r:id="rId4"/>
    <p:sldId id="261" r:id="rId5"/>
    <p:sldId id="262" r:id="rId6"/>
    <p:sldId id="263" r:id="rId7"/>
    <p:sldId id="260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1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1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Sheet1!$K$5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Sheet1!$J$6:$J$15</c:f>
              <c:strCache>
                <c:ptCount val="10"/>
                <c:pt idx="0">
                  <c:v>African Journal of Information &amp; Communication Technology</c:v>
                </c:pt>
                <c:pt idx="1">
                  <c:v>International Journal on Advances in ICT for Emerging Regions</c:v>
                </c:pt>
                <c:pt idx="2">
                  <c:v>Information Development</c:v>
                </c:pt>
                <c:pt idx="3">
                  <c:v>Journal of Health Informatics in Developing Countries</c:v>
                </c:pt>
                <c:pt idx="4">
                  <c:v>Asian Journal of Communication</c:v>
                </c:pt>
                <c:pt idx="5">
                  <c:v>International Journal of Education and Development Using Information and Communication Technology</c:v>
                </c:pt>
                <c:pt idx="6">
                  <c:v>African Journal of Information and Communication</c:v>
                </c:pt>
                <c:pt idx="7">
                  <c:v>Information Technology for Development</c:v>
                </c:pt>
                <c:pt idx="8">
                  <c:v>Electronic Journal of Information Systems in Developing Countries</c:v>
                </c:pt>
                <c:pt idx="9">
                  <c:v>Information Technologies and International Development</c:v>
                </c:pt>
              </c:strCache>
            </c:strRef>
          </c:cat>
          <c:val>
            <c:numRef>
              <c:f>Sheet1!$K$6:$K$15</c:f>
              <c:numCache>
                <c:formatCode>General</c:formatCode>
                <c:ptCount val="10"/>
                <c:pt idx="0">
                  <c:v>0.15000000000000024</c:v>
                </c:pt>
                <c:pt idx="1">
                  <c:v>0.26</c:v>
                </c:pt>
                <c:pt idx="2">
                  <c:v>0.30000000000000032</c:v>
                </c:pt>
                <c:pt idx="3">
                  <c:v>0.43000000000000038</c:v>
                </c:pt>
                <c:pt idx="4">
                  <c:v>0.70000000000000062</c:v>
                </c:pt>
                <c:pt idx="5">
                  <c:v>0.71000000000000063</c:v>
                </c:pt>
                <c:pt idx="6">
                  <c:v>0.75000000000000244</c:v>
                </c:pt>
                <c:pt idx="7">
                  <c:v>2.15</c:v>
                </c:pt>
                <c:pt idx="8">
                  <c:v>2.3099999999999987</c:v>
                </c:pt>
                <c:pt idx="9">
                  <c:v>2.3499999999999988</c:v>
                </c:pt>
              </c:numCache>
            </c:numRef>
          </c:val>
        </c:ser>
        <c:shape val="box"/>
        <c:axId val="133498752"/>
        <c:axId val="152699264"/>
        <c:axId val="0"/>
      </c:bar3DChart>
      <c:catAx>
        <c:axId val="133498752"/>
        <c:scaling>
          <c:orientation val="minMax"/>
        </c:scaling>
        <c:axPos val="l"/>
        <c:tickLblPos val="nextTo"/>
        <c:crossAx val="152699264"/>
        <c:crosses val="autoZero"/>
        <c:auto val="1"/>
        <c:lblAlgn val="ctr"/>
        <c:lblOffset val="100"/>
      </c:catAx>
      <c:valAx>
        <c:axId val="152699264"/>
        <c:scaling>
          <c:orientation val="minMax"/>
        </c:scaling>
        <c:axPos val="b"/>
        <c:majorGridlines/>
        <c:numFmt formatCode="General" sourceLinked="1"/>
        <c:tickLblPos val="nextTo"/>
        <c:crossAx val="133498752"/>
        <c:crosses val="autoZero"/>
        <c:crossBetween val="between"/>
      </c:valAx>
    </c:plotArea>
    <c:plotVisOnly val="1"/>
  </c:chart>
  <c:txPr>
    <a:bodyPr/>
    <a:lstStyle/>
    <a:p>
      <a:pPr>
        <a:defRPr sz="1400" b="0">
          <a:solidFill>
            <a:srgbClr val="FFFF00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7"/>
  <c:chart>
    <c:plotArea>
      <c:layout/>
      <c:barChart>
        <c:barDir val="col"/>
        <c:grouping val="clustered"/>
        <c:ser>
          <c:idx val="0"/>
          <c:order val="0"/>
          <c:cat>
            <c:strRef>
              <c:f>Sheet1!$B$5:$B$9</c:f>
              <c:strCache>
                <c:ptCount val="5"/>
                <c:pt idx="0">
                  <c:v>up to 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20 or more</c:v>
                </c:pt>
              </c:strCache>
            </c:strRef>
          </c:cat>
          <c:val>
            <c:numRef>
              <c:f>Sheet1!$C$5:$C$9</c:f>
              <c:numCache>
                <c:formatCode>0.00%</c:formatCode>
                <c:ptCount val="5"/>
                <c:pt idx="0">
                  <c:v>0.18000000000000024</c:v>
                </c:pt>
                <c:pt idx="1">
                  <c:v>0.49000000000000032</c:v>
                </c:pt>
                <c:pt idx="2">
                  <c:v>0.24000000000000021</c:v>
                </c:pt>
                <c:pt idx="3">
                  <c:v>6.0000000000000032E-2</c:v>
                </c:pt>
                <c:pt idx="4">
                  <c:v>3.0000000000000002E-2</c:v>
                </c:pt>
              </c:numCache>
            </c:numRef>
          </c:val>
        </c:ser>
        <c:axId val="54555392"/>
        <c:axId val="54556928"/>
      </c:barChart>
      <c:catAx>
        <c:axId val="54555392"/>
        <c:scaling>
          <c:orientation val="minMax"/>
        </c:scaling>
        <c:axPos val="b"/>
        <c:tickLblPos val="nextTo"/>
        <c:crossAx val="54556928"/>
        <c:crosses val="autoZero"/>
        <c:auto val="1"/>
        <c:lblAlgn val="ctr"/>
        <c:lblOffset val="100"/>
      </c:catAx>
      <c:valAx>
        <c:axId val="54556928"/>
        <c:scaling>
          <c:orientation val="minMax"/>
        </c:scaling>
        <c:axPos val="l"/>
        <c:majorGridlines/>
        <c:numFmt formatCode="0.00%" sourceLinked="1"/>
        <c:tickLblPos val="nextTo"/>
        <c:crossAx val="54555392"/>
        <c:crosses val="autoZero"/>
        <c:crossBetween val="between"/>
      </c:valAx>
    </c:plotArea>
    <c:plotVisOnly val="1"/>
  </c:chart>
  <c:txPr>
    <a:bodyPr/>
    <a:lstStyle/>
    <a:p>
      <a:pPr>
        <a:defRPr sz="1400">
          <a:solidFill>
            <a:srgbClr val="FFFF00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Sheet1!$B$5:$B$13</c:f>
              <c:strCache>
                <c:ptCount val="9"/>
                <c:pt idx="0">
                  <c:v>up to 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40 +</c:v>
                </c:pt>
              </c:strCache>
            </c:strRef>
          </c:cat>
          <c:val>
            <c:numRef>
              <c:f>Sheet1!$C$5:$C$13</c:f>
              <c:numCache>
                <c:formatCode>0%</c:formatCode>
                <c:ptCount val="9"/>
                <c:pt idx="0">
                  <c:v>0.28000000000000008</c:v>
                </c:pt>
                <c:pt idx="1">
                  <c:v>0.27</c:v>
                </c:pt>
                <c:pt idx="2">
                  <c:v>0.21000000000000021</c:v>
                </c:pt>
                <c:pt idx="3">
                  <c:v>0.13</c:v>
                </c:pt>
                <c:pt idx="4">
                  <c:v>6.0000000000000032E-2</c:v>
                </c:pt>
                <c:pt idx="5">
                  <c:v>2.0000000000000011E-2</c:v>
                </c:pt>
                <c:pt idx="6">
                  <c:v>1.0000000000000005E-2</c:v>
                </c:pt>
                <c:pt idx="7">
                  <c:v>5.0000000000000096E-3</c:v>
                </c:pt>
                <c:pt idx="8">
                  <c:v>1.0000000000000005E-2</c:v>
                </c:pt>
              </c:numCache>
            </c:numRef>
          </c:val>
        </c:ser>
        <c:ser>
          <c:idx val="1"/>
          <c:order val="1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Lbl>
              <c:idx val="7"/>
              <c:layout/>
              <c:showVal val="1"/>
            </c:dLbl>
            <c:dLbl>
              <c:idx val="8"/>
              <c:layout/>
              <c:showVal val="1"/>
            </c:dLbl>
            <c:delete val="1"/>
          </c:dLbls>
          <c:cat>
            <c:strRef>
              <c:f>Sheet1!$B$5:$B$13</c:f>
              <c:strCache>
                <c:ptCount val="9"/>
                <c:pt idx="0">
                  <c:v>up to 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40 +</c:v>
                </c:pt>
              </c:strCache>
            </c:strRef>
          </c:cat>
          <c:val>
            <c:numRef>
              <c:f>Sheet1!$D$5:$D$13</c:f>
              <c:numCache>
                <c:formatCode>0%</c:formatCode>
                <c:ptCount val="9"/>
                <c:pt idx="0">
                  <c:v>7.0000000000000021E-2</c:v>
                </c:pt>
                <c:pt idx="1">
                  <c:v>0.21000000000000021</c:v>
                </c:pt>
                <c:pt idx="2">
                  <c:v>0.30000000000000032</c:v>
                </c:pt>
                <c:pt idx="3">
                  <c:v>0.25</c:v>
                </c:pt>
                <c:pt idx="4">
                  <c:v>9.0000000000000024E-2</c:v>
                </c:pt>
                <c:pt idx="5">
                  <c:v>4.0000000000000022E-2</c:v>
                </c:pt>
                <c:pt idx="6">
                  <c:v>2.0000000000000011E-2</c:v>
                </c:pt>
                <c:pt idx="7">
                  <c:v>1.0000000000000005E-2</c:v>
                </c:pt>
                <c:pt idx="8">
                  <c:v>1.0000000000000005E-2</c:v>
                </c:pt>
              </c:numCache>
            </c:numRef>
          </c:val>
        </c:ser>
        <c:shape val="box"/>
        <c:axId val="65592704"/>
        <c:axId val="74986624"/>
        <c:axId val="0"/>
      </c:bar3DChart>
      <c:catAx>
        <c:axId val="65592704"/>
        <c:scaling>
          <c:orientation val="minMax"/>
        </c:scaling>
        <c:axPos val="b"/>
        <c:tickLblPos val="nextTo"/>
        <c:crossAx val="74986624"/>
        <c:crosses val="autoZero"/>
        <c:auto val="1"/>
        <c:lblAlgn val="ctr"/>
        <c:lblOffset val="100"/>
      </c:catAx>
      <c:valAx>
        <c:axId val="74986624"/>
        <c:scaling>
          <c:orientation val="minMax"/>
        </c:scaling>
        <c:axPos val="l"/>
        <c:majorGridlines/>
        <c:numFmt formatCode="0%" sourceLinked="1"/>
        <c:tickLblPos val="nextTo"/>
        <c:crossAx val="65592704"/>
        <c:crosses val="autoZero"/>
        <c:crossBetween val="between"/>
      </c:valAx>
    </c:plotArea>
    <c:plotVisOnly val="1"/>
  </c:chart>
  <c:txPr>
    <a:bodyPr/>
    <a:lstStyle/>
    <a:p>
      <a:pPr>
        <a:defRPr sz="1200">
          <a:solidFill>
            <a:srgbClr val="FFFF00"/>
          </a:solidFill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22728-80F4-408A-A717-92AC639AC6AC}" type="doc">
      <dgm:prSet loTypeId="urn:microsoft.com/office/officeart/2005/8/layout/hierarchy4" loCatId="list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en-GB"/>
        </a:p>
      </dgm:t>
    </dgm:pt>
    <dgm:pt modelId="{CDAB1DCC-A787-42FE-9609-D0CB787AA96A}">
      <dgm:prSet phldrT="[Text]" custT="1"/>
      <dgm:spPr/>
      <dgm:t>
        <a:bodyPr/>
        <a:lstStyle/>
        <a:p>
          <a:r>
            <a:rPr lang="en-GB" sz="1100" b="1" dirty="0" smtClean="0"/>
            <a:t>Academic</a:t>
          </a:r>
          <a:r>
            <a:rPr lang="en-GB" sz="2000" b="1" dirty="0" smtClean="0"/>
            <a:t> </a:t>
          </a:r>
          <a:r>
            <a:rPr lang="en-GB" sz="1100" b="1" dirty="0" smtClean="0"/>
            <a:t>Publishing</a:t>
          </a:r>
          <a:endParaRPr lang="en-GB" sz="2000" b="1" dirty="0" smtClean="0"/>
        </a:p>
        <a:p>
          <a:r>
            <a:rPr lang="en-GB" sz="1000" b="1" dirty="0" smtClean="0"/>
            <a:t>(Journals and Books</a:t>
          </a:r>
          <a:r>
            <a:rPr lang="en-GB" sz="900" b="1" dirty="0" smtClean="0"/>
            <a:t>)</a:t>
          </a:r>
          <a:endParaRPr lang="en-GB" sz="900" b="1" dirty="0"/>
        </a:p>
      </dgm:t>
    </dgm:pt>
    <dgm:pt modelId="{6DCF4257-25E9-4232-842B-BBFCE6741E54}" type="parTrans" cxnId="{36335CC4-08DE-4B0D-BB76-2E64098E6B79}">
      <dgm:prSet/>
      <dgm:spPr/>
      <dgm:t>
        <a:bodyPr/>
        <a:lstStyle/>
        <a:p>
          <a:endParaRPr lang="en-GB" b="1"/>
        </a:p>
      </dgm:t>
    </dgm:pt>
    <dgm:pt modelId="{9A3BDAA7-ECCD-4D41-86E9-A1820983FB9B}" type="sibTrans" cxnId="{36335CC4-08DE-4B0D-BB76-2E64098E6B79}">
      <dgm:prSet/>
      <dgm:spPr/>
      <dgm:t>
        <a:bodyPr/>
        <a:lstStyle/>
        <a:p>
          <a:endParaRPr lang="en-GB" b="1"/>
        </a:p>
      </dgm:t>
    </dgm:pt>
    <dgm:pt modelId="{48F543FF-FA31-49E1-97F5-79B1A1E443E9}">
      <dgm:prSet phldrT="[Text]"/>
      <dgm:spPr/>
      <dgm:t>
        <a:bodyPr/>
        <a:lstStyle/>
        <a:p>
          <a:r>
            <a:rPr lang="en-GB" b="1" dirty="0" smtClean="0"/>
            <a:t>Digital</a:t>
          </a:r>
          <a:endParaRPr lang="en-GB" b="1" dirty="0"/>
        </a:p>
      </dgm:t>
    </dgm:pt>
    <dgm:pt modelId="{F2D7BB72-0A25-4A5E-AA40-843CD0019ACA}" type="parTrans" cxnId="{15F066EA-2AD7-4B7A-AEE7-DE43D89054F5}">
      <dgm:prSet/>
      <dgm:spPr/>
      <dgm:t>
        <a:bodyPr/>
        <a:lstStyle/>
        <a:p>
          <a:endParaRPr lang="en-GB" b="1"/>
        </a:p>
      </dgm:t>
    </dgm:pt>
    <dgm:pt modelId="{83DFBF23-98C1-4E44-8D07-37C2D2D96E6A}" type="sibTrans" cxnId="{15F066EA-2AD7-4B7A-AEE7-DE43D89054F5}">
      <dgm:prSet/>
      <dgm:spPr/>
      <dgm:t>
        <a:bodyPr/>
        <a:lstStyle/>
        <a:p>
          <a:endParaRPr lang="en-GB" b="1"/>
        </a:p>
      </dgm:t>
    </dgm:pt>
    <dgm:pt modelId="{108CDB6A-C86A-45D5-A65E-AB2C0A64A1FD}">
      <dgm:prSet phldrT="[Text]"/>
      <dgm:spPr/>
      <dgm:t>
        <a:bodyPr/>
        <a:lstStyle/>
        <a:p>
          <a:r>
            <a:rPr lang="en-GB" b="1" dirty="0" smtClean="0"/>
            <a:t>Hard </a:t>
          </a:r>
        </a:p>
        <a:p>
          <a:r>
            <a:rPr lang="en-GB" b="1" dirty="0" smtClean="0"/>
            <a:t>Copy</a:t>
          </a:r>
          <a:endParaRPr lang="en-GB" b="1" dirty="0"/>
        </a:p>
      </dgm:t>
    </dgm:pt>
    <dgm:pt modelId="{C81CC768-73DF-42FB-A920-9163AA4C40C1}" type="parTrans" cxnId="{01CC4E24-61B5-4196-8754-16CCD91F2F8C}">
      <dgm:prSet/>
      <dgm:spPr/>
      <dgm:t>
        <a:bodyPr/>
        <a:lstStyle/>
        <a:p>
          <a:endParaRPr lang="en-GB" b="1"/>
        </a:p>
      </dgm:t>
    </dgm:pt>
    <dgm:pt modelId="{ABB773C6-08EF-4A2F-BABA-96EAFE35C24B}" type="sibTrans" cxnId="{01CC4E24-61B5-4196-8754-16CCD91F2F8C}">
      <dgm:prSet/>
      <dgm:spPr/>
      <dgm:t>
        <a:bodyPr/>
        <a:lstStyle/>
        <a:p>
          <a:endParaRPr lang="en-GB" b="1"/>
        </a:p>
      </dgm:t>
    </dgm:pt>
    <dgm:pt modelId="{50FE4931-1B24-4818-A29E-015EC70A62DD}">
      <dgm:prSet phldrT="[Text]"/>
      <dgm:spPr/>
      <dgm:t>
        <a:bodyPr/>
        <a:lstStyle/>
        <a:p>
          <a:r>
            <a:rPr lang="en-GB" b="1" dirty="0" smtClean="0"/>
            <a:t>Self Publish</a:t>
          </a:r>
          <a:endParaRPr lang="en-GB" b="1" dirty="0"/>
        </a:p>
      </dgm:t>
    </dgm:pt>
    <dgm:pt modelId="{6F4F9C33-9B41-4C00-9B8B-B3CC5134997F}" type="parTrans" cxnId="{C4B24F79-C06F-46A4-9805-46309B088BBF}">
      <dgm:prSet/>
      <dgm:spPr/>
      <dgm:t>
        <a:bodyPr/>
        <a:lstStyle/>
        <a:p>
          <a:endParaRPr lang="en-GB" b="1"/>
        </a:p>
      </dgm:t>
    </dgm:pt>
    <dgm:pt modelId="{96E5031C-9F9F-4CDC-8772-DF96B8924FDC}" type="sibTrans" cxnId="{C4B24F79-C06F-46A4-9805-46309B088BBF}">
      <dgm:prSet/>
      <dgm:spPr/>
      <dgm:t>
        <a:bodyPr/>
        <a:lstStyle/>
        <a:p>
          <a:endParaRPr lang="en-GB" b="1"/>
        </a:p>
      </dgm:t>
    </dgm:pt>
    <dgm:pt modelId="{55316BD0-1A08-4C19-87C6-E38D3A035330}">
      <dgm:prSet phldrT="[Text]"/>
      <dgm:spPr/>
      <dgm:t>
        <a:bodyPr/>
        <a:lstStyle/>
        <a:p>
          <a:r>
            <a:rPr lang="en-GB" b="1" dirty="0" smtClean="0"/>
            <a:t>Publisher</a:t>
          </a:r>
          <a:endParaRPr lang="en-GB" b="1" dirty="0"/>
        </a:p>
      </dgm:t>
    </dgm:pt>
    <dgm:pt modelId="{44EB4A5B-FA9A-4E00-948C-16290B42AFE8}" type="parTrans" cxnId="{7C7F9E48-B009-4EA6-A58C-EC0FB1CFC6BF}">
      <dgm:prSet/>
      <dgm:spPr/>
      <dgm:t>
        <a:bodyPr/>
        <a:lstStyle/>
        <a:p>
          <a:endParaRPr lang="en-GB" b="1"/>
        </a:p>
      </dgm:t>
    </dgm:pt>
    <dgm:pt modelId="{6ACE108A-B6A4-4B35-B493-49B7390D9205}" type="sibTrans" cxnId="{7C7F9E48-B009-4EA6-A58C-EC0FB1CFC6BF}">
      <dgm:prSet/>
      <dgm:spPr/>
      <dgm:t>
        <a:bodyPr/>
        <a:lstStyle/>
        <a:p>
          <a:endParaRPr lang="en-GB" b="1"/>
        </a:p>
      </dgm:t>
    </dgm:pt>
    <dgm:pt modelId="{AD6A4D20-56C8-40A3-B881-43151F68F2FA}">
      <dgm:prSet phldrT="[Text]"/>
      <dgm:spPr/>
      <dgm:t>
        <a:bodyPr/>
        <a:lstStyle/>
        <a:p>
          <a:r>
            <a:rPr lang="en-GB" b="1" dirty="0" smtClean="0"/>
            <a:t>Open</a:t>
          </a:r>
          <a:endParaRPr lang="en-GB" b="1" dirty="0"/>
        </a:p>
      </dgm:t>
    </dgm:pt>
    <dgm:pt modelId="{3671204D-183B-418F-93FF-550F0F17EA7F}" type="parTrans" cxnId="{C0CC59CA-47C9-4476-97BA-5834ADD911E7}">
      <dgm:prSet/>
      <dgm:spPr/>
      <dgm:t>
        <a:bodyPr/>
        <a:lstStyle/>
        <a:p>
          <a:endParaRPr lang="en-GB" b="1"/>
        </a:p>
      </dgm:t>
    </dgm:pt>
    <dgm:pt modelId="{26F4C087-82BD-4BDA-8EB0-DB369DFCB3F4}" type="sibTrans" cxnId="{C0CC59CA-47C9-4476-97BA-5834ADD911E7}">
      <dgm:prSet/>
      <dgm:spPr/>
      <dgm:t>
        <a:bodyPr/>
        <a:lstStyle/>
        <a:p>
          <a:endParaRPr lang="en-GB" b="1"/>
        </a:p>
      </dgm:t>
    </dgm:pt>
    <dgm:pt modelId="{77B99C34-02C5-411E-90AF-EEEC8DE2525B}">
      <dgm:prSet phldrT="[Text]"/>
      <dgm:spPr/>
      <dgm:t>
        <a:bodyPr/>
        <a:lstStyle/>
        <a:p>
          <a:r>
            <a:rPr lang="en-GB" b="1" dirty="0" smtClean="0"/>
            <a:t>Paid</a:t>
          </a:r>
          <a:endParaRPr lang="en-GB" b="1" dirty="0"/>
        </a:p>
      </dgm:t>
    </dgm:pt>
    <dgm:pt modelId="{D859A88D-003B-477D-B32C-D5107A2BE39D}" type="parTrans" cxnId="{52ADC2F0-4761-4BCA-87FA-DDD66894904D}">
      <dgm:prSet/>
      <dgm:spPr/>
      <dgm:t>
        <a:bodyPr/>
        <a:lstStyle/>
        <a:p>
          <a:endParaRPr lang="en-GB" b="1"/>
        </a:p>
      </dgm:t>
    </dgm:pt>
    <dgm:pt modelId="{8A5B405B-8454-4980-A739-CAAF0427A306}" type="sibTrans" cxnId="{52ADC2F0-4761-4BCA-87FA-DDD66894904D}">
      <dgm:prSet/>
      <dgm:spPr/>
      <dgm:t>
        <a:bodyPr/>
        <a:lstStyle/>
        <a:p>
          <a:endParaRPr lang="en-GB" b="1"/>
        </a:p>
      </dgm:t>
    </dgm:pt>
    <dgm:pt modelId="{4FAE8879-73DC-4A80-8AD6-6B95FD342E66}">
      <dgm:prSet phldrT="[Text]"/>
      <dgm:spPr/>
      <dgm:t>
        <a:bodyPr/>
        <a:lstStyle/>
        <a:p>
          <a:r>
            <a:rPr lang="en-GB" b="1" dirty="0" smtClean="0"/>
            <a:t>Open</a:t>
          </a:r>
          <a:endParaRPr lang="en-GB" b="1" dirty="0"/>
        </a:p>
      </dgm:t>
    </dgm:pt>
    <dgm:pt modelId="{A9D08B4D-FC8A-4BD1-B97F-E3D631DC7322}" type="parTrans" cxnId="{CAD38230-BF68-45A0-A7FA-2D2D56C321BC}">
      <dgm:prSet/>
      <dgm:spPr/>
      <dgm:t>
        <a:bodyPr/>
        <a:lstStyle/>
        <a:p>
          <a:endParaRPr lang="en-GB" b="1"/>
        </a:p>
      </dgm:t>
    </dgm:pt>
    <dgm:pt modelId="{808AB3E6-0D67-4A2B-8AE5-3533257DFFBE}" type="sibTrans" cxnId="{CAD38230-BF68-45A0-A7FA-2D2D56C321BC}">
      <dgm:prSet/>
      <dgm:spPr/>
      <dgm:t>
        <a:bodyPr/>
        <a:lstStyle/>
        <a:p>
          <a:endParaRPr lang="en-GB" b="1"/>
        </a:p>
      </dgm:t>
    </dgm:pt>
    <dgm:pt modelId="{01909486-C091-4998-96B4-8C0CB277A68F}">
      <dgm:prSet phldrT="[Text]"/>
      <dgm:spPr/>
      <dgm:t>
        <a:bodyPr/>
        <a:lstStyle/>
        <a:p>
          <a:r>
            <a:rPr lang="en-GB" b="1" dirty="0" smtClean="0"/>
            <a:t>Paid</a:t>
          </a:r>
          <a:endParaRPr lang="en-GB" b="1" dirty="0"/>
        </a:p>
      </dgm:t>
    </dgm:pt>
    <dgm:pt modelId="{776FD676-39A5-4442-B64B-4F5FB93DC174}" type="parTrans" cxnId="{42974972-A3BC-4151-9371-15A48E3BB056}">
      <dgm:prSet/>
      <dgm:spPr/>
      <dgm:t>
        <a:bodyPr/>
        <a:lstStyle/>
        <a:p>
          <a:endParaRPr lang="en-GB" b="1"/>
        </a:p>
      </dgm:t>
    </dgm:pt>
    <dgm:pt modelId="{D1ADDFD0-4A6C-4B81-BF3A-1C7E2F1C07C1}" type="sibTrans" cxnId="{42974972-A3BC-4151-9371-15A48E3BB056}">
      <dgm:prSet/>
      <dgm:spPr/>
      <dgm:t>
        <a:bodyPr/>
        <a:lstStyle/>
        <a:p>
          <a:endParaRPr lang="en-GB" b="1"/>
        </a:p>
      </dgm:t>
    </dgm:pt>
    <dgm:pt modelId="{2829A387-4AB6-4710-B447-CF1F2B1E6ED0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GB" b="1" dirty="0" smtClean="0"/>
            <a:t>Paid</a:t>
          </a:r>
          <a:endParaRPr lang="en-GB" b="1" dirty="0"/>
        </a:p>
      </dgm:t>
    </dgm:pt>
    <dgm:pt modelId="{2A41229E-8AB0-4ED9-8963-DE6E9937E02C}" type="parTrans" cxnId="{449D95DB-16E4-4A7C-9E25-243BF01C10A4}">
      <dgm:prSet/>
      <dgm:spPr/>
      <dgm:t>
        <a:bodyPr/>
        <a:lstStyle/>
        <a:p>
          <a:endParaRPr lang="en-GB" b="1"/>
        </a:p>
      </dgm:t>
    </dgm:pt>
    <dgm:pt modelId="{EC2209B6-7FFB-4F3B-B818-606706B60D64}" type="sibTrans" cxnId="{449D95DB-16E4-4A7C-9E25-243BF01C10A4}">
      <dgm:prSet/>
      <dgm:spPr/>
      <dgm:t>
        <a:bodyPr/>
        <a:lstStyle/>
        <a:p>
          <a:endParaRPr lang="en-GB" b="1"/>
        </a:p>
      </dgm:t>
    </dgm:pt>
    <dgm:pt modelId="{09E10010-80B0-444E-B24E-1223175E65A3}" type="pres">
      <dgm:prSet presAssocID="{09922728-80F4-408A-A717-92AC639AC6A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F0E68F4-7C8E-4729-8A0F-0C6E71CDD031}" type="pres">
      <dgm:prSet presAssocID="{CDAB1DCC-A787-42FE-9609-D0CB787AA96A}" presName="vertOne" presStyleCnt="0"/>
      <dgm:spPr/>
    </dgm:pt>
    <dgm:pt modelId="{93B51AA3-05C4-43A4-B3A7-204FF5B14A0C}" type="pres">
      <dgm:prSet presAssocID="{CDAB1DCC-A787-42FE-9609-D0CB787AA96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FEEFF71-17A5-4C1E-84D5-F1505DFDB756}" type="pres">
      <dgm:prSet presAssocID="{CDAB1DCC-A787-42FE-9609-D0CB787AA96A}" presName="parTransOne" presStyleCnt="0"/>
      <dgm:spPr/>
    </dgm:pt>
    <dgm:pt modelId="{DD8FBF26-1555-4397-B673-468E7915B91C}" type="pres">
      <dgm:prSet presAssocID="{CDAB1DCC-A787-42FE-9609-D0CB787AA96A}" presName="horzOne" presStyleCnt="0"/>
      <dgm:spPr/>
    </dgm:pt>
    <dgm:pt modelId="{A60CE402-9D28-41A0-B3C7-C0E7F65CC2E3}" type="pres">
      <dgm:prSet presAssocID="{48F543FF-FA31-49E1-97F5-79B1A1E443E9}" presName="vertTwo" presStyleCnt="0"/>
      <dgm:spPr/>
    </dgm:pt>
    <dgm:pt modelId="{9C082D72-AC72-41B6-888D-2D6C585584BE}" type="pres">
      <dgm:prSet presAssocID="{48F543FF-FA31-49E1-97F5-79B1A1E443E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8A491FC-F841-4C71-A4D5-72F8B205C97E}" type="pres">
      <dgm:prSet presAssocID="{48F543FF-FA31-49E1-97F5-79B1A1E443E9}" presName="parTransTwo" presStyleCnt="0"/>
      <dgm:spPr/>
    </dgm:pt>
    <dgm:pt modelId="{A6CCAF4D-89C2-4BBA-ACA9-E8018835F8CE}" type="pres">
      <dgm:prSet presAssocID="{48F543FF-FA31-49E1-97F5-79B1A1E443E9}" presName="horzTwo" presStyleCnt="0"/>
      <dgm:spPr/>
    </dgm:pt>
    <dgm:pt modelId="{24782963-46CD-48A6-8E91-A43B7F5D4CD0}" type="pres">
      <dgm:prSet presAssocID="{50FE4931-1B24-4818-A29E-015EC70A62DD}" presName="vertThree" presStyleCnt="0"/>
      <dgm:spPr/>
    </dgm:pt>
    <dgm:pt modelId="{910043CA-8328-4E2D-8D83-E03B92DFC1E1}" type="pres">
      <dgm:prSet presAssocID="{50FE4931-1B24-4818-A29E-015EC70A62D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AA65CE-9179-49D3-9074-8E925518B34F}" type="pres">
      <dgm:prSet presAssocID="{50FE4931-1B24-4818-A29E-015EC70A62DD}" presName="parTransThree" presStyleCnt="0"/>
      <dgm:spPr/>
    </dgm:pt>
    <dgm:pt modelId="{BB1C6A32-FCF6-423E-95A5-3905D8040B87}" type="pres">
      <dgm:prSet presAssocID="{50FE4931-1B24-4818-A29E-015EC70A62DD}" presName="horzThree" presStyleCnt="0"/>
      <dgm:spPr/>
    </dgm:pt>
    <dgm:pt modelId="{CC2CFABD-8E04-4D16-A3B0-7583D6BBFF3C}" type="pres">
      <dgm:prSet presAssocID="{AD6A4D20-56C8-40A3-B881-43151F68F2FA}" presName="vertFour" presStyleCnt="0">
        <dgm:presLayoutVars>
          <dgm:chPref val="3"/>
        </dgm:presLayoutVars>
      </dgm:prSet>
      <dgm:spPr/>
    </dgm:pt>
    <dgm:pt modelId="{36F5C3B1-B667-4EDF-85B6-E00946E04F3B}" type="pres">
      <dgm:prSet presAssocID="{AD6A4D20-56C8-40A3-B881-43151F68F2FA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16AB56-C0D5-4756-AD14-26A9B831CED3}" type="pres">
      <dgm:prSet presAssocID="{AD6A4D20-56C8-40A3-B881-43151F68F2FA}" presName="horzFour" presStyleCnt="0"/>
      <dgm:spPr/>
    </dgm:pt>
    <dgm:pt modelId="{B739EA91-9786-4523-B10C-A626F228FCE9}" type="pres">
      <dgm:prSet presAssocID="{26F4C087-82BD-4BDA-8EB0-DB369DFCB3F4}" presName="sibSpaceFour" presStyleCnt="0"/>
      <dgm:spPr/>
    </dgm:pt>
    <dgm:pt modelId="{01FC5CC4-A5AB-46C3-855F-1C97D8311131}" type="pres">
      <dgm:prSet presAssocID="{77B99C34-02C5-411E-90AF-EEEC8DE2525B}" presName="vertFour" presStyleCnt="0">
        <dgm:presLayoutVars>
          <dgm:chPref val="3"/>
        </dgm:presLayoutVars>
      </dgm:prSet>
      <dgm:spPr/>
    </dgm:pt>
    <dgm:pt modelId="{C158BC13-EC1B-4F81-B598-EA1AFDECF95E}" type="pres">
      <dgm:prSet presAssocID="{77B99C34-02C5-411E-90AF-EEEC8DE2525B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DFCD17-0719-48FF-A11E-F823C1D879EE}" type="pres">
      <dgm:prSet presAssocID="{77B99C34-02C5-411E-90AF-EEEC8DE2525B}" presName="horzFour" presStyleCnt="0"/>
      <dgm:spPr/>
    </dgm:pt>
    <dgm:pt modelId="{F27679E4-0DB2-4A52-B402-9EBD8587EA22}" type="pres">
      <dgm:prSet presAssocID="{96E5031C-9F9F-4CDC-8772-DF96B8924FDC}" presName="sibSpaceThree" presStyleCnt="0"/>
      <dgm:spPr/>
    </dgm:pt>
    <dgm:pt modelId="{12AAE9AB-BD32-43E0-894B-BEDB4651F107}" type="pres">
      <dgm:prSet presAssocID="{55316BD0-1A08-4C19-87C6-E38D3A035330}" presName="vertThree" presStyleCnt="0"/>
      <dgm:spPr/>
    </dgm:pt>
    <dgm:pt modelId="{A78D7C6C-1394-474A-B694-24E5FE08099E}" type="pres">
      <dgm:prSet presAssocID="{55316BD0-1A08-4C19-87C6-E38D3A035330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09A980C-6C59-4307-86F4-5B365A4B69FA}" type="pres">
      <dgm:prSet presAssocID="{55316BD0-1A08-4C19-87C6-E38D3A035330}" presName="parTransThree" presStyleCnt="0"/>
      <dgm:spPr/>
    </dgm:pt>
    <dgm:pt modelId="{B19D7450-3CA0-48A2-9E87-13B60996EA83}" type="pres">
      <dgm:prSet presAssocID="{55316BD0-1A08-4C19-87C6-E38D3A035330}" presName="horzThree" presStyleCnt="0"/>
      <dgm:spPr/>
    </dgm:pt>
    <dgm:pt modelId="{91FE31EB-3905-4F54-8BD3-8B3497638FE4}" type="pres">
      <dgm:prSet presAssocID="{4FAE8879-73DC-4A80-8AD6-6B95FD342E66}" presName="vertFour" presStyleCnt="0">
        <dgm:presLayoutVars>
          <dgm:chPref val="3"/>
        </dgm:presLayoutVars>
      </dgm:prSet>
      <dgm:spPr/>
    </dgm:pt>
    <dgm:pt modelId="{D10078C8-A19B-4AED-959A-D480836FDD4F}" type="pres">
      <dgm:prSet presAssocID="{4FAE8879-73DC-4A80-8AD6-6B95FD342E66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579BE49-F13E-41DD-A13B-C78158C0C79C}" type="pres">
      <dgm:prSet presAssocID="{4FAE8879-73DC-4A80-8AD6-6B95FD342E66}" presName="horzFour" presStyleCnt="0"/>
      <dgm:spPr/>
    </dgm:pt>
    <dgm:pt modelId="{F60B2AD5-C8C9-487F-852A-87E61C70DF75}" type="pres">
      <dgm:prSet presAssocID="{808AB3E6-0D67-4A2B-8AE5-3533257DFFBE}" presName="sibSpaceFour" presStyleCnt="0"/>
      <dgm:spPr/>
    </dgm:pt>
    <dgm:pt modelId="{78DCC51F-D703-4E23-B907-AF4A644C21FE}" type="pres">
      <dgm:prSet presAssocID="{01909486-C091-4998-96B4-8C0CB277A68F}" presName="vertFour" presStyleCnt="0">
        <dgm:presLayoutVars>
          <dgm:chPref val="3"/>
        </dgm:presLayoutVars>
      </dgm:prSet>
      <dgm:spPr/>
    </dgm:pt>
    <dgm:pt modelId="{D327BE32-5730-4182-BC9E-DD83C5279B21}" type="pres">
      <dgm:prSet presAssocID="{01909486-C091-4998-96B4-8C0CB277A68F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6BB2271-70BE-4F7E-A4C9-47E62AE090DC}" type="pres">
      <dgm:prSet presAssocID="{01909486-C091-4998-96B4-8C0CB277A68F}" presName="horzFour" presStyleCnt="0"/>
      <dgm:spPr/>
    </dgm:pt>
    <dgm:pt modelId="{EEF17162-A58F-4F97-91FB-A63728615700}" type="pres">
      <dgm:prSet presAssocID="{83DFBF23-98C1-4E44-8D07-37C2D2D96E6A}" presName="sibSpaceTwo" presStyleCnt="0"/>
      <dgm:spPr/>
    </dgm:pt>
    <dgm:pt modelId="{898A061F-4F3A-444D-83B1-400381CE22A0}" type="pres">
      <dgm:prSet presAssocID="{108CDB6A-C86A-45D5-A65E-AB2C0A64A1FD}" presName="vertTwo" presStyleCnt="0"/>
      <dgm:spPr/>
    </dgm:pt>
    <dgm:pt modelId="{449E1829-E24F-4EA4-B5EA-DA5F3A2F1E5C}" type="pres">
      <dgm:prSet presAssocID="{108CDB6A-C86A-45D5-A65E-AB2C0A64A1F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D603BF-F520-4817-94D0-E118FE54DF03}" type="pres">
      <dgm:prSet presAssocID="{108CDB6A-C86A-45D5-A65E-AB2C0A64A1FD}" presName="parTransTwo" presStyleCnt="0"/>
      <dgm:spPr/>
    </dgm:pt>
    <dgm:pt modelId="{DF2A03B3-1F4E-4881-9945-33803FA9085F}" type="pres">
      <dgm:prSet presAssocID="{108CDB6A-C86A-45D5-A65E-AB2C0A64A1FD}" presName="horzTwo" presStyleCnt="0"/>
      <dgm:spPr/>
    </dgm:pt>
    <dgm:pt modelId="{9CCE14B2-0300-417A-8C8C-0596F22D164A}" type="pres">
      <dgm:prSet presAssocID="{2829A387-4AB6-4710-B447-CF1F2B1E6ED0}" presName="vertThree" presStyleCnt="0"/>
      <dgm:spPr/>
    </dgm:pt>
    <dgm:pt modelId="{3B99EF42-22AE-42E1-A90E-AA764F56BC5F}" type="pres">
      <dgm:prSet presAssocID="{2829A387-4AB6-4710-B447-CF1F2B1E6ED0}" presName="txThree" presStyleLbl="node3" presStyleIdx="2" presStyleCnt="3" custScaleY="2093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659865-6FD2-45D5-8BB9-291D1877EA58}" type="pres">
      <dgm:prSet presAssocID="{2829A387-4AB6-4710-B447-CF1F2B1E6ED0}" presName="horzThree" presStyleCnt="0"/>
      <dgm:spPr/>
    </dgm:pt>
  </dgm:ptLst>
  <dgm:cxnLst>
    <dgm:cxn modelId="{CEC5E088-C27D-4DDF-8EAB-94475CF420D3}" type="presOf" srcId="{CDAB1DCC-A787-42FE-9609-D0CB787AA96A}" destId="{93B51AA3-05C4-43A4-B3A7-204FF5B14A0C}" srcOrd="0" destOrd="0" presId="urn:microsoft.com/office/officeart/2005/8/layout/hierarchy4"/>
    <dgm:cxn modelId="{15F066EA-2AD7-4B7A-AEE7-DE43D89054F5}" srcId="{CDAB1DCC-A787-42FE-9609-D0CB787AA96A}" destId="{48F543FF-FA31-49E1-97F5-79B1A1E443E9}" srcOrd="0" destOrd="0" parTransId="{F2D7BB72-0A25-4A5E-AA40-843CD0019ACA}" sibTransId="{83DFBF23-98C1-4E44-8D07-37C2D2D96E6A}"/>
    <dgm:cxn modelId="{F915A195-12B3-4701-82ED-F5CF0CB89E45}" type="presOf" srcId="{77B99C34-02C5-411E-90AF-EEEC8DE2525B}" destId="{C158BC13-EC1B-4F81-B598-EA1AFDECF95E}" srcOrd="0" destOrd="0" presId="urn:microsoft.com/office/officeart/2005/8/layout/hierarchy4"/>
    <dgm:cxn modelId="{CAD38230-BF68-45A0-A7FA-2D2D56C321BC}" srcId="{55316BD0-1A08-4C19-87C6-E38D3A035330}" destId="{4FAE8879-73DC-4A80-8AD6-6B95FD342E66}" srcOrd="0" destOrd="0" parTransId="{A9D08B4D-FC8A-4BD1-B97F-E3D631DC7322}" sibTransId="{808AB3E6-0D67-4A2B-8AE5-3533257DFFBE}"/>
    <dgm:cxn modelId="{56F7AA3F-BED8-4AEB-A5D5-53A874E643A6}" type="presOf" srcId="{01909486-C091-4998-96B4-8C0CB277A68F}" destId="{D327BE32-5730-4182-BC9E-DD83C5279B21}" srcOrd="0" destOrd="0" presId="urn:microsoft.com/office/officeart/2005/8/layout/hierarchy4"/>
    <dgm:cxn modelId="{C7354B93-13A0-4D49-975E-6575331D4835}" type="presOf" srcId="{2829A387-4AB6-4710-B447-CF1F2B1E6ED0}" destId="{3B99EF42-22AE-42E1-A90E-AA764F56BC5F}" srcOrd="0" destOrd="0" presId="urn:microsoft.com/office/officeart/2005/8/layout/hierarchy4"/>
    <dgm:cxn modelId="{36335CC4-08DE-4B0D-BB76-2E64098E6B79}" srcId="{09922728-80F4-408A-A717-92AC639AC6AC}" destId="{CDAB1DCC-A787-42FE-9609-D0CB787AA96A}" srcOrd="0" destOrd="0" parTransId="{6DCF4257-25E9-4232-842B-BBFCE6741E54}" sibTransId="{9A3BDAA7-ECCD-4D41-86E9-A1820983FB9B}"/>
    <dgm:cxn modelId="{52ADC2F0-4761-4BCA-87FA-DDD66894904D}" srcId="{50FE4931-1B24-4818-A29E-015EC70A62DD}" destId="{77B99C34-02C5-411E-90AF-EEEC8DE2525B}" srcOrd="1" destOrd="0" parTransId="{D859A88D-003B-477D-B32C-D5107A2BE39D}" sibTransId="{8A5B405B-8454-4980-A739-CAAF0427A306}"/>
    <dgm:cxn modelId="{7C7F9E48-B009-4EA6-A58C-EC0FB1CFC6BF}" srcId="{48F543FF-FA31-49E1-97F5-79B1A1E443E9}" destId="{55316BD0-1A08-4C19-87C6-E38D3A035330}" srcOrd="1" destOrd="0" parTransId="{44EB4A5B-FA9A-4E00-948C-16290B42AFE8}" sibTransId="{6ACE108A-B6A4-4B35-B493-49B7390D9205}"/>
    <dgm:cxn modelId="{ABDBA1A2-AF5C-490D-BAA2-D228E24F4EEA}" type="presOf" srcId="{108CDB6A-C86A-45D5-A65E-AB2C0A64A1FD}" destId="{449E1829-E24F-4EA4-B5EA-DA5F3A2F1E5C}" srcOrd="0" destOrd="0" presId="urn:microsoft.com/office/officeart/2005/8/layout/hierarchy4"/>
    <dgm:cxn modelId="{C0CC59CA-47C9-4476-97BA-5834ADD911E7}" srcId="{50FE4931-1B24-4818-A29E-015EC70A62DD}" destId="{AD6A4D20-56C8-40A3-B881-43151F68F2FA}" srcOrd="0" destOrd="0" parTransId="{3671204D-183B-418F-93FF-550F0F17EA7F}" sibTransId="{26F4C087-82BD-4BDA-8EB0-DB369DFCB3F4}"/>
    <dgm:cxn modelId="{1F5A3364-4258-4E05-9D28-81D8EF3EA0F7}" type="presOf" srcId="{AD6A4D20-56C8-40A3-B881-43151F68F2FA}" destId="{36F5C3B1-B667-4EDF-85B6-E00946E04F3B}" srcOrd="0" destOrd="0" presId="urn:microsoft.com/office/officeart/2005/8/layout/hierarchy4"/>
    <dgm:cxn modelId="{A9684409-6D1C-46D9-9D15-15C47559F03A}" type="presOf" srcId="{55316BD0-1A08-4C19-87C6-E38D3A035330}" destId="{A78D7C6C-1394-474A-B694-24E5FE08099E}" srcOrd="0" destOrd="0" presId="urn:microsoft.com/office/officeart/2005/8/layout/hierarchy4"/>
    <dgm:cxn modelId="{8A874878-DB90-40CD-BE81-6EA9F3940E8F}" type="presOf" srcId="{4FAE8879-73DC-4A80-8AD6-6B95FD342E66}" destId="{D10078C8-A19B-4AED-959A-D480836FDD4F}" srcOrd="0" destOrd="0" presId="urn:microsoft.com/office/officeart/2005/8/layout/hierarchy4"/>
    <dgm:cxn modelId="{42974972-A3BC-4151-9371-15A48E3BB056}" srcId="{55316BD0-1A08-4C19-87C6-E38D3A035330}" destId="{01909486-C091-4998-96B4-8C0CB277A68F}" srcOrd="1" destOrd="0" parTransId="{776FD676-39A5-4442-B64B-4F5FB93DC174}" sibTransId="{D1ADDFD0-4A6C-4B81-BF3A-1C7E2F1C07C1}"/>
    <dgm:cxn modelId="{C7C0831E-70FE-44EF-AB33-5767B53B0A31}" type="presOf" srcId="{09922728-80F4-408A-A717-92AC639AC6AC}" destId="{09E10010-80B0-444E-B24E-1223175E65A3}" srcOrd="0" destOrd="0" presId="urn:microsoft.com/office/officeart/2005/8/layout/hierarchy4"/>
    <dgm:cxn modelId="{AF6DCD16-405A-4E8F-9D62-67BEC6A25EB3}" type="presOf" srcId="{48F543FF-FA31-49E1-97F5-79B1A1E443E9}" destId="{9C082D72-AC72-41B6-888D-2D6C585584BE}" srcOrd="0" destOrd="0" presId="urn:microsoft.com/office/officeart/2005/8/layout/hierarchy4"/>
    <dgm:cxn modelId="{01CC4E24-61B5-4196-8754-16CCD91F2F8C}" srcId="{CDAB1DCC-A787-42FE-9609-D0CB787AA96A}" destId="{108CDB6A-C86A-45D5-A65E-AB2C0A64A1FD}" srcOrd="1" destOrd="0" parTransId="{C81CC768-73DF-42FB-A920-9163AA4C40C1}" sibTransId="{ABB773C6-08EF-4A2F-BABA-96EAFE35C24B}"/>
    <dgm:cxn modelId="{C4B24F79-C06F-46A4-9805-46309B088BBF}" srcId="{48F543FF-FA31-49E1-97F5-79B1A1E443E9}" destId="{50FE4931-1B24-4818-A29E-015EC70A62DD}" srcOrd="0" destOrd="0" parTransId="{6F4F9C33-9B41-4C00-9B8B-B3CC5134997F}" sibTransId="{96E5031C-9F9F-4CDC-8772-DF96B8924FDC}"/>
    <dgm:cxn modelId="{DBD0C6DC-5500-4032-9CF5-E94643C48DC9}" type="presOf" srcId="{50FE4931-1B24-4818-A29E-015EC70A62DD}" destId="{910043CA-8328-4E2D-8D83-E03B92DFC1E1}" srcOrd="0" destOrd="0" presId="urn:microsoft.com/office/officeart/2005/8/layout/hierarchy4"/>
    <dgm:cxn modelId="{449D95DB-16E4-4A7C-9E25-243BF01C10A4}" srcId="{108CDB6A-C86A-45D5-A65E-AB2C0A64A1FD}" destId="{2829A387-4AB6-4710-B447-CF1F2B1E6ED0}" srcOrd="0" destOrd="0" parTransId="{2A41229E-8AB0-4ED9-8963-DE6E9937E02C}" sibTransId="{EC2209B6-7FFB-4F3B-B818-606706B60D64}"/>
    <dgm:cxn modelId="{80110512-2008-4948-A36E-E6026D564447}" type="presParOf" srcId="{09E10010-80B0-444E-B24E-1223175E65A3}" destId="{8F0E68F4-7C8E-4729-8A0F-0C6E71CDD031}" srcOrd="0" destOrd="0" presId="urn:microsoft.com/office/officeart/2005/8/layout/hierarchy4"/>
    <dgm:cxn modelId="{03590DCC-8B6F-496A-B563-E0C34DA9DB51}" type="presParOf" srcId="{8F0E68F4-7C8E-4729-8A0F-0C6E71CDD031}" destId="{93B51AA3-05C4-43A4-B3A7-204FF5B14A0C}" srcOrd="0" destOrd="0" presId="urn:microsoft.com/office/officeart/2005/8/layout/hierarchy4"/>
    <dgm:cxn modelId="{20EE837D-A8F2-483C-9F2A-B05C5C9CB1DD}" type="presParOf" srcId="{8F0E68F4-7C8E-4729-8A0F-0C6E71CDD031}" destId="{AFEEFF71-17A5-4C1E-84D5-F1505DFDB756}" srcOrd="1" destOrd="0" presId="urn:microsoft.com/office/officeart/2005/8/layout/hierarchy4"/>
    <dgm:cxn modelId="{54241295-7A5C-4C58-A5CA-3973A7AE05F8}" type="presParOf" srcId="{8F0E68F4-7C8E-4729-8A0F-0C6E71CDD031}" destId="{DD8FBF26-1555-4397-B673-468E7915B91C}" srcOrd="2" destOrd="0" presId="urn:microsoft.com/office/officeart/2005/8/layout/hierarchy4"/>
    <dgm:cxn modelId="{D22CFF85-BD30-42FC-9CF6-E2810B7FDB80}" type="presParOf" srcId="{DD8FBF26-1555-4397-B673-468E7915B91C}" destId="{A60CE402-9D28-41A0-B3C7-C0E7F65CC2E3}" srcOrd="0" destOrd="0" presId="urn:microsoft.com/office/officeart/2005/8/layout/hierarchy4"/>
    <dgm:cxn modelId="{3C9BB6A2-C6FD-4D22-A68A-09C36528396C}" type="presParOf" srcId="{A60CE402-9D28-41A0-B3C7-C0E7F65CC2E3}" destId="{9C082D72-AC72-41B6-888D-2D6C585584BE}" srcOrd="0" destOrd="0" presId="urn:microsoft.com/office/officeart/2005/8/layout/hierarchy4"/>
    <dgm:cxn modelId="{B3CB3B4E-EB70-4AC5-9443-9EF9403A25EE}" type="presParOf" srcId="{A60CE402-9D28-41A0-B3C7-C0E7F65CC2E3}" destId="{C8A491FC-F841-4C71-A4D5-72F8B205C97E}" srcOrd="1" destOrd="0" presId="urn:microsoft.com/office/officeart/2005/8/layout/hierarchy4"/>
    <dgm:cxn modelId="{4C4C83F6-6E89-47B6-AFE8-BA25B22A91BD}" type="presParOf" srcId="{A60CE402-9D28-41A0-B3C7-C0E7F65CC2E3}" destId="{A6CCAF4D-89C2-4BBA-ACA9-E8018835F8CE}" srcOrd="2" destOrd="0" presId="urn:microsoft.com/office/officeart/2005/8/layout/hierarchy4"/>
    <dgm:cxn modelId="{3AC1EF6E-330D-4C4E-8C2F-C546CE06A45C}" type="presParOf" srcId="{A6CCAF4D-89C2-4BBA-ACA9-E8018835F8CE}" destId="{24782963-46CD-48A6-8E91-A43B7F5D4CD0}" srcOrd="0" destOrd="0" presId="urn:microsoft.com/office/officeart/2005/8/layout/hierarchy4"/>
    <dgm:cxn modelId="{6BA7E0AE-153F-4A13-8940-AA84CD49878A}" type="presParOf" srcId="{24782963-46CD-48A6-8E91-A43B7F5D4CD0}" destId="{910043CA-8328-4E2D-8D83-E03B92DFC1E1}" srcOrd="0" destOrd="0" presId="urn:microsoft.com/office/officeart/2005/8/layout/hierarchy4"/>
    <dgm:cxn modelId="{6FE9BA01-8ADD-4DBF-A72E-5A57906EBB8F}" type="presParOf" srcId="{24782963-46CD-48A6-8E91-A43B7F5D4CD0}" destId="{31AA65CE-9179-49D3-9074-8E925518B34F}" srcOrd="1" destOrd="0" presId="urn:microsoft.com/office/officeart/2005/8/layout/hierarchy4"/>
    <dgm:cxn modelId="{B9F52551-AC6D-4F14-BBDC-FAB7C7EBD77A}" type="presParOf" srcId="{24782963-46CD-48A6-8E91-A43B7F5D4CD0}" destId="{BB1C6A32-FCF6-423E-95A5-3905D8040B87}" srcOrd="2" destOrd="0" presId="urn:microsoft.com/office/officeart/2005/8/layout/hierarchy4"/>
    <dgm:cxn modelId="{20B42F87-40B4-4595-873C-8EAED26CE41B}" type="presParOf" srcId="{BB1C6A32-FCF6-423E-95A5-3905D8040B87}" destId="{CC2CFABD-8E04-4D16-A3B0-7583D6BBFF3C}" srcOrd="0" destOrd="0" presId="urn:microsoft.com/office/officeart/2005/8/layout/hierarchy4"/>
    <dgm:cxn modelId="{F978B9AD-BAFF-402E-ADEF-BB193B6AC107}" type="presParOf" srcId="{CC2CFABD-8E04-4D16-A3B0-7583D6BBFF3C}" destId="{36F5C3B1-B667-4EDF-85B6-E00946E04F3B}" srcOrd="0" destOrd="0" presId="urn:microsoft.com/office/officeart/2005/8/layout/hierarchy4"/>
    <dgm:cxn modelId="{2BF420E8-5C0B-48EC-9B5C-8D86BEE171B1}" type="presParOf" srcId="{CC2CFABD-8E04-4D16-A3B0-7583D6BBFF3C}" destId="{C216AB56-C0D5-4756-AD14-26A9B831CED3}" srcOrd="1" destOrd="0" presId="urn:microsoft.com/office/officeart/2005/8/layout/hierarchy4"/>
    <dgm:cxn modelId="{F346ACDC-D9DE-45D7-9938-03DA595FD375}" type="presParOf" srcId="{BB1C6A32-FCF6-423E-95A5-3905D8040B87}" destId="{B739EA91-9786-4523-B10C-A626F228FCE9}" srcOrd="1" destOrd="0" presId="urn:microsoft.com/office/officeart/2005/8/layout/hierarchy4"/>
    <dgm:cxn modelId="{2F48100E-8B12-4C19-B607-78B44986EA8C}" type="presParOf" srcId="{BB1C6A32-FCF6-423E-95A5-3905D8040B87}" destId="{01FC5CC4-A5AB-46C3-855F-1C97D8311131}" srcOrd="2" destOrd="0" presId="urn:microsoft.com/office/officeart/2005/8/layout/hierarchy4"/>
    <dgm:cxn modelId="{8FD75F1C-DE65-44D4-A003-1021FDCBA30D}" type="presParOf" srcId="{01FC5CC4-A5AB-46C3-855F-1C97D8311131}" destId="{C158BC13-EC1B-4F81-B598-EA1AFDECF95E}" srcOrd="0" destOrd="0" presId="urn:microsoft.com/office/officeart/2005/8/layout/hierarchy4"/>
    <dgm:cxn modelId="{DD569202-9F00-4119-B98D-2DA1398B5136}" type="presParOf" srcId="{01FC5CC4-A5AB-46C3-855F-1C97D8311131}" destId="{CCDFCD17-0719-48FF-A11E-F823C1D879EE}" srcOrd="1" destOrd="0" presId="urn:microsoft.com/office/officeart/2005/8/layout/hierarchy4"/>
    <dgm:cxn modelId="{627281A1-34E9-4906-BBAE-E36B872370BA}" type="presParOf" srcId="{A6CCAF4D-89C2-4BBA-ACA9-E8018835F8CE}" destId="{F27679E4-0DB2-4A52-B402-9EBD8587EA22}" srcOrd="1" destOrd="0" presId="urn:microsoft.com/office/officeart/2005/8/layout/hierarchy4"/>
    <dgm:cxn modelId="{51F69F6F-EE9D-4AA3-AEB3-1ACB93B6D73E}" type="presParOf" srcId="{A6CCAF4D-89C2-4BBA-ACA9-E8018835F8CE}" destId="{12AAE9AB-BD32-43E0-894B-BEDB4651F107}" srcOrd="2" destOrd="0" presId="urn:microsoft.com/office/officeart/2005/8/layout/hierarchy4"/>
    <dgm:cxn modelId="{A582DB08-7CA0-4238-957C-CACD27AFFC7E}" type="presParOf" srcId="{12AAE9AB-BD32-43E0-894B-BEDB4651F107}" destId="{A78D7C6C-1394-474A-B694-24E5FE08099E}" srcOrd="0" destOrd="0" presId="urn:microsoft.com/office/officeart/2005/8/layout/hierarchy4"/>
    <dgm:cxn modelId="{A8713C2B-D440-43FF-A7BB-2581BC38046C}" type="presParOf" srcId="{12AAE9AB-BD32-43E0-894B-BEDB4651F107}" destId="{309A980C-6C59-4307-86F4-5B365A4B69FA}" srcOrd="1" destOrd="0" presId="urn:microsoft.com/office/officeart/2005/8/layout/hierarchy4"/>
    <dgm:cxn modelId="{B6999FB6-FD3C-433A-AD54-8BF35A9DA083}" type="presParOf" srcId="{12AAE9AB-BD32-43E0-894B-BEDB4651F107}" destId="{B19D7450-3CA0-48A2-9E87-13B60996EA83}" srcOrd="2" destOrd="0" presId="urn:microsoft.com/office/officeart/2005/8/layout/hierarchy4"/>
    <dgm:cxn modelId="{BED73591-2627-4826-9BB7-8A695C85339E}" type="presParOf" srcId="{B19D7450-3CA0-48A2-9E87-13B60996EA83}" destId="{91FE31EB-3905-4F54-8BD3-8B3497638FE4}" srcOrd="0" destOrd="0" presId="urn:microsoft.com/office/officeart/2005/8/layout/hierarchy4"/>
    <dgm:cxn modelId="{D2ABB411-35F9-46A6-A04C-CB4668492CFB}" type="presParOf" srcId="{91FE31EB-3905-4F54-8BD3-8B3497638FE4}" destId="{D10078C8-A19B-4AED-959A-D480836FDD4F}" srcOrd="0" destOrd="0" presId="urn:microsoft.com/office/officeart/2005/8/layout/hierarchy4"/>
    <dgm:cxn modelId="{EC6E6DEC-C35B-4440-A09A-1FA5F51A0BD0}" type="presParOf" srcId="{91FE31EB-3905-4F54-8BD3-8B3497638FE4}" destId="{9579BE49-F13E-41DD-A13B-C78158C0C79C}" srcOrd="1" destOrd="0" presId="urn:microsoft.com/office/officeart/2005/8/layout/hierarchy4"/>
    <dgm:cxn modelId="{180E27D3-D427-42F6-A35F-7F3E8CD5DCEB}" type="presParOf" srcId="{B19D7450-3CA0-48A2-9E87-13B60996EA83}" destId="{F60B2AD5-C8C9-487F-852A-87E61C70DF75}" srcOrd="1" destOrd="0" presId="urn:microsoft.com/office/officeart/2005/8/layout/hierarchy4"/>
    <dgm:cxn modelId="{CC8AFF64-A2E9-4833-8EF5-06797E3445F3}" type="presParOf" srcId="{B19D7450-3CA0-48A2-9E87-13B60996EA83}" destId="{78DCC51F-D703-4E23-B907-AF4A644C21FE}" srcOrd="2" destOrd="0" presId="urn:microsoft.com/office/officeart/2005/8/layout/hierarchy4"/>
    <dgm:cxn modelId="{AD8512DC-36E2-47C4-9126-BCBC7DE9FFE1}" type="presParOf" srcId="{78DCC51F-D703-4E23-B907-AF4A644C21FE}" destId="{D327BE32-5730-4182-BC9E-DD83C5279B21}" srcOrd="0" destOrd="0" presId="urn:microsoft.com/office/officeart/2005/8/layout/hierarchy4"/>
    <dgm:cxn modelId="{46F56723-A608-414F-8ACC-AC98A40CA6AD}" type="presParOf" srcId="{78DCC51F-D703-4E23-B907-AF4A644C21FE}" destId="{86BB2271-70BE-4F7E-A4C9-47E62AE090DC}" srcOrd="1" destOrd="0" presId="urn:microsoft.com/office/officeart/2005/8/layout/hierarchy4"/>
    <dgm:cxn modelId="{EFDD23E1-F756-443F-BEB4-44F3E000405E}" type="presParOf" srcId="{DD8FBF26-1555-4397-B673-468E7915B91C}" destId="{EEF17162-A58F-4F97-91FB-A63728615700}" srcOrd="1" destOrd="0" presId="urn:microsoft.com/office/officeart/2005/8/layout/hierarchy4"/>
    <dgm:cxn modelId="{6603D726-A372-4E64-8F2E-EA9B490A8E31}" type="presParOf" srcId="{DD8FBF26-1555-4397-B673-468E7915B91C}" destId="{898A061F-4F3A-444D-83B1-400381CE22A0}" srcOrd="2" destOrd="0" presId="urn:microsoft.com/office/officeart/2005/8/layout/hierarchy4"/>
    <dgm:cxn modelId="{7AE9AC5D-97E2-46CD-9983-1285A22A336D}" type="presParOf" srcId="{898A061F-4F3A-444D-83B1-400381CE22A0}" destId="{449E1829-E24F-4EA4-B5EA-DA5F3A2F1E5C}" srcOrd="0" destOrd="0" presId="urn:microsoft.com/office/officeart/2005/8/layout/hierarchy4"/>
    <dgm:cxn modelId="{2557A54F-E059-4AF0-9D64-044344EF8CF6}" type="presParOf" srcId="{898A061F-4F3A-444D-83B1-400381CE22A0}" destId="{8CD603BF-F520-4817-94D0-E118FE54DF03}" srcOrd="1" destOrd="0" presId="urn:microsoft.com/office/officeart/2005/8/layout/hierarchy4"/>
    <dgm:cxn modelId="{CB54CA17-41F7-4C05-BE22-08794AEA6F79}" type="presParOf" srcId="{898A061F-4F3A-444D-83B1-400381CE22A0}" destId="{DF2A03B3-1F4E-4881-9945-33803FA9085F}" srcOrd="2" destOrd="0" presId="urn:microsoft.com/office/officeart/2005/8/layout/hierarchy4"/>
    <dgm:cxn modelId="{F551AB71-3A63-4414-845B-716C96CAF926}" type="presParOf" srcId="{DF2A03B3-1F4E-4881-9945-33803FA9085F}" destId="{9CCE14B2-0300-417A-8C8C-0596F22D164A}" srcOrd="0" destOrd="0" presId="urn:microsoft.com/office/officeart/2005/8/layout/hierarchy4"/>
    <dgm:cxn modelId="{30F1AC9C-3329-4C2E-AE5C-CDD04238A7BF}" type="presParOf" srcId="{9CCE14B2-0300-417A-8C8C-0596F22D164A}" destId="{3B99EF42-22AE-42E1-A90E-AA764F56BC5F}" srcOrd="0" destOrd="0" presId="urn:microsoft.com/office/officeart/2005/8/layout/hierarchy4"/>
    <dgm:cxn modelId="{82B7B617-10C1-439C-A570-F4A24D8B328A}" type="presParOf" srcId="{9CCE14B2-0300-417A-8C8C-0596F22D164A}" destId="{80659865-6FD2-45D5-8BB9-291D1877EA5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B51AA3-05C4-43A4-B3A7-204FF5B14A0C}">
      <dsp:nvSpPr>
        <dsp:cNvPr id="0" name=""/>
        <dsp:cNvSpPr/>
      </dsp:nvSpPr>
      <dsp:spPr>
        <a:xfrm>
          <a:off x="1121" y="590"/>
          <a:ext cx="3118329" cy="480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Academic</a:t>
          </a:r>
          <a:r>
            <a:rPr lang="en-GB" sz="2000" b="1" kern="1200" dirty="0" smtClean="0"/>
            <a:t> </a:t>
          </a:r>
          <a:r>
            <a:rPr lang="en-GB" sz="1100" b="1" kern="1200" dirty="0" smtClean="0"/>
            <a:t>Publishing</a:t>
          </a:r>
          <a:endParaRPr lang="en-GB" sz="20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(Journals and Books</a:t>
          </a:r>
          <a:r>
            <a:rPr lang="en-GB" sz="900" b="1" kern="1200" dirty="0" smtClean="0"/>
            <a:t>)</a:t>
          </a:r>
          <a:endParaRPr lang="en-GB" sz="900" b="1" kern="1200" dirty="0"/>
        </a:p>
      </dsp:txBody>
      <dsp:txXfrm>
        <a:off x="1121" y="590"/>
        <a:ext cx="3118329" cy="480502"/>
      </dsp:txXfrm>
    </dsp:sp>
    <dsp:sp modelId="{9C082D72-AC72-41B6-888D-2D6C585584BE}">
      <dsp:nvSpPr>
        <dsp:cNvPr id="0" name=""/>
        <dsp:cNvSpPr/>
      </dsp:nvSpPr>
      <dsp:spPr>
        <a:xfrm>
          <a:off x="4165" y="522050"/>
          <a:ext cx="2459441" cy="480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Digital</a:t>
          </a:r>
          <a:endParaRPr lang="en-GB" sz="1100" b="1" kern="1200" dirty="0"/>
        </a:p>
      </dsp:txBody>
      <dsp:txXfrm>
        <a:off x="4165" y="522050"/>
        <a:ext cx="2459441" cy="480502"/>
      </dsp:txXfrm>
    </dsp:sp>
    <dsp:sp modelId="{910043CA-8328-4E2D-8D83-E03B92DFC1E1}">
      <dsp:nvSpPr>
        <dsp:cNvPr id="0" name=""/>
        <dsp:cNvSpPr/>
      </dsp:nvSpPr>
      <dsp:spPr>
        <a:xfrm>
          <a:off x="4165" y="1043510"/>
          <a:ext cx="1217074" cy="480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Self Publish</a:t>
          </a:r>
          <a:endParaRPr lang="en-GB" sz="1100" b="1" kern="1200" dirty="0"/>
        </a:p>
      </dsp:txBody>
      <dsp:txXfrm>
        <a:off x="4165" y="1043510"/>
        <a:ext cx="1217074" cy="480502"/>
      </dsp:txXfrm>
    </dsp:sp>
    <dsp:sp modelId="{36F5C3B1-B667-4EDF-85B6-E00946E04F3B}">
      <dsp:nvSpPr>
        <dsp:cNvPr id="0" name=""/>
        <dsp:cNvSpPr/>
      </dsp:nvSpPr>
      <dsp:spPr>
        <a:xfrm>
          <a:off x="4165" y="1564970"/>
          <a:ext cx="602213" cy="480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Open</a:t>
          </a:r>
          <a:endParaRPr lang="en-GB" sz="1100" b="1" kern="1200" dirty="0"/>
        </a:p>
      </dsp:txBody>
      <dsp:txXfrm>
        <a:off x="4165" y="1564970"/>
        <a:ext cx="602213" cy="480502"/>
      </dsp:txXfrm>
    </dsp:sp>
    <dsp:sp modelId="{C158BC13-EC1B-4F81-B598-EA1AFDECF95E}">
      <dsp:nvSpPr>
        <dsp:cNvPr id="0" name=""/>
        <dsp:cNvSpPr/>
      </dsp:nvSpPr>
      <dsp:spPr>
        <a:xfrm>
          <a:off x="619025" y="1564970"/>
          <a:ext cx="602213" cy="480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Paid</a:t>
          </a:r>
          <a:endParaRPr lang="en-GB" sz="1100" b="1" kern="1200" dirty="0"/>
        </a:p>
      </dsp:txBody>
      <dsp:txXfrm>
        <a:off x="619025" y="1564970"/>
        <a:ext cx="602213" cy="480502"/>
      </dsp:txXfrm>
    </dsp:sp>
    <dsp:sp modelId="{A78D7C6C-1394-474A-B694-24E5FE08099E}">
      <dsp:nvSpPr>
        <dsp:cNvPr id="0" name=""/>
        <dsp:cNvSpPr/>
      </dsp:nvSpPr>
      <dsp:spPr>
        <a:xfrm>
          <a:off x="1246532" y="1043510"/>
          <a:ext cx="1217074" cy="480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Publisher</a:t>
          </a:r>
          <a:endParaRPr lang="en-GB" sz="1100" b="1" kern="1200" dirty="0"/>
        </a:p>
      </dsp:txBody>
      <dsp:txXfrm>
        <a:off x="1246532" y="1043510"/>
        <a:ext cx="1217074" cy="480502"/>
      </dsp:txXfrm>
    </dsp:sp>
    <dsp:sp modelId="{D10078C8-A19B-4AED-959A-D480836FDD4F}">
      <dsp:nvSpPr>
        <dsp:cNvPr id="0" name=""/>
        <dsp:cNvSpPr/>
      </dsp:nvSpPr>
      <dsp:spPr>
        <a:xfrm>
          <a:off x="1246532" y="1564970"/>
          <a:ext cx="602213" cy="480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Open</a:t>
          </a:r>
          <a:endParaRPr lang="en-GB" sz="1100" b="1" kern="1200" dirty="0"/>
        </a:p>
      </dsp:txBody>
      <dsp:txXfrm>
        <a:off x="1246532" y="1564970"/>
        <a:ext cx="602213" cy="480502"/>
      </dsp:txXfrm>
    </dsp:sp>
    <dsp:sp modelId="{D327BE32-5730-4182-BC9E-DD83C5279B21}">
      <dsp:nvSpPr>
        <dsp:cNvPr id="0" name=""/>
        <dsp:cNvSpPr/>
      </dsp:nvSpPr>
      <dsp:spPr>
        <a:xfrm>
          <a:off x="1861392" y="1564970"/>
          <a:ext cx="602213" cy="480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Paid</a:t>
          </a:r>
          <a:endParaRPr lang="en-GB" sz="1100" b="1" kern="1200" dirty="0"/>
        </a:p>
      </dsp:txBody>
      <dsp:txXfrm>
        <a:off x="1861392" y="1564970"/>
        <a:ext cx="602213" cy="480502"/>
      </dsp:txXfrm>
    </dsp:sp>
    <dsp:sp modelId="{449E1829-E24F-4EA4-B5EA-DA5F3A2F1E5C}">
      <dsp:nvSpPr>
        <dsp:cNvPr id="0" name=""/>
        <dsp:cNvSpPr/>
      </dsp:nvSpPr>
      <dsp:spPr>
        <a:xfrm>
          <a:off x="2514192" y="522050"/>
          <a:ext cx="602213" cy="480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Hard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Copy</a:t>
          </a:r>
          <a:endParaRPr lang="en-GB" sz="1100" b="1" kern="1200" dirty="0"/>
        </a:p>
      </dsp:txBody>
      <dsp:txXfrm>
        <a:off x="2514192" y="522050"/>
        <a:ext cx="602213" cy="480502"/>
      </dsp:txXfrm>
    </dsp:sp>
    <dsp:sp modelId="{3B99EF42-22AE-42E1-A90E-AA764F56BC5F}">
      <dsp:nvSpPr>
        <dsp:cNvPr id="0" name=""/>
        <dsp:cNvSpPr/>
      </dsp:nvSpPr>
      <dsp:spPr>
        <a:xfrm>
          <a:off x="2515367" y="1043510"/>
          <a:ext cx="599864" cy="100604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Paid</a:t>
          </a:r>
          <a:endParaRPr lang="en-GB" sz="1100" b="1" kern="1200" dirty="0"/>
        </a:p>
      </dsp:txBody>
      <dsp:txXfrm>
        <a:off x="2515367" y="1043510"/>
        <a:ext cx="599864" cy="1006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4222"/>
            <a:ext cx="7772400" cy="1470025"/>
          </a:xfrm>
        </p:spPr>
        <p:txBody>
          <a:bodyPr/>
          <a:lstStyle>
            <a:lvl1pPr>
              <a:defRPr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9997"/>
            <a:ext cx="6400800" cy="9304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848"/>
            <a:ext cx="8229600" cy="1143000"/>
          </a:xfrm>
        </p:spPr>
        <p:txBody>
          <a:bodyPr/>
          <a:lstStyle>
            <a:lvl1pPr algn="l">
              <a:defRPr b="1" i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90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lang="en-GB" sz="4400" b="1" i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522139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18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 anchorCtr="0">
            <a:norm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22139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18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7765"/>
            <a:ext cx="3008313" cy="834522"/>
          </a:xfrm>
        </p:spPr>
        <p:txBody>
          <a:bodyPr anchor="t"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411930"/>
          </a:xfrm>
        </p:spPr>
        <p:txBody>
          <a:bodyPr/>
          <a:lstStyle>
            <a:lvl1pPr>
              <a:defRPr lang="en-US" sz="3200" b="1" i="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05318"/>
            <a:ext cx="3008313" cy="436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5F14-C4A0-4EC2-B526-A5A39C251C13}" type="datetimeFigureOut">
              <a:rPr lang="en-GB" smtClean="0"/>
              <a:pPr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F7AA-983E-4451-8176-D0B2C18B4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thecostofknowledge.com/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bloomsburyacademic.com/view/DigitalScholar_9781849666275/book-ba-9781849666275.xm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Publishing Research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RIMC Research Capacity Enhancement Workshops Series : “Achieving Research Impact”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3955" y="1367765"/>
            <a:ext cx="3008313" cy="834522"/>
          </a:xfrm>
        </p:spPr>
        <p:txBody>
          <a:bodyPr/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for writing manuscripts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en-GB" dirty="0" smtClean="0"/>
              <a:t>Paper Title</a:t>
            </a:r>
            <a:endParaRPr lang="en-GB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2866570" y="1534886"/>
          <a:ext cx="6074229" cy="435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14400" y="3381829"/>
            <a:ext cx="1972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Percentage of 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Downloads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9601" y="5929086"/>
            <a:ext cx="382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Number of Words in the Title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7764"/>
            <a:ext cx="3008313" cy="1094081"/>
          </a:xfrm>
        </p:spPr>
        <p:txBody>
          <a:bodyPr/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for writing manuscripts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568950" cy="641193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GB" dirty="0" smtClean="0"/>
              <a:t>The Abstract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Your shop window</a:t>
            </a:r>
          </a:p>
          <a:p>
            <a:r>
              <a:rPr lang="en-GB" dirty="0" smtClean="0"/>
              <a:t>Describe the work accurately</a:t>
            </a:r>
          </a:p>
          <a:p>
            <a:r>
              <a:rPr lang="en-GB" dirty="0" smtClean="0"/>
              <a:t>Pull out the key points</a:t>
            </a:r>
          </a:p>
          <a:p>
            <a:r>
              <a:rPr lang="en-GB" dirty="0" smtClean="0"/>
              <a:t>Include keywords, or synonyms</a:t>
            </a:r>
          </a:p>
          <a:p>
            <a:r>
              <a:rPr lang="en-GB" dirty="0" smtClean="0"/>
              <a:t>Should be capable of standing in place of the manuscript</a:t>
            </a:r>
          </a:p>
          <a:p>
            <a:r>
              <a:rPr lang="en-GB" dirty="0" smtClean="0"/>
              <a:t>Include summary of conclusions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7764"/>
            <a:ext cx="3008313" cy="1080013"/>
          </a:xfrm>
        </p:spPr>
        <p:txBody>
          <a:bodyPr/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for writing manuscripts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1555750"/>
          </a:xfrm>
        </p:spPr>
        <p:txBody>
          <a:bodyPr/>
          <a:lstStyle/>
          <a:p>
            <a:pPr algn="r">
              <a:buNone/>
            </a:pPr>
            <a:r>
              <a:rPr lang="en-GB" dirty="0" smtClean="0"/>
              <a:t>Paper Length</a:t>
            </a:r>
          </a:p>
          <a:p>
            <a:r>
              <a:rPr lang="en-GB" dirty="0" smtClean="0"/>
              <a:t>Less than 10,000 words</a:t>
            </a:r>
            <a:endParaRPr lang="en-GB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772228" y="1752599"/>
          <a:ext cx="6066972" cy="445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38916" y="6146801"/>
            <a:ext cx="2323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Number of Pages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0516" y="3251202"/>
            <a:ext cx="1608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Number of 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Downloads</a:t>
            </a:r>
            <a:endParaRPr lang="en-GB" sz="24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371771" y="1846945"/>
            <a:ext cx="1717677" cy="830997"/>
            <a:chOff x="6371771" y="1923145"/>
            <a:chExt cx="1717677" cy="830997"/>
          </a:xfrm>
        </p:grpSpPr>
        <p:sp>
          <p:nvSpPr>
            <p:cNvPr id="11" name="TextBox 10"/>
            <p:cNvSpPr txBox="1"/>
            <p:nvPr/>
          </p:nvSpPr>
          <p:spPr>
            <a:xfrm>
              <a:off x="6669316" y="1923145"/>
              <a:ext cx="142013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solidFill>
                    <a:srgbClr val="FFFF00"/>
                  </a:solidFill>
                </a:rPr>
                <a:t>All papers</a:t>
              </a:r>
            </a:p>
            <a:p>
              <a:r>
                <a:rPr lang="en-GB" sz="2400" dirty="0" smtClean="0">
                  <a:solidFill>
                    <a:srgbClr val="FFFF00"/>
                  </a:solidFill>
                </a:rPr>
                <a:t>Top 500</a:t>
              </a:r>
              <a:endParaRPr lang="en-GB" sz="2400" dirty="0">
                <a:solidFill>
                  <a:srgbClr val="FFFF00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47370" r="69608" b="23277"/>
            <a:stretch>
              <a:fillRect/>
            </a:stretch>
          </p:blipFill>
          <p:spPr bwMode="auto">
            <a:xfrm>
              <a:off x="6402387" y="2047875"/>
              <a:ext cx="246063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55378" t="8493" b="50569"/>
            <a:stretch>
              <a:fillRect/>
            </a:stretch>
          </p:blipFill>
          <p:spPr bwMode="auto">
            <a:xfrm>
              <a:off x="6371771" y="2394858"/>
              <a:ext cx="341400" cy="224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for writing manuscripts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568950" cy="641193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Show your work to others</a:t>
            </a:r>
          </a:p>
          <a:p>
            <a:r>
              <a:rPr lang="en-GB" dirty="0" smtClean="0"/>
              <a:t>Write with others</a:t>
            </a:r>
          </a:p>
          <a:p>
            <a:r>
              <a:rPr lang="en-GB" dirty="0" smtClean="0"/>
              <a:t>Expect rejections and learn </a:t>
            </a:r>
            <a:r>
              <a:rPr lang="en-GB" dirty="0"/>
              <a:t>from </a:t>
            </a:r>
            <a:r>
              <a:rPr lang="en-GB" dirty="0" smtClean="0"/>
              <a:t>them</a:t>
            </a:r>
          </a:p>
          <a:p>
            <a:r>
              <a:rPr lang="en-GB" dirty="0" smtClean="0"/>
              <a:t>Don’t take criticism personally</a:t>
            </a:r>
          </a:p>
          <a:p>
            <a:r>
              <a:rPr lang="en-GB" dirty="0" smtClean="0"/>
              <a:t>Follow good advice</a:t>
            </a:r>
          </a:p>
          <a:p>
            <a:r>
              <a:rPr lang="en-GB" dirty="0" smtClean="0"/>
              <a:t>Create your own opportunities;</a:t>
            </a:r>
          </a:p>
          <a:p>
            <a:pPr lvl="1"/>
            <a:r>
              <a:rPr lang="en-GB" dirty="0" smtClean="0"/>
              <a:t>Propose special issues</a:t>
            </a:r>
          </a:p>
          <a:p>
            <a:r>
              <a:rPr lang="en-GB" dirty="0" smtClean="0"/>
              <a:t>Read the journal you want to submit to</a:t>
            </a:r>
          </a:p>
          <a:p>
            <a:r>
              <a:rPr lang="en-GB" dirty="0" smtClean="0"/>
              <a:t>Approach editors informally</a:t>
            </a:r>
          </a:p>
          <a:p>
            <a:r>
              <a:rPr lang="en-GB" dirty="0"/>
              <a:t>Respond to </a:t>
            </a:r>
            <a:r>
              <a:rPr lang="en-GB" dirty="0" smtClean="0"/>
              <a:t>Reviewers – point by point in detail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Manuscript Checklist</a:t>
            </a:r>
            <a:br>
              <a:rPr lang="en-GB" dirty="0" smtClean="0"/>
            </a:br>
            <a:r>
              <a:rPr lang="en-GB" sz="1800" b="0" dirty="0" err="1" smtClean="0">
                <a:solidFill>
                  <a:schemeClr val="tx1"/>
                </a:solidFill>
                <a:effectLst/>
              </a:rPr>
              <a:t>Matkin</a:t>
            </a:r>
            <a:r>
              <a:rPr lang="en-GB" sz="1800" b="0" dirty="0" smtClean="0">
                <a:solidFill>
                  <a:schemeClr val="tx1"/>
                </a:solidFill>
                <a:effectLst/>
              </a:rPr>
              <a:t>, R., &amp; </a:t>
            </a:r>
            <a:r>
              <a:rPr lang="en-GB" sz="1800" b="0" dirty="0" err="1" smtClean="0">
                <a:solidFill>
                  <a:schemeClr val="tx1"/>
                </a:solidFill>
                <a:effectLst/>
              </a:rPr>
              <a:t>Riggar</a:t>
            </a:r>
            <a:r>
              <a:rPr lang="en-GB" sz="1800" b="0" dirty="0" smtClean="0">
                <a:solidFill>
                  <a:schemeClr val="tx1"/>
                </a:solidFill>
                <a:effectLst/>
              </a:rPr>
              <a:t>, T. F. (1991) Persist and publish. University Press of Colorado. Table 6.1, p. 82</a:t>
            </a:r>
            <a:endParaRPr lang="en-GB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192"/>
            <a:ext cx="3662862" cy="5496889"/>
          </a:xfrm>
          <a:noFill/>
        </p:spPr>
        <p:txBody>
          <a:bodyPr wrap="none" rtlCol="0">
            <a:spAutoFit/>
          </a:bodyPr>
          <a:lstStyle/>
          <a:p>
            <a:pPr marL="0">
              <a:buNone/>
            </a:pPr>
            <a:r>
              <a:rPr lang="en-GB" sz="1400" dirty="0" smtClean="0"/>
              <a:t>1. </a:t>
            </a:r>
            <a:r>
              <a:rPr lang="en-GB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Completeness</a:t>
            </a:r>
          </a:p>
          <a:p>
            <a:pPr marL="91440" indent="-274320"/>
            <a:r>
              <a:rPr lang="en-GB" sz="1100" b="0" dirty="0" smtClean="0"/>
              <a:t>goals and objectives are clearly stated</a:t>
            </a:r>
          </a:p>
          <a:p>
            <a:pPr marL="91440" indent="-274320"/>
            <a:r>
              <a:rPr lang="en-GB" sz="1100" b="0" dirty="0" smtClean="0"/>
              <a:t>purpose of the article is achieved</a:t>
            </a:r>
          </a:p>
          <a:p>
            <a:pPr marL="91440" indent="-274320"/>
            <a:r>
              <a:rPr lang="en-GB" sz="1100" b="0" dirty="0" smtClean="0"/>
              <a:t>ramifications are identified</a:t>
            </a:r>
          </a:p>
          <a:p>
            <a:pPr marL="91440" indent="-274320"/>
            <a:r>
              <a:rPr lang="en-GB" sz="1100" b="0" dirty="0" smtClean="0"/>
              <a:t>solutions are presented</a:t>
            </a:r>
          </a:p>
          <a:p>
            <a:pPr marL="91440" indent="-274320"/>
            <a:r>
              <a:rPr lang="en-GB" sz="1100" b="0" dirty="0" smtClean="0"/>
              <a:t>presentation of the material is fully logical and coherent</a:t>
            </a:r>
          </a:p>
          <a:p>
            <a:pPr marL="91440" indent="-274320"/>
            <a:r>
              <a:rPr lang="en-GB" sz="1100" b="0" dirty="0" smtClean="0"/>
              <a:t>unnecessary information has been removed</a:t>
            </a:r>
          </a:p>
          <a:p>
            <a:pPr marL="91440" indent="-274320"/>
            <a:r>
              <a:rPr lang="en-GB" sz="1100" b="0" dirty="0" smtClean="0"/>
              <a:t>information is succinct yet comprehensive</a:t>
            </a:r>
          </a:p>
          <a:p>
            <a:pPr marL="91440" indent="-274320"/>
            <a:r>
              <a:rPr lang="en-GB" sz="1100" b="0" dirty="0" smtClean="0"/>
              <a:t>significance of the information is apparent</a:t>
            </a:r>
          </a:p>
          <a:p>
            <a:pPr marL="0">
              <a:buNone/>
            </a:pPr>
            <a:r>
              <a:rPr lang="en-GB" sz="1400" dirty="0" smtClean="0"/>
              <a:t>2. </a:t>
            </a:r>
            <a:r>
              <a:rPr lang="en-GB" sz="1400" dirty="0" smtClean="0">
                <a:solidFill>
                  <a:srgbClr val="FFFF00"/>
                </a:solidFill>
              </a:rPr>
              <a:t>Authoritativeness</a:t>
            </a:r>
          </a:p>
          <a:p>
            <a:pPr marL="91440" indent="-274320"/>
            <a:r>
              <a:rPr lang="en-GB" sz="1100" b="0" dirty="0" smtClean="0"/>
              <a:t>references are relevant to the topic</a:t>
            </a:r>
          </a:p>
          <a:p>
            <a:pPr marL="91440" indent="-274320"/>
            <a:r>
              <a:rPr lang="en-GB" sz="1100" b="0" dirty="0" smtClean="0"/>
              <a:t>proportional mixture of author and others' works</a:t>
            </a:r>
          </a:p>
          <a:p>
            <a:pPr marL="91440" indent="-274320"/>
            <a:r>
              <a:rPr lang="en-GB" sz="1100" b="0" dirty="0" smtClean="0"/>
              <a:t>all relevant sources are cited</a:t>
            </a:r>
          </a:p>
          <a:p>
            <a:pPr marL="91440" indent="-274320"/>
            <a:r>
              <a:rPr lang="en-GB" sz="1100" b="0" dirty="0" smtClean="0"/>
              <a:t>occupational disciplinary blinders are removed</a:t>
            </a:r>
          </a:p>
          <a:p>
            <a:pPr marL="91440" indent="-274320"/>
            <a:r>
              <a:rPr lang="en-GB" sz="1100" b="0" dirty="0" smtClean="0"/>
              <a:t>authorities from other fields are cited</a:t>
            </a:r>
          </a:p>
          <a:p>
            <a:pPr marL="91440" indent="-274320"/>
            <a:r>
              <a:rPr lang="en-GB" sz="1100" b="0" dirty="0" smtClean="0"/>
              <a:t>information is up-to-date</a:t>
            </a:r>
          </a:p>
          <a:p>
            <a:pPr marL="91440" indent="-274320"/>
            <a:r>
              <a:rPr lang="en-GB" sz="1100" b="0" dirty="0" smtClean="0"/>
              <a:t>sources of assistance are acknowledged</a:t>
            </a:r>
          </a:p>
          <a:p>
            <a:pPr marL="91440" indent="-274320"/>
            <a:r>
              <a:rPr lang="en-GB" sz="1100" b="0" dirty="0" smtClean="0"/>
              <a:t>permission to use others' work is obtained</a:t>
            </a:r>
          </a:p>
          <a:p>
            <a:pPr marL="0">
              <a:buNone/>
            </a:pPr>
            <a:r>
              <a:rPr lang="en-GB" sz="1400" dirty="0" smtClean="0"/>
              <a:t>3. </a:t>
            </a:r>
            <a:r>
              <a:rPr lang="en-GB" sz="1400" dirty="0" smtClean="0">
                <a:solidFill>
                  <a:srgbClr val="FFFF00"/>
                </a:solidFill>
              </a:rPr>
              <a:t>Expertness</a:t>
            </a:r>
          </a:p>
          <a:p>
            <a:pPr marL="91440" indent="-274320"/>
            <a:r>
              <a:rPr lang="en-GB" sz="1100" b="0" dirty="0" smtClean="0"/>
              <a:t>proper methodology is used</a:t>
            </a:r>
          </a:p>
          <a:p>
            <a:pPr marL="91440" indent="-274320"/>
            <a:r>
              <a:rPr lang="en-GB" sz="1100" b="0" dirty="0" smtClean="0"/>
              <a:t>methodology has been applied appropriately</a:t>
            </a:r>
          </a:p>
          <a:p>
            <a:pPr marL="91440" indent="-274320"/>
            <a:r>
              <a:rPr lang="en-GB" sz="1100" b="0" dirty="0" smtClean="0"/>
              <a:t>novel or new methodology is justified</a:t>
            </a:r>
          </a:p>
          <a:p>
            <a:pPr marL="91440" indent="-274320"/>
            <a:r>
              <a:rPr lang="en-GB" sz="1100" b="0" dirty="0" smtClean="0"/>
              <a:t>reasons for using previously unused methods are sound</a:t>
            </a:r>
          </a:p>
          <a:p>
            <a:pPr marL="91440" indent="-274320"/>
            <a:r>
              <a:rPr lang="en-GB" sz="1100" b="0" dirty="0" smtClean="0"/>
              <a:t>methods are presented clearly</a:t>
            </a:r>
          </a:p>
          <a:p>
            <a:pPr marL="91440" indent="-274320"/>
            <a:r>
              <a:rPr lang="en-GB" sz="1100" b="0" dirty="0" smtClean="0"/>
              <a:t>methods can be replicated as identified</a:t>
            </a:r>
          </a:p>
          <a:p>
            <a:pPr marL="91440" indent="-274320"/>
            <a:r>
              <a:rPr lang="en-GB" sz="1100" b="0" dirty="0" smtClean="0"/>
              <a:t>purpose is to present method or findings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5509" y="1391192"/>
            <a:ext cx="3895297" cy="4715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4. </a:t>
            </a:r>
            <a:r>
              <a:rPr lang="en-GB" sz="1400" b="1" dirty="0" smtClean="0">
                <a:solidFill>
                  <a:srgbClr val="FFFF00"/>
                </a:solidFill>
              </a:rPr>
              <a:t>Singularity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provides new information or confirms existing knowledge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unique, original, or new elements are clearly revealed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how old information may be used by others is stated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applicability to salient groups is identified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information that is presented is timely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information is specialized or generalizable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those who could use the information are identified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the article improves the existing body of knowledge</a:t>
            </a:r>
          </a:p>
          <a:p>
            <a:pPr indent="-342900">
              <a:spcBef>
                <a:spcPct val="20000"/>
              </a:spcBef>
            </a:pPr>
            <a:r>
              <a:rPr lang="en-GB" sz="1400" b="1" dirty="0" smtClean="0">
                <a:solidFill>
                  <a:schemeClr val="bg1"/>
                </a:solidFill>
              </a:rPr>
              <a:t>5. </a:t>
            </a:r>
            <a:r>
              <a:rPr lang="en-GB" sz="1400" b="1" dirty="0" smtClean="0">
                <a:solidFill>
                  <a:srgbClr val="FFFF00"/>
                </a:solidFill>
              </a:rPr>
              <a:t>Quality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article follows journal guidelines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correct grammar, syntax, spelling, and punctuation are used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non-sexist language is used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ethnic bias is absent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"handicapping" language is absent (e.g., the disabled) 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information is presented in an orderly manner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jargon and esoteric terms are absent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communication is parsimonious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article has been proofread</a:t>
            </a:r>
          </a:p>
          <a:p>
            <a:pPr marL="91440" indent="-27432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original and copies have a clean appearance</a:t>
            </a:r>
          </a:p>
          <a:p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only publishing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IGI Global (previously IDEA Group)</a:t>
            </a:r>
          </a:p>
          <a:p>
            <a:pPr lvl="1"/>
            <a:r>
              <a:rPr lang="en-GB" dirty="0" smtClean="0"/>
              <a:t>Send out form letters to academics inviting them to submit a book/chapter proposal</a:t>
            </a:r>
          </a:p>
          <a:p>
            <a:pPr lvl="1"/>
            <a:r>
              <a:rPr lang="en-US" dirty="0" smtClean="0"/>
              <a:t>business model is to sell to university libraries at outrageous prices, e.g., </a:t>
            </a:r>
            <a:r>
              <a:rPr lang="en-GB" dirty="0" smtClean="0"/>
              <a:t>$165.00</a:t>
            </a:r>
          </a:p>
          <a:p>
            <a:pPr lvl="1"/>
            <a:r>
              <a:rPr lang="en-GB" dirty="0" smtClean="0"/>
              <a:t>Charge authors for copies</a:t>
            </a:r>
          </a:p>
          <a:p>
            <a:pPr lvl="1"/>
            <a:r>
              <a:rPr lang="en-GB" dirty="0" smtClean="0"/>
              <a:t>Very low citation rate; most of them self-citations</a:t>
            </a:r>
          </a:p>
          <a:p>
            <a:pPr lvl="1"/>
            <a:r>
              <a:rPr lang="en-US" dirty="0" smtClean="0"/>
              <a:t>Editors asked the contributors to peer review the other contributions</a:t>
            </a:r>
          </a:p>
          <a:p>
            <a:pPr lvl="1"/>
            <a:r>
              <a:rPr lang="en-US" dirty="0" smtClean="0"/>
              <a:t>Require authors to submit a library request form to buy the book</a:t>
            </a:r>
          </a:p>
          <a:p>
            <a:pPr lvl="1"/>
            <a:r>
              <a:rPr lang="en-US" dirty="0" smtClean="0"/>
              <a:t>Publish the </a:t>
            </a:r>
            <a:r>
              <a:rPr lang="en-GB" dirty="0" smtClean="0"/>
              <a:t>IRMA International Conference proceedings; 1500+ pages </a:t>
            </a:r>
            <a:r>
              <a:rPr lang="en-GB" dirty="0" err="1" smtClean="0"/>
              <a:t>avg</a:t>
            </a:r>
            <a:r>
              <a:rPr lang="en-GB" dirty="0" smtClean="0"/>
              <a:t> 3.8 pagers per paper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67765"/>
            <a:ext cx="3008313" cy="1957326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Implications for a university that is </a:t>
            </a:r>
            <a:r>
              <a:rPr lang="en-GB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contemporary and forward looking</a:t>
            </a:r>
            <a:endParaRPr lang="en-GB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Acknowledge the present system of academic publishing as bankrupt</a:t>
            </a:r>
          </a:p>
          <a:p>
            <a:r>
              <a:rPr lang="en-GB" sz="2400" dirty="0" smtClean="0"/>
              <a:t>Consider joining the </a:t>
            </a:r>
            <a:r>
              <a:rPr lang="en-GB" sz="2400" dirty="0" smtClean="0">
                <a:hlinkClick r:id="rId2"/>
              </a:rPr>
              <a:t>boycott of Elsevier</a:t>
            </a:r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pPr lvl="1"/>
            <a:r>
              <a:rPr lang="en-GB" sz="2000" dirty="0" smtClean="0"/>
              <a:t>Started by a prominent mathematician at Cambridge U</a:t>
            </a:r>
          </a:p>
          <a:p>
            <a:pPr lvl="1"/>
            <a:r>
              <a:rPr lang="en-GB" sz="2000" dirty="0" smtClean="0"/>
              <a:t>2,900 signatories</a:t>
            </a:r>
          </a:p>
          <a:p>
            <a:r>
              <a:rPr lang="en-GB" sz="2400" dirty="0" smtClean="0"/>
              <a:t>Open publishing is growing:</a:t>
            </a:r>
          </a:p>
          <a:p>
            <a:pPr lvl="1"/>
            <a:r>
              <a:rPr lang="en-US" sz="2000" b="0" dirty="0"/>
              <a:t>The Federal Research Public Access </a:t>
            </a:r>
            <a:r>
              <a:rPr lang="en-US" sz="2000" b="0" dirty="0" smtClean="0"/>
              <a:t>Act (USA), to broaden open-access for federally </a:t>
            </a:r>
            <a:r>
              <a:rPr lang="en-US" sz="2000" b="0" dirty="0"/>
              <a:t>funded </a:t>
            </a:r>
            <a:r>
              <a:rPr lang="en-US" sz="2000" b="0" dirty="0" smtClean="0"/>
              <a:t>research; as taxpayers have </a:t>
            </a:r>
            <a:r>
              <a:rPr lang="en-US" sz="2000" b="0" dirty="0"/>
              <a:t>paid once for the </a:t>
            </a:r>
            <a:r>
              <a:rPr lang="en-US" sz="2000" b="0" dirty="0" smtClean="0"/>
              <a:t>research and shouldn’t </a:t>
            </a:r>
            <a:r>
              <a:rPr lang="en-US" sz="2000" b="0" dirty="0"/>
              <a:t>have to pay again to read what was done. </a:t>
            </a:r>
            <a:endParaRPr lang="en-GB" sz="2000" dirty="0" smtClean="0"/>
          </a:p>
          <a:p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9393" y="1439570"/>
            <a:ext cx="4199882" cy="18368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298" y="4051269"/>
            <a:ext cx="3028084" cy="208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Publishing research; 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3920" cy="498090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If you don’t publish it, you haven’t  done it.</a:t>
            </a:r>
          </a:p>
          <a:p>
            <a:r>
              <a:rPr lang="en-GB" dirty="0" smtClean="0"/>
              <a:t>It’s the only form of recognition</a:t>
            </a:r>
          </a:p>
          <a:p>
            <a:r>
              <a:rPr lang="en-GB" dirty="0" smtClean="0"/>
              <a:t>Always target the top journals in your field</a:t>
            </a:r>
          </a:p>
          <a:p>
            <a:r>
              <a:rPr lang="en-GB" dirty="0" smtClean="0"/>
              <a:t>Develop a pipeline;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Ideas for future development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Research in progress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Conference papers and/or Manuscript drafts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manuscripts under submission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Forthcoming accepted publications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Published work.</a:t>
            </a:r>
            <a:endParaRPr lang="en-GB" dirty="0" smtClean="0"/>
          </a:p>
          <a:p>
            <a:r>
              <a:rPr lang="en-GB" dirty="0" smtClean="0"/>
              <a:t>Beware of churning / self-plagiarism; 1 project -&gt; 1 (good) paper</a:t>
            </a:r>
          </a:p>
          <a:p>
            <a:r>
              <a:rPr lang="en-US" dirty="0" smtClean="0"/>
              <a:t>Publish in as many formats as 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Publishing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Rigour </a:t>
            </a:r>
          </a:p>
          <a:p>
            <a:pPr lvl="1"/>
            <a:r>
              <a:rPr lang="en-US" sz="3200" dirty="0" smtClean="0"/>
              <a:t>Research that is conducted according to certain standards and controls appropriate to the methodology.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Relevance</a:t>
            </a:r>
          </a:p>
          <a:p>
            <a:pPr lvl="1"/>
            <a:r>
              <a:rPr lang="en-US" sz="3200" dirty="0" smtClean="0"/>
              <a:t>Research that is useful, consumable, readable, meaningful, and value-adding for the </a:t>
            </a:r>
            <a:r>
              <a:rPr lang="en-GB" sz="3200" dirty="0" smtClean="0"/>
              <a:t>journal’s audience.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7764"/>
            <a:ext cx="3403600" cy="1311041"/>
          </a:xfrm>
        </p:spPr>
        <p:txBody>
          <a:bodyPr/>
          <a:lstStyle/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on pitching a book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386" y="273050"/>
            <a:ext cx="5111750" cy="641193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Know the market</a:t>
            </a:r>
          </a:p>
          <a:p>
            <a:pPr lvl="1"/>
            <a:r>
              <a:rPr lang="en-US" sz="1800" b="0" dirty="0" smtClean="0"/>
              <a:t>Make a case for the book’s economic viability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Don't go in cold</a:t>
            </a:r>
          </a:p>
          <a:p>
            <a:pPr lvl="1"/>
            <a:r>
              <a:rPr lang="en-US" sz="1800" b="0" dirty="0" smtClean="0"/>
              <a:t>Make publishers aware of you before you pitch to them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Don't say your book will be the first of its kind</a:t>
            </a:r>
          </a:p>
          <a:p>
            <a:pPr lvl="1"/>
            <a:r>
              <a:rPr lang="en-US" sz="1800" b="0" dirty="0" smtClean="0"/>
              <a:t>Sell into established markets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Offer something else</a:t>
            </a:r>
          </a:p>
          <a:p>
            <a:pPr lvl="1"/>
            <a:r>
              <a:rPr lang="en-US" sz="1800" b="0" dirty="0" smtClean="0"/>
              <a:t>High profile venue for the launch; other events to sell at ; a well-known reviewer; virtual book tour; a video trailer; institutional tie-ins; social media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Think outside the book</a:t>
            </a:r>
          </a:p>
          <a:p>
            <a:pPr lvl="1"/>
            <a:r>
              <a:rPr lang="en-US" sz="1800" b="0" dirty="0" smtClean="0"/>
              <a:t>Consider going digital/self publishing; faster, cheaper.</a:t>
            </a:r>
          </a:p>
          <a:p>
            <a:pPr lvl="1"/>
            <a:r>
              <a:rPr lang="en-US" sz="1800" dirty="0" smtClean="0"/>
              <a:t>Amazon.com sells more Kindle books than print books</a:t>
            </a:r>
            <a:endParaRPr lang="en-US" sz="1800" b="0" dirty="0" smtClean="0"/>
          </a:p>
          <a:p>
            <a:endParaRPr lang="en-GB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-43527" y="3033485"/>
            <a:ext cx="3840164" cy="2790259"/>
            <a:chOff x="4412340" y="1785257"/>
            <a:chExt cx="4594907" cy="3225688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22B14C"/>
                </a:clrFrom>
                <a:clrTo>
                  <a:srgbClr val="22B14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12340" y="1785257"/>
              <a:ext cx="4594907" cy="3225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 rot="187073">
              <a:off x="4992510" y="2602537"/>
              <a:ext cx="1191496" cy="1280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Everything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you’ll ever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need to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know about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ICTs for Rural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Development</a:t>
              </a:r>
              <a:endParaRPr lang="en-GB" sz="1100" b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88273">
              <a:off x="6146375" y="2638825"/>
              <a:ext cx="1191496" cy="1280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More of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what you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need to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know about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ICTs for Rural</a:t>
              </a:r>
            </a:p>
            <a:p>
              <a:pPr algn="ctr"/>
              <a:r>
                <a:rPr lang="en-GB" sz="1100" b="1" dirty="0" smtClean="0">
                  <a:latin typeface="Andalus" pitchFamily="18" charset="-78"/>
                  <a:cs typeface="Andalus" pitchFamily="18" charset="-78"/>
                </a:rPr>
                <a:t>Development</a:t>
              </a:r>
              <a:endParaRPr lang="en-GB" sz="1100" b="1" dirty="0">
                <a:latin typeface="Andalus" pitchFamily="18" charset="-78"/>
                <a:cs typeface="Andalus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and Open Publishing</a:t>
            </a:r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1555219" y="1861693"/>
            <a:ext cx="6091618" cy="953492"/>
          </a:xfrm>
          <a:custGeom>
            <a:avLst/>
            <a:gdLst>
              <a:gd name="connsiteX0" fmla="*/ 0 w 6091618"/>
              <a:gd name="connsiteY0" fmla="*/ 95349 h 953492"/>
              <a:gd name="connsiteX1" fmla="*/ 27927 w 6091618"/>
              <a:gd name="connsiteY1" fmla="*/ 27927 h 953492"/>
              <a:gd name="connsiteX2" fmla="*/ 95349 w 6091618"/>
              <a:gd name="connsiteY2" fmla="*/ 0 h 953492"/>
              <a:gd name="connsiteX3" fmla="*/ 5996269 w 6091618"/>
              <a:gd name="connsiteY3" fmla="*/ 0 h 953492"/>
              <a:gd name="connsiteX4" fmla="*/ 6063691 w 6091618"/>
              <a:gd name="connsiteY4" fmla="*/ 27927 h 953492"/>
              <a:gd name="connsiteX5" fmla="*/ 6091618 w 6091618"/>
              <a:gd name="connsiteY5" fmla="*/ 95349 h 953492"/>
              <a:gd name="connsiteX6" fmla="*/ 6091618 w 6091618"/>
              <a:gd name="connsiteY6" fmla="*/ 858143 h 953492"/>
              <a:gd name="connsiteX7" fmla="*/ 6063691 w 6091618"/>
              <a:gd name="connsiteY7" fmla="*/ 925565 h 953492"/>
              <a:gd name="connsiteX8" fmla="*/ 5996269 w 6091618"/>
              <a:gd name="connsiteY8" fmla="*/ 953492 h 953492"/>
              <a:gd name="connsiteX9" fmla="*/ 95349 w 6091618"/>
              <a:gd name="connsiteY9" fmla="*/ 953492 h 953492"/>
              <a:gd name="connsiteX10" fmla="*/ 27927 w 6091618"/>
              <a:gd name="connsiteY10" fmla="*/ 925565 h 953492"/>
              <a:gd name="connsiteX11" fmla="*/ 0 w 6091618"/>
              <a:gd name="connsiteY11" fmla="*/ 858143 h 953492"/>
              <a:gd name="connsiteX12" fmla="*/ 0 w 6091618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91618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5996269" y="0"/>
                </a:lnTo>
                <a:cubicBezTo>
                  <a:pt x="6021557" y="0"/>
                  <a:pt x="6045810" y="10046"/>
                  <a:pt x="6063691" y="27927"/>
                </a:cubicBezTo>
                <a:cubicBezTo>
                  <a:pt x="6081572" y="45808"/>
                  <a:pt x="6091618" y="70061"/>
                  <a:pt x="6091618" y="95349"/>
                </a:cubicBezTo>
                <a:lnTo>
                  <a:pt x="6091618" y="858143"/>
                </a:lnTo>
                <a:cubicBezTo>
                  <a:pt x="6091618" y="883431"/>
                  <a:pt x="6081572" y="907684"/>
                  <a:pt x="6063691" y="925565"/>
                </a:cubicBezTo>
                <a:cubicBezTo>
                  <a:pt x="6045810" y="943446"/>
                  <a:pt x="6021557" y="953492"/>
                  <a:pt x="5996269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9847" tIns="149847" rIns="149847" bIns="149847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200" b="1" kern="1200" dirty="0" smtClean="0"/>
              <a:t>Academic Publishing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kern="1200" dirty="0" smtClean="0"/>
              <a:t>(Journals and Books)</a:t>
            </a:r>
            <a:endParaRPr lang="en-GB" sz="1600" b="1" kern="1200" dirty="0"/>
          </a:p>
        </p:txBody>
      </p:sp>
      <p:sp>
        <p:nvSpPr>
          <p:cNvPr id="11" name="Freeform 10"/>
          <p:cNvSpPr/>
          <p:nvPr/>
        </p:nvSpPr>
        <p:spPr>
          <a:xfrm>
            <a:off x="1561165" y="2895279"/>
            <a:ext cx="4804489" cy="953492"/>
          </a:xfrm>
          <a:custGeom>
            <a:avLst/>
            <a:gdLst>
              <a:gd name="connsiteX0" fmla="*/ 0 w 4804489"/>
              <a:gd name="connsiteY0" fmla="*/ 95349 h 953492"/>
              <a:gd name="connsiteX1" fmla="*/ 27927 w 4804489"/>
              <a:gd name="connsiteY1" fmla="*/ 27927 h 953492"/>
              <a:gd name="connsiteX2" fmla="*/ 95349 w 4804489"/>
              <a:gd name="connsiteY2" fmla="*/ 0 h 953492"/>
              <a:gd name="connsiteX3" fmla="*/ 4709140 w 4804489"/>
              <a:gd name="connsiteY3" fmla="*/ 0 h 953492"/>
              <a:gd name="connsiteX4" fmla="*/ 4776562 w 4804489"/>
              <a:gd name="connsiteY4" fmla="*/ 27927 h 953492"/>
              <a:gd name="connsiteX5" fmla="*/ 4804489 w 4804489"/>
              <a:gd name="connsiteY5" fmla="*/ 95349 h 953492"/>
              <a:gd name="connsiteX6" fmla="*/ 4804489 w 4804489"/>
              <a:gd name="connsiteY6" fmla="*/ 858143 h 953492"/>
              <a:gd name="connsiteX7" fmla="*/ 4776562 w 4804489"/>
              <a:gd name="connsiteY7" fmla="*/ 925565 h 953492"/>
              <a:gd name="connsiteX8" fmla="*/ 4709140 w 4804489"/>
              <a:gd name="connsiteY8" fmla="*/ 953492 h 953492"/>
              <a:gd name="connsiteX9" fmla="*/ 95349 w 4804489"/>
              <a:gd name="connsiteY9" fmla="*/ 953492 h 953492"/>
              <a:gd name="connsiteX10" fmla="*/ 27927 w 4804489"/>
              <a:gd name="connsiteY10" fmla="*/ 925565 h 953492"/>
              <a:gd name="connsiteX11" fmla="*/ 0 w 4804489"/>
              <a:gd name="connsiteY11" fmla="*/ 858143 h 953492"/>
              <a:gd name="connsiteX12" fmla="*/ 0 w 4804489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04489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4709140" y="0"/>
                </a:lnTo>
                <a:cubicBezTo>
                  <a:pt x="4734428" y="0"/>
                  <a:pt x="4758681" y="10046"/>
                  <a:pt x="4776562" y="27927"/>
                </a:cubicBezTo>
                <a:cubicBezTo>
                  <a:pt x="4794443" y="45808"/>
                  <a:pt x="4804489" y="70061"/>
                  <a:pt x="4804489" y="95349"/>
                </a:cubicBezTo>
                <a:lnTo>
                  <a:pt x="4804489" y="858143"/>
                </a:lnTo>
                <a:cubicBezTo>
                  <a:pt x="4804489" y="883431"/>
                  <a:pt x="4794443" y="907684"/>
                  <a:pt x="4776562" y="925565"/>
                </a:cubicBezTo>
                <a:cubicBezTo>
                  <a:pt x="4758681" y="943446"/>
                  <a:pt x="4734428" y="953492"/>
                  <a:pt x="4709140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Digital</a:t>
            </a:r>
            <a:endParaRPr lang="en-GB" sz="2100" b="1" kern="1200" dirty="0"/>
          </a:p>
        </p:txBody>
      </p:sp>
      <p:sp>
        <p:nvSpPr>
          <p:cNvPr id="14" name="Freeform 13"/>
          <p:cNvSpPr/>
          <p:nvPr/>
        </p:nvSpPr>
        <p:spPr>
          <a:xfrm>
            <a:off x="1561165" y="3928864"/>
            <a:ext cx="2377540" cy="953492"/>
          </a:xfrm>
          <a:custGeom>
            <a:avLst/>
            <a:gdLst>
              <a:gd name="connsiteX0" fmla="*/ 0 w 2377540"/>
              <a:gd name="connsiteY0" fmla="*/ 95349 h 953492"/>
              <a:gd name="connsiteX1" fmla="*/ 27927 w 2377540"/>
              <a:gd name="connsiteY1" fmla="*/ 27927 h 953492"/>
              <a:gd name="connsiteX2" fmla="*/ 95349 w 2377540"/>
              <a:gd name="connsiteY2" fmla="*/ 0 h 953492"/>
              <a:gd name="connsiteX3" fmla="*/ 2282191 w 2377540"/>
              <a:gd name="connsiteY3" fmla="*/ 0 h 953492"/>
              <a:gd name="connsiteX4" fmla="*/ 2349613 w 2377540"/>
              <a:gd name="connsiteY4" fmla="*/ 27927 h 953492"/>
              <a:gd name="connsiteX5" fmla="*/ 2377540 w 2377540"/>
              <a:gd name="connsiteY5" fmla="*/ 95349 h 953492"/>
              <a:gd name="connsiteX6" fmla="*/ 2377540 w 2377540"/>
              <a:gd name="connsiteY6" fmla="*/ 858143 h 953492"/>
              <a:gd name="connsiteX7" fmla="*/ 2349613 w 2377540"/>
              <a:gd name="connsiteY7" fmla="*/ 925565 h 953492"/>
              <a:gd name="connsiteX8" fmla="*/ 2282191 w 2377540"/>
              <a:gd name="connsiteY8" fmla="*/ 953492 h 953492"/>
              <a:gd name="connsiteX9" fmla="*/ 95349 w 2377540"/>
              <a:gd name="connsiteY9" fmla="*/ 953492 h 953492"/>
              <a:gd name="connsiteX10" fmla="*/ 27927 w 2377540"/>
              <a:gd name="connsiteY10" fmla="*/ 925565 h 953492"/>
              <a:gd name="connsiteX11" fmla="*/ 0 w 2377540"/>
              <a:gd name="connsiteY11" fmla="*/ 858143 h 953492"/>
              <a:gd name="connsiteX12" fmla="*/ 0 w 2377540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7540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2282191" y="0"/>
                </a:lnTo>
                <a:cubicBezTo>
                  <a:pt x="2307479" y="0"/>
                  <a:pt x="2331732" y="10046"/>
                  <a:pt x="2349613" y="27927"/>
                </a:cubicBezTo>
                <a:cubicBezTo>
                  <a:pt x="2367494" y="45808"/>
                  <a:pt x="2377540" y="70061"/>
                  <a:pt x="2377540" y="95349"/>
                </a:cubicBezTo>
                <a:lnTo>
                  <a:pt x="2377540" y="858143"/>
                </a:lnTo>
                <a:cubicBezTo>
                  <a:pt x="2377540" y="883431"/>
                  <a:pt x="2367494" y="907684"/>
                  <a:pt x="2349613" y="925565"/>
                </a:cubicBezTo>
                <a:cubicBezTo>
                  <a:pt x="2331732" y="943446"/>
                  <a:pt x="2307479" y="953492"/>
                  <a:pt x="2282191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Self Publish</a:t>
            </a:r>
            <a:endParaRPr lang="en-GB" sz="2100" b="1" kern="1200" dirty="0"/>
          </a:p>
        </p:txBody>
      </p:sp>
      <p:sp>
        <p:nvSpPr>
          <p:cNvPr id="16" name="Freeform 15"/>
          <p:cNvSpPr/>
          <p:nvPr/>
        </p:nvSpPr>
        <p:spPr>
          <a:xfrm>
            <a:off x="1561165" y="4962450"/>
            <a:ext cx="1176417" cy="953492"/>
          </a:xfrm>
          <a:custGeom>
            <a:avLst/>
            <a:gdLst>
              <a:gd name="connsiteX0" fmla="*/ 0 w 1176417"/>
              <a:gd name="connsiteY0" fmla="*/ 95349 h 953492"/>
              <a:gd name="connsiteX1" fmla="*/ 27927 w 1176417"/>
              <a:gd name="connsiteY1" fmla="*/ 27927 h 953492"/>
              <a:gd name="connsiteX2" fmla="*/ 95349 w 1176417"/>
              <a:gd name="connsiteY2" fmla="*/ 0 h 953492"/>
              <a:gd name="connsiteX3" fmla="*/ 1081068 w 1176417"/>
              <a:gd name="connsiteY3" fmla="*/ 0 h 953492"/>
              <a:gd name="connsiteX4" fmla="*/ 1148490 w 1176417"/>
              <a:gd name="connsiteY4" fmla="*/ 27927 h 953492"/>
              <a:gd name="connsiteX5" fmla="*/ 1176417 w 1176417"/>
              <a:gd name="connsiteY5" fmla="*/ 95349 h 953492"/>
              <a:gd name="connsiteX6" fmla="*/ 1176417 w 1176417"/>
              <a:gd name="connsiteY6" fmla="*/ 858143 h 953492"/>
              <a:gd name="connsiteX7" fmla="*/ 1148490 w 1176417"/>
              <a:gd name="connsiteY7" fmla="*/ 925565 h 953492"/>
              <a:gd name="connsiteX8" fmla="*/ 1081068 w 1176417"/>
              <a:gd name="connsiteY8" fmla="*/ 953492 h 953492"/>
              <a:gd name="connsiteX9" fmla="*/ 95349 w 1176417"/>
              <a:gd name="connsiteY9" fmla="*/ 953492 h 953492"/>
              <a:gd name="connsiteX10" fmla="*/ 27927 w 1176417"/>
              <a:gd name="connsiteY10" fmla="*/ 925565 h 953492"/>
              <a:gd name="connsiteX11" fmla="*/ 0 w 1176417"/>
              <a:gd name="connsiteY11" fmla="*/ 858143 h 953492"/>
              <a:gd name="connsiteX12" fmla="*/ 0 w 1176417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6417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1081068" y="0"/>
                </a:lnTo>
                <a:cubicBezTo>
                  <a:pt x="1106356" y="0"/>
                  <a:pt x="1130609" y="10046"/>
                  <a:pt x="1148490" y="27927"/>
                </a:cubicBezTo>
                <a:cubicBezTo>
                  <a:pt x="1166371" y="45808"/>
                  <a:pt x="1176417" y="70061"/>
                  <a:pt x="1176417" y="95349"/>
                </a:cubicBezTo>
                <a:lnTo>
                  <a:pt x="1176417" y="858143"/>
                </a:lnTo>
                <a:cubicBezTo>
                  <a:pt x="1176417" y="883431"/>
                  <a:pt x="1166371" y="907684"/>
                  <a:pt x="1148490" y="925565"/>
                </a:cubicBezTo>
                <a:cubicBezTo>
                  <a:pt x="1130609" y="943446"/>
                  <a:pt x="1106356" y="953492"/>
                  <a:pt x="1081068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Open</a:t>
            </a:r>
            <a:endParaRPr lang="en-GB" sz="2100" b="1" kern="1200" dirty="0"/>
          </a:p>
        </p:txBody>
      </p:sp>
      <p:sp>
        <p:nvSpPr>
          <p:cNvPr id="17" name="Freeform 16"/>
          <p:cNvSpPr/>
          <p:nvPr/>
        </p:nvSpPr>
        <p:spPr>
          <a:xfrm>
            <a:off x="2762288" y="4962450"/>
            <a:ext cx="1176417" cy="953492"/>
          </a:xfrm>
          <a:custGeom>
            <a:avLst/>
            <a:gdLst>
              <a:gd name="connsiteX0" fmla="*/ 0 w 1176417"/>
              <a:gd name="connsiteY0" fmla="*/ 95349 h 953492"/>
              <a:gd name="connsiteX1" fmla="*/ 27927 w 1176417"/>
              <a:gd name="connsiteY1" fmla="*/ 27927 h 953492"/>
              <a:gd name="connsiteX2" fmla="*/ 95349 w 1176417"/>
              <a:gd name="connsiteY2" fmla="*/ 0 h 953492"/>
              <a:gd name="connsiteX3" fmla="*/ 1081068 w 1176417"/>
              <a:gd name="connsiteY3" fmla="*/ 0 h 953492"/>
              <a:gd name="connsiteX4" fmla="*/ 1148490 w 1176417"/>
              <a:gd name="connsiteY4" fmla="*/ 27927 h 953492"/>
              <a:gd name="connsiteX5" fmla="*/ 1176417 w 1176417"/>
              <a:gd name="connsiteY5" fmla="*/ 95349 h 953492"/>
              <a:gd name="connsiteX6" fmla="*/ 1176417 w 1176417"/>
              <a:gd name="connsiteY6" fmla="*/ 858143 h 953492"/>
              <a:gd name="connsiteX7" fmla="*/ 1148490 w 1176417"/>
              <a:gd name="connsiteY7" fmla="*/ 925565 h 953492"/>
              <a:gd name="connsiteX8" fmla="*/ 1081068 w 1176417"/>
              <a:gd name="connsiteY8" fmla="*/ 953492 h 953492"/>
              <a:gd name="connsiteX9" fmla="*/ 95349 w 1176417"/>
              <a:gd name="connsiteY9" fmla="*/ 953492 h 953492"/>
              <a:gd name="connsiteX10" fmla="*/ 27927 w 1176417"/>
              <a:gd name="connsiteY10" fmla="*/ 925565 h 953492"/>
              <a:gd name="connsiteX11" fmla="*/ 0 w 1176417"/>
              <a:gd name="connsiteY11" fmla="*/ 858143 h 953492"/>
              <a:gd name="connsiteX12" fmla="*/ 0 w 1176417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6417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1081068" y="0"/>
                </a:lnTo>
                <a:cubicBezTo>
                  <a:pt x="1106356" y="0"/>
                  <a:pt x="1130609" y="10046"/>
                  <a:pt x="1148490" y="27927"/>
                </a:cubicBezTo>
                <a:cubicBezTo>
                  <a:pt x="1166371" y="45808"/>
                  <a:pt x="1176417" y="70061"/>
                  <a:pt x="1176417" y="95349"/>
                </a:cubicBezTo>
                <a:lnTo>
                  <a:pt x="1176417" y="858143"/>
                </a:lnTo>
                <a:cubicBezTo>
                  <a:pt x="1176417" y="883431"/>
                  <a:pt x="1166371" y="907684"/>
                  <a:pt x="1148490" y="925565"/>
                </a:cubicBezTo>
                <a:cubicBezTo>
                  <a:pt x="1130609" y="943446"/>
                  <a:pt x="1106356" y="953492"/>
                  <a:pt x="1081068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Paid</a:t>
            </a:r>
            <a:endParaRPr lang="en-GB" sz="2100" b="1" kern="1200" dirty="0"/>
          </a:p>
        </p:txBody>
      </p:sp>
      <p:sp>
        <p:nvSpPr>
          <p:cNvPr id="18" name="Freeform 17"/>
          <p:cNvSpPr/>
          <p:nvPr/>
        </p:nvSpPr>
        <p:spPr>
          <a:xfrm>
            <a:off x="3988115" y="3928864"/>
            <a:ext cx="2377540" cy="953492"/>
          </a:xfrm>
          <a:custGeom>
            <a:avLst/>
            <a:gdLst>
              <a:gd name="connsiteX0" fmla="*/ 0 w 2377540"/>
              <a:gd name="connsiteY0" fmla="*/ 95349 h 953492"/>
              <a:gd name="connsiteX1" fmla="*/ 27927 w 2377540"/>
              <a:gd name="connsiteY1" fmla="*/ 27927 h 953492"/>
              <a:gd name="connsiteX2" fmla="*/ 95349 w 2377540"/>
              <a:gd name="connsiteY2" fmla="*/ 0 h 953492"/>
              <a:gd name="connsiteX3" fmla="*/ 2282191 w 2377540"/>
              <a:gd name="connsiteY3" fmla="*/ 0 h 953492"/>
              <a:gd name="connsiteX4" fmla="*/ 2349613 w 2377540"/>
              <a:gd name="connsiteY4" fmla="*/ 27927 h 953492"/>
              <a:gd name="connsiteX5" fmla="*/ 2377540 w 2377540"/>
              <a:gd name="connsiteY5" fmla="*/ 95349 h 953492"/>
              <a:gd name="connsiteX6" fmla="*/ 2377540 w 2377540"/>
              <a:gd name="connsiteY6" fmla="*/ 858143 h 953492"/>
              <a:gd name="connsiteX7" fmla="*/ 2349613 w 2377540"/>
              <a:gd name="connsiteY7" fmla="*/ 925565 h 953492"/>
              <a:gd name="connsiteX8" fmla="*/ 2282191 w 2377540"/>
              <a:gd name="connsiteY8" fmla="*/ 953492 h 953492"/>
              <a:gd name="connsiteX9" fmla="*/ 95349 w 2377540"/>
              <a:gd name="connsiteY9" fmla="*/ 953492 h 953492"/>
              <a:gd name="connsiteX10" fmla="*/ 27927 w 2377540"/>
              <a:gd name="connsiteY10" fmla="*/ 925565 h 953492"/>
              <a:gd name="connsiteX11" fmla="*/ 0 w 2377540"/>
              <a:gd name="connsiteY11" fmla="*/ 858143 h 953492"/>
              <a:gd name="connsiteX12" fmla="*/ 0 w 2377540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7540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2282191" y="0"/>
                </a:lnTo>
                <a:cubicBezTo>
                  <a:pt x="2307479" y="0"/>
                  <a:pt x="2331732" y="10046"/>
                  <a:pt x="2349613" y="27927"/>
                </a:cubicBezTo>
                <a:cubicBezTo>
                  <a:pt x="2367494" y="45808"/>
                  <a:pt x="2377540" y="70061"/>
                  <a:pt x="2377540" y="95349"/>
                </a:cubicBezTo>
                <a:lnTo>
                  <a:pt x="2377540" y="858143"/>
                </a:lnTo>
                <a:cubicBezTo>
                  <a:pt x="2377540" y="883431"/>
                  <a:pt x="2367494" y="907684"/>
                  <a:pt x="2349613" y="925565"/>
                </a:cubicBezTo>
                <a:cubicBezTo>
                  <a:pt x="2331732" y="943446"/>
                  <a:pt x="2307479" y="953492"/>
                  <a:pt x="2282191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Publisher</a:t>
            </a:r>
            <a:endParaRPr lang="en-GB" sz="2100" b="1" kern="1200" dirty="0"/>
          </a:p>
        </p:txBody>
      </p:sp>
      <p:sp>
        <p:nvSpPr>
          <p:cNvPr id="19" name="Freeform 18"/>
          <p:cNvSpPr/>
          <p:nvPr/>
        </p:nvSpPr>
        <p:spPr>
          <a:xfrm>
            <a:off x="3988115" y="4962450"/>
            <a:ext cx="1176417" cy="953492"/>
          </a:xfrm>
          <a:custGeom>
            <a:avLst/>
            <a:gdLst>
              <a:gd name="connsiteX0" fmla="*/ 0 w 1176417"/>
              <a:gd name="connsiteY0" fmla="*/ 95349 h 953492"/>
              <a:gd name="connsiteX1" fmla="*/ 27927 w 1176417"/>
              <a:gd name="connsiteY1" fmla="*/ 27927 h 953492"/>
              <a:gd name="connsiteX2" fmla="*/ 95349 w 1176417"/>
              <a:gd name="connsiteY2" fmla="*/ 0 h 953492"/>
              <a:gd name="connsiteX3" fmla="*/ 1081068 w 1176417"/>
              <a:gd name="connsiteY3" fmla="*/ 0 h 953492"/>
              <a:gd name="connsiteX4" fmla="*/ 1148490 w 1176417"/>
              <a:gd name="connsiteY4" fmla="*/ 27927 h 953492"/>
              <a:gd name="connsiteX5" fmla="*/ 1176417 w 1176417"/>
              <a:gd name="connsiteY5" fmla="*/ 95349 h 953492"/>
              <a:gd name="connsiteX6" fmla="*/ 1176417 w 1176417"/>
              <a:gd name="connsiteY6" fmla="*/ 858143 h 953492"/>
              <a:gd name="connsiteX7" fmla="*/ 1148490 w 1176417"/>
              <a:gd name="connsiteY7" fmla="*/ 925565 h 953492"/>
              <a:gd name="connsiteX8" fmla="*/ 1081068 w 1176417"/>
              <a:gd name="connsiteY8" fmla="*/ 953492 h 953492"/>
              <a:gd name="connsiteX9" fmla="*/ 95349 w 1176417"/>
              <a:gd name="connsiteY9" fmla="*/ 953492 h 953492"/>
              <a:gd name="connsiteX10" fmla="*/ 27927 w 1176417"/>
              <a:gd name="connsiteY10" fmla="*/ 925565 h 953492"/>
              <a:gd name="connsiteX11" fmla="*/ 0 w 1176417"/>
              <a:gd name="connsiteY11" fmla="*/ 858143 h 953492"/>
              <a:gd name="connsiteX12" fmla="*/ 0 w 1176417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6417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1081068" y="0"/>
                </a:lnTo>
                <a:cubicBezTo>
                  <a:pt x="1106356" y="0"/>
                  <a:pt x="1130609" y="10046"/>
                  <a:pt x="1148490" y="27927"/>
                </a:cubicBezTo>
                <a:cubicBezTo>
                  <a:pt x="1166371" y="45808"/>
                  <a:pt x="1176417" y="70061"/>
                  <a:pt x="1176417" y="95349"/>
                </a:cubicBezTo>
                <a:lnTo>
                  <a:pt x="1176417" y="858143"/>
                </a:lnTo>
                <a:cubicBezTo>
                  <a:pt x="1176417" y="883431"/>
                  <a:pt x="1166371" y="907684"/>
                  <a:pt x="1148490" y="925565"/>
                </a:cubicBezTo>
                <a:cubicBezTo>
                  <a:pt x="1130609" y="943446"/>
                  <a:pt x="1106356" y="953492"/>
                  <a:pt x="1081068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Open</a:t>
            </a:r>
            <a:endParaRPr lang="en-GB" sz="2100" b="1" kern="1200" dirty="0"/>
          </a:p>
        </p:txBody>
      </p:sp>
      <p:sp>
        <p:nvSpPr>
          <p:cNvPr id="20" name="Freeform 19"/>
          <p:cNvSpPr/>
          <p:nvPr/>
        </p:nvSpPr>
        <p:spPr>
          <a:xfrm>
            <a:off x="5189237" y="4962450"/>
            <a:ext cx="1176417" cy="953492"/>
          </a:xfrm>
          <a:custGeom>
            <a:avLst/>
            <a:gdLst>
              <a:gd name="connsiteX0" fmla="*/ 0 w 1176417"/>
              <a:gd name="connsiteY0" fmla="*/ 95349 h 953492"/>
              <a:gd name="connsiteX1" fmla="*/ 27927 w 1176417"/>
              <a:gd name="connsiteY1" fmla="*/ 27927 h 953492"/>
              <a:gd name="connsiteX2" fmla="*/ 95349 w 1176417"/>
              <a:gd name="connsiteY2" fmla="*/ 0 h 953492"/>
              <a:gd name="connsiteX3" fmla="*/ 1081068 w 1176417"/>
              <a:gd name="connsiteY3" fmla="*/ 0 h 953492"/>
              <a:gd name="connsiteX4" fmla="*/ 1148490 w 1176417"/>
              <a:gd name="connsiteY4" fmla="*/ 27927 h 953492"/>
              <a:gd name="connsiteX5" fmla="*/ 1176417 w 1176417"/>
              <a:gd name="connsiteY5" fmla="*/ 95349 h 953492"/>
              <a:gd name="connsiteX6" fmla="*/ 1176417 w 1176417"/>
              <a:gd name="connsiteY6" fmla="*/ 858143 h 953492"/>
              <a:gd name="connsiteX7" fmla="*/ 1148490 w 1176417"/>
              <a:gd name="connsiteY7" fmla="*/ 925565 h 953492"/>
              <a:gd name="connsiteX8" fmla="*/ 1081068 w 1176417"/>
              <a:gd name="connsiteY8" fmla="*/ 953492 h 953492"/>
              <a:gd name="connsiteX9" fmla="*/ 95349 w 1176417"/>
              <a:gd name="connsiteY9" fmla="*/ 953492 h 953492"/>
              <a:gd name="connsiteX10" fmla="*/ 27927 w 1176417"/>
              <a:gd name="connsiteY10" fmla="*/ 925565 h 953492"/>
              <a:gd name="connsiteX11" fmla="*/ 0 w 1176417"/>
              <a:gd name="connsiteY11" fmla="*/ 858143 h 953492"/>
              <a:gd name="connsiteX12" fmla="*/ 0 w 1176417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6417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1081068" y="0"/>
                </a:lnTo>
                <a:cubicBezTo>
                  <a:pt x="1106356" y="0"/>
                  <a:pt x="1130609" y="10046"/>
                  <a:pt x="1148490" y="27927"/>
                </a:cubicBezTo>
                <a:cubicBezTo>
                  <a:pt x="1166371" y="45808"/>
                  <a:pt x="1176417" y="70061"/>
                  <a:pt x="1176417" y="95349"/>
                </a:cubicBezTo>
                <a:lnTo>
                  <a:pt x="1176417" y="858143"/>
                </a:lnTo>
                <a:cubicBezTo>
                  <a:pt x="1176417" y="883431"/>
                  <a:pt x="1166371" y="907684"/>
                  <a:pt x="1148490" y="925565"/>
                </a:cubicBezTo>
                <a:cubicBezTo>
                  <a:pt x="1130609" y="943446"/>
                  <a:pt x="1106356" y="953492"/>
                  <a:pt x="1081068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Paid</a:t>
            </a:r>
            <a:endParaRPr lang="en-GB" sz="2100" b="1" kern="1200" dirty="0"/>
          </a:p>
        </p:txBody>
      </p:sp>
      <p:sp>
        <p:nvSpPr>
          <p:cNvPr id="21" name="Freeform 20"/>
          <p:cNvSpPr/>
          <p:nvPr/>
        </p:nvSpPr>
        <p:spPr>
          <a:xfrm>
            <a:off x="6464474" y="2895279"/>
            <a:ext cx="1176417" cy="953492"/>
          </a:xfrm>
          <a:custGeom>
            <a:avLst/>
            <a:gdLst>
              <a:gd name="connsiteX0" fmla="*/ 0 w 1176417"/>
              <a:gd name="connsiteY0" fmla="*/ 95349 h 953492"/>
              <a:gd name="connsiteX1" fmla="*/ 27927 w 1176417"/>
              <a:gd name="connsiteY1" fmla="*/ 27927 h 953492"/>
              <a:gd name="connsiteX2" fmla="*/ 95349 w 1176417"/>
              <a:gd name="connsiteY2" fmla="*/ 0 h 953492"/>
              <a:gd name="connsiteX3" fmla="*/ 1081068 w 1176417"/>
              <a:gd name="connsiteY3" fmla="*/ 0 h 953492"/>
              <a:gd name="connsiteX4" fmla="*/ 1148490 w 1176417"/>
              <a:gd name="connsiteY4" fmla="*/ 27927 h 953492"/>
              <a:gd name="connsiteX5" fmla="*/ 1176417 w 1176417"/>
              <a:gd name="connsiteY5" fmla="*/ 95349 h 953492"/>
              <a:gd name="connsiteX6" fmla="*/ 1176417 w 1176417"/>
              <a:gd name="connsiteY6" fmla="*/ 858143 h 953492"/>
              <a:gd name="connsiteX7" fmla="*/ 1148490 w 1176417"/>
              <a:gd name="connsiteY7" fmla="*/ 925565 h 953492"/>
              <a:gd name="connsiteX8" fmla="*/ 1081068 w 1176417"/>
              <a:gd name="connsiteY8" fmla="*/ 953492 h 953492"/>
              <a:gd name="connsiteX9" fmla="*/ 95349 w 1176417"/>
              <a:gd name="connsiteY9" fmla="*/ 953492 h 953492"/>
              <a:gd name="connsiteX10" fmla="*/ 27927 w 1176417"/>
              <a:gd name="connsiteY10" fmla="*/ 925565 h 953492"/>
              <a:gd name="connsiteX11" fmla="*/ 0 w 1176417"/>
              <a:gd name="connsiteY11" fmla="*/ 858143 h 953492"/>
              <a:gd name="connsiteX12" fmla="*/ 0 w 1176417"/>
              <a:gd name="connsiteY12" fmla="*/ 95349 h 9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6417" h="953492">
                <a:moveTo>
                  <a:pt x="0" y="95349"/>
                </a:moveTo>
                <a:cubicBezTo>
                  <a:pt x="0" y="70061"/>
                  <a:pt x="10046" y="45808"/>
                  <a:pt x="27927" y="27927"/>
                </a:cubicBezTo>
                <a:cubicBezTo>
                  <a:pt x="45808" y="10046"/>
                  <a:pt x="70061" y="0"/>
                  <a:pt x="95349" y="0"/>
                </a:cubicBezTo>
                <a:lnTo>
                  <a:pt x="1081068" y="0"/>
                </a:lnTo>
                <a:cubicBezTo>
                  <a:pt x="1106356" y="0"/>
                  <a:pt x="1130609" y="10046"/>
                  <a:pt x="1148490" y="27927"/>
                </a:cubicBezTo>
                <a:cubicBezTo>
                  <a:pt x="1166371" y="45808"/>
                  <a:pt x="1176417" y="70061"/>
                  <a:pt x="1176417" y="95349"/>
                </a:cubicBezTo>
                <a:lnTo>
                  <a:pt x="1176417" y="858143"/>
                </a:lnTo>
                <a:cubicBezTo>
                  <a:pt x="1176417" y="883431"/>
                  <a:pt x="1166371" y="907684"/>
                  <a:pt x="1148490" y="925565"/>
                </a:cubicBezTo>
                <a:cubicBezTo>
                  <a:pt x="1130609" y="943446"/>
                  <a:pt x="1106356" y="953492"/>
                  <a:pt x="1081068" y="953492"/>
                </a:cubicBezTo>
                <a:lnTo>
                  <a:pt x="95349" y="953492"/>
                </a:lnTo>
                <a:cubicBezTo>
                  <a:pt x="70061" y="953492"/>
                  <a:pt x="45808" y="943446"/>
                  <a:pt x="27927" y="925565"/>
                </a:cubicBezTo>
                <a:cubicBezTo>
                  <a:pt x="10046" y="907684"/>
                  <a:pt x="0" y="883431"/>
                  <a:pt x="0" y="858143"/>
                </a:cubicBezTo>
                <a:lnTo>
                  <a:pt x="0" y="9534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37" tIns="107937" rIns="107937" bIns="10793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Hard 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Copy</a:t>
            </a:r>
            <a:endParaRPr lang="en-GB" sz="2100" b="1" kern="1200" dirty="0"/>
          </a:p>
        </p:txBody>
      </p:sp>
      <p:sp>
        <p:nvSpPr>
          <p:cNvPr id="22" name="Freeform 21"/>
          <p:cNvSpPr/>
          <p:nvPr/>
        </p:nvSpPr>
        <p:spPr>
          <a:xfrm>
            <a:off x="6466768" y="3928864"/>
            <a:ext cx="1171829" cy="1996355"/>
          </a:xfrm>
          <a:custGeom>
            <a:avLst/>
            <a:gdLst>
              <a:gd name="connsiteX0" fmla="*/ 0 w 1171829"/>
              <a:gd name="connsiteY0" fmla="*/ 117183 h 1996355"/>
              <a:gd name="connsiteX1" fmla="*/ 34322 w 1171829"/>
              <a:gd name="connsiteY1" fmla="*/ 34322 h 1996355"/>
              <a:gd name="connsiteX2" fmla="*/ 117183 w 1171829"/>
              <a:gd name="connsiteY2" fmla="*/ 0 h 1996355"/>
              <a:gd name="connsiteX3" fmla="*/ 1054646 w 1171829"/>
              <a:gd name="connsiteY3" fmla="*/ 0 h 1996355"/>
              <a:gd name="connsiteX4" fmla="*/ 1137507 w 1171829"/>
              <a:gd name="connsiteY4" fmla="*/ 34322 h 1996355"/>
              <a:gd name="connsiteX5" fmla="*/ 1171829 w 1171829"/>
              <a:gd name="connsiteY5" fmla="*/ 117183 h 1996355"/>
              <a:gd name="connsiteX6" fmla="*/ 1171829 w 1171829"/>
              <a:gd name="connsiteY6" fmla="*/ 1879172 h 1996355"/>
              <a:gd name="connsiteX7" fmla="*/ 1137507 w 1171829"/>
              <a:gd name="connsiteY7" fmla="*/ 1962033 h 1996355"/>
              <a:gd name="connsiteX8" fmla="*/ 1054646 w 1171829"/>
              <a:gd name="connsiteY8" fmla="*/ 1996355 h 1996355"/>
              <a:gd name="connsiteX9" fmla="*/ 117183 w 1171829"/>
              <a:gd name="connsiteY9" fmla="*/ 1996355 h 1996355"/>
              <a:gd name="connsiteX10" fmla="*/ 34322 w 1171829"/>
              <a:gd name="connsiteY10" fmla="*/ 1962033 h 1996355"/>
              <a:gd name="connsiteX11" fmla="*/ 0 w 1171829"/>
              <a:gd name="connsiteY11" fmla="*/ 1879172 h 1996355"/>
              <a:gd name="connsiteX12" fmla="*/ 0 w 1171829"/>
              <a:gd name="connsiteY12" fmla="*/ 117183 h 1996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1829" h="1996355">
                <a:moveTo>
                  <a:pt x="0" y="117183"/>
                </a:moveTo>
                <a:cubicBezTo>
                  <a:pt x="0" y="86104"/>
                  <a:pt x="12346" y="56298"/>
                  <a:pt x="34322" y="34322"/>
                </a:cubicBezTo>
                <a:cubicBezTo>
                  <a:pt x="56298" y="12346"/>
                  <a:pt x="86104" y="0"/>
                  <a:pt x="117183" y="0"/>
                </a:cubicBezTo>
                <a:lnTo>
                  <a:pt x="1054646" y="0"/>
                </a:lnTo>
                <a:cubicBezTo>
                  <a:pt x="1085725" y="0"/>
                  <a:pt x="1115531" y="12346"/>
                  <a:pt x="1137507" y="34322"/>
                </a:cubicBezTo>
                <a:cubicBezTo>
                  <a:pt x="1159483" y="56298"/>
                  <a:pt x="1171829" y="86104"/>
                  <a:pt x="1171829" y="117183"/>
                </a:cubicBezTo>
                <a:lnTo>
                  <a:pt x="1171829" y="1879172"/>
                </a:lnTo>
                <a:cubicBezTo>
                  <a:pt x="1171829" y="1910251"/>
                  <a:pt x="1159483" y="1940057"/>
                  <a:pt x="1137507" y="1962033"/>
                </a:cubicBezTo>
                <a:cubicBezTo>
                  <a:pt x="1115531" y="1984009"/>
                  <a:pt x="1085725" y="1996355"/>
                  <a:pt x="1054646" y="1996355"/>
                </a:cubicBezTo>
                <a:lnTo>
                  <a:pt x="117183" y="1996355"/>
                </a:lnTo>
                <a:cubicBezTo>
                  <a:pt x="86104" y="1996355"/>
                  <a:pt x="56298" y="1984009"/>
                  <a:pt x="34322" y="1962033"/>
                </a:cubicBezTo>
                <a:cubicBezTo>
                  <a:pt x="12346" y="1940057"/>
                  <a:pt x="0" y="1910251"/>
                  <a:pt x="0" y="1879172"/>
                </a:cubicBezTo>
                <a:lnTo>
                  <a:pt x="0" y="117183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32" tIns="114332" rIns="114332" bIns="114332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100" b="1" kern="1200" dirty="0" smtClean="0"/>
              <a:t>Paid</a:t>
            </a:r>
            <a:endParaRPr lang="en-GB" sz="2100" b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67764"/>
            <a:ext cx="3008313" cy="1172235"/>
          </a:xfrm>
        </p:spPr>
        <p:txBody>
          <a:bodyPr/>
          <a:lstStyle/>
          <a:p>
            <a:r>
              <a:rPr lang="en-GB" sz="3200" dirty="0" smtClean="0"/>
              <a:t>Open and self publishing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Does not lack intellectual integrity</a:t>
            </a:r>
          </a:p>
          <a:p>
            <a:r>
              <a:rPr lang="en-US" sz="2000" dirty="0" smtClean="0"/>
              <a:t>Self publishing;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b="1" dirty="0" smtClean="0"/>
              <a:t>Can involve open peer-review</a:t>
            </a:r>
          </a:p>
          <a:p>
            <a:pPr lvl="1"/>
            <a:r>
              <a:rPr lang="en-US" sz="1800" b="1" dirty="0" smtClean="0"/>
              <a:t>Good for interdisciplinary subjects</a:t>
            </a:r>
          </a:p>
          <a:p>
            <a:pPr lvl="1"/>
            <a:r>
              <a:rPr lang="en-US" sz="1800" b="1" dirty="0" smtClean="0"/>
              <a:t>Does </a:t>
            </a:r>
            <a:r>
              <a:rPr lang="en-US" sz="1800" b="1" dirty="0" smtClean="0"/>
              <a:t>not contribute to research ratings</a:t>
            </a:r>
          </a:p>
          <a:p>
            <a:pPr lvl="1"/>
            <a:r>
              <a:rPr lang="en-GB" sz="1800" b="1" dirty="0" smtClean="0"/>
              <a:t>Cannot </a:t>
            </a:r>
            <a:r>
              <a:rPr lang="en-GB" sz="1800" b="1" dirty="0" smtClean="0"/>
              <a:t>be relied on for career development</a:t>
            </a:r>
          </a:p>
          <a:p>
            <a:r>
              <a:rPr lang="en-US" sz="2000" dirty="0" smtClean="0"/>
              <a:t>Access correlates more closely with impact than peer review does</a:t>
            </a:r>
          </a:p>
          <a:p>
            <a:r>
              <a:rPr lang="en-US" sz="2000" dirty="0" smtClean="0"/>
              <a:t>Hard copy journals;</a:t>
            </a:r>
          </a:p>
          <a:p>
            <a:pPr lvl="1"/>
            <a:r>
              <a:rPr lang="en-US" sz="1800" dirty="0" smtClean="0"/>
              <a:t>Long  lead time</a:t>
            </a:r>
          </a:p>
          <a:p>
            <a:pPr lvl="1"/>
            <a:r>
              <a:rPr lang="en-US" sz="1800" dirty="0" smtClean="0"/>
              <a:t>Expensive</a:t>
            </a:r>
          </a:p>
          <a:p>
            <a:pPr lvl="1"/>
            <a:r>
              <a:rPr lang="en-US" sz="1800" dirty="0" smtClean="0"/>
              <a:t>Few readers</a:t>
            </a:r>
          </a:p>
          <a:p>
            <a:r>
              <a:rPr lang="en-US" sz="2000" dirty="0" smtClean="0"/>
              <a:t>Open access journals are gaining reputations</a:t>
            </a:r>
          </a:p>
          <a:p>
            <a:r>
              <a:rPr lang="en-US" sz="2000" dirty="0" smtClean="0"/>
              <a:t>Sites for self publishing books and addressing the ‘long tail’ market;</a:t>
            </a:r>
          </a:p>
          <a:p>
            <a:pPr lvl="1"/>
            <a:r>
              <a:rPr lang="en-US" sz="1800" dirty="0" smtClean="0"/>
              <a:t>Unbound</a:t>
            </a:r>
          </a:p>
          <a:p>
            <a:pPr lvl="1"/>
            <a:r>
              <a:rPr lang="en-US" sz="1800" dirty="0" smtClean="0"/>
              <a:t>Blurb</a:t>
            </a:r>
          </a:p>
          <a:p>
            <a:pPr lvl="1"/>
            <a:r>
              <a:rPr lang="en-US" sz="1800" dirty="0" err="1" smtClean="0"/>
              <a:t>Kickstarter</a:t>
            </a:r>
            <a:endParaRPr lang="en-US" sz="1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930400" y="4804229"/>
            <a:ext cx="1535113" cy="1867026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The Digital Scholar: How Technology Is Transforming Scholarly Practice</a:t>
            </a:r>
          </a:p>
          <a:p>
            <a:endParaRPr lang="en-GB" sz="1600" dirty="0">
              <a:solidFill>
                <a:srgbClr val="FFFF00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464458" y="2481941"/>
          <a:ext cx="3120572" cy="2050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The Digital Scholar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3917" y="4779055"/>
            <a:ext cx="1190625" cy="1781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great academic publishing rip-off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142" y="1338948"/>
            <a:ext cx="3142357" cy="1738086"/>
          </a:xfrm>
        </p:spPr>
        <p:txBody>
          <a:bodyPr/>
          <a:lstStyle/>
          <a:p>
            <a:pPr algn="ctr">
              <a:buNone/>
            </a:pPr>
            <a:r>
              <a:rPr lang="en-GB" sz="2000" dirty="0" smtClean="0">
                <a:solidFill>
                  <a:srgbClr val="FFFF00"/>
                </a:solidFill>
              </a:rPr>
              <a:t>Publisher</a:t>
            </a:r>
          </a:p>
          <a:p>
            <a:r>
              <a:rPr lang="en-GB" sz="1800" dirty="0" smtClean="0"/>
              <a:t>Taylor &amp; Francis</a:t>
            </a:r>
          </a:p>
          <a:p>
            <a:r>
              <a:rPr lang="en-GB" sz="1800" dirty="0" smtClean="0"/>
              <a:t>Sage</a:t>
            </a:r>
          </a:p>
          <a:p>
            <a:r>
              <a:rPr lang="en-GB" sz="1800" dirty="0" smtClean="0"/>
              <a:t>Wiley-Blackwell</a:t>
            </a:r>
          </a:p>
          <a:p>
            <a:r>
              <a:rPr lang="en-GB" sz="1800" dirty="0" smtClean="0"/>
              <a:t>Macmillan</a:t>
            </a:r>
            <a:endParaRPr lang="en-GB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33350" y="1338948"/>
            <a:ext cx="2023404" cy="1738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dirty="0" smtClean="0">
                <a:solidFill>
                  <a:srgbClr val="FFFF00"/>
                </a:solidFill>
              </a:rPr>
              <a:t>Article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b="1" dirty="0" smtClean="0">
                <a:solidFill>
                  <a:schemeClr val="bg1"/>
                </a:solidFill>
              </a:rPr>
              <a:t>$36.00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$36.00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$35.00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$30.00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24505" y="1338948"/>
            <a:ext cx="1769797" cy="1738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dirty="0" smtClean="0">
                <a:solidFill>
                  <a:srgbClr val="FFFF00"/>
                </a:solidFill>
              </a:rPr>
              <a:t>Subscription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$523.00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$1,057.00</a:t>
            </a: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$421.00</a:t>
            </a: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$400.00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095142"/>
            <a:ext cx="8503920" cy="3552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The 3 major publishers </a:t>
            </a:r>
            <a:r>
              <a:rPr lang="en-US" sz="2000" b="1" dirty="0" smtClean="0">
                <a:solidFill>
                  <a:srgbClr val="FFFF00"/>
                </a:solidFill>
              </a:rPr>
              <a:t>earn </a:t>
            </a:r>
            <a:r>
              <a:rPr lang="en-US" sz="2000" b="1" dirty="0" smtClean="0">
                <a:solidFill>
                  <a:srgbClr val="FFFF00"/>
                </a:solidFill>
              </a:rPr>
              <a:t>profit margins of more than 35%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The content is provided free, often from publicly funded research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Even the peer-reviewing is done for free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Sometimes the authors must even pay the publishers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Academic institutions reinforce the existing structure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Universities pay thousands of dollars every year to read their own research online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Publishing </a:t>
            </a:r>
            <a:r>
              <a:rPr lang="en-US" sz="2000" b="1" dirty="0" smtClean="0">
                <a:solidFill>
                  <a:srgbClr val="FFFF00"/>
                </a:solidFill>
              </a:rPr>
              <a:t>in open-access formats could be a career-limiting move for an academic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The first step to increasing the impact  of research is to make it more freely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ICT4D Journals Ranking</a:t>
            </a:r>
            <a:endParaRPr lang="en-GB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56754" y="1449977"/>
          <a:ext cx="8712927" cy="522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7764"/>
            <a:ext cx="3008313" cy="1157721"/>
          </a:xfrm>
        </p:spPr>
        <p:txBody>
          <a:bodyPr anchor="t" anchorCtr="0">
            <a:noAutofit/>
          </a:bodyPr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cited in ICT4D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946400"/>
            <a:ext cx="3008313" cy="3724856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Citations are a component of academic impact: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490760"/>
            <a:ext cx="5568950" cy="621919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90%  of Social Science conference papers are never cited.</a:t>
            </a:r>
          </a:p>
          <a:p>
            <a:pPr lvl="0"/>
            <a:r>
              <a:rPr lang="en-US" sz="2800" dirty="0" smtClean="0"/>
              <a:t>The average citation rates in computer science conferences are much higher.</a:t>
            </a:r>
            <a:endParaRPr lang="en-GB" sz="2800" dirty="0" smtClean="0"/>
          </a:p>
          <a:p>
            <a:pPr lvl="0"/>
            <a:r>
              <a:rPr lang="en-US" sz="2800" dirty="0" smtClean="0"/>
              <a:t>Conference </a:t>
            </a:r>
            <a:r>
              <a:rPr lang="en-US" sz="2800" dirty="0" smtClean="0"/>
              <a:t>papers should be the lowest priority </a:t>
            </a:r>
            <a:r>
              <a:rPr lang="en-US" sz="2800" dirty="0" smtClean="0"/>
              <a:t>for getting cited</a:t>
            </a:r>
          </a:p>
          <a:p>
            <a:pPr lvl="0"/>
            <a:r>
              <a:rPr lang="en-US" sz="2800" dirty="0" smtClean="0"/>
              <a:t>There </a:t>
            </a:r>
            <a:r>
              <a:rPr lang="en-US" sz="2800" dirty="0" smtClean="0"/>
              <a:t>are many other good reasons for presenting at </a:t>
            </a:r>
            <a:r>
              <a:rPr lang="en-US" sz="2800" dirty="0" smtClean="0"/>
              <a:t>conferences</a:t>
            </a:r>
            <a:endParaRPr lang="en-GB" sz="2800" dirty="0" smtClean="0"/>
          </a:p>
          <a:p>
            <a:pPr lvl="0"/>
            <a:r>
              <a:rPr lang="en-US" sz="2800" dirty="0" smtClean="0"/>
              <a:t>Therefore, publish </a:t>
            </a:r>
            <a:r>
              <a:rPr lang="en-US" sz="2800" dirty="0" smtClean="0"/>
              <a:t>in the top 3 </a:t>
            </a:r>
            <a:r>
              <a:rPr lang="en-US" sz="2800" dirty="0" smtClean="0"/>
              <a:t>journals</a:t>
            </a:r>
            <a:endParaRPr lang="en-US" sz="28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525417" y="3651794"/>
            <a:ext cx="2708886" cy="1227909"/>
            <a:chOff x="435949" y="1836179"/>
            <a:chExt cx="8229600" cy="4107421"/>
          </a:xfrm>
        </p:grpSpPr>
        <p:sp>
          <p:nvSpPr>
            <p:cNvPr id="6" name="Rounded Rectangle 5"/>
            <p:cNvSpPr/>
            <p:nvPr/>
          </p:nvSpPr>
          <p:spPr>
            <a:xfrm>
              <a:off x="435949" y="3355317"/>
              <a:ext cx="1744394" cy="1069145"/>
            </a:xfrm>
            <a:prstGeom prst="roundRect">
              <a:avLst/>
            </a:prstGeom>
            <a:solidFill>
              <a:srgbClr val="0080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50" dirty="0"/>
                <a:t>Academic Research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165081" y="1836179"/>
              <a:ext cx="5500468" cy="4107421"/>
            </a:xfrm>
            <a:prstGeom prst="roundRect">
              <a:avLst/>
            </a:prstGeom>
            <a:ln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45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Research Impacts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601179" y="2525497"/>
              <a:ext cx="4572000" cy="1367234"/>
            </a:xfrm>
            <a:prstGeom prst="round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450" b="1" dirty="0" smtClean="0">
                  <a:solidFill>
                    <a:schemeClr val="tx1"/>
                  </a:solidFill>
                </a:rPr>
                <a:t>Academic Impact</a:t>
              </a:r>
            </a:p>
          </p:txBody>
        </p:sp>
        <p:cxnSp>
          <p:nvCxnSpPr>
            <p:cNvPr id="9" name="Straight Arrow Connector 8"/>
            <p:cNvCxnSpPr>
              <a:stCxn id="6" idx="3"/>
              <a:endCxn id="7" idx="1"/>
            </p:cNvCxnSpPr>
            <p:nvPr/>
          </p:nvCxnSpPr>
          <p:spPr>
            <a:xfrm>
              <a:off x="2180343" y="3889890"/>
              <a:ext cx="9847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6642191" y="2968231"/>
              <a:ext cx="1298918" cy="778412"/>
            </a:xfrm>
            <a:prstGeom prst="roundRect">
              <a:avLst/>
            </a:prstGeom>
            <a:solidFill>
              <a:srgbClr val="0080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50" dirty="0" smtClean="0"/>
                <a:t>Training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33250" y="2968231"/>
              <a:ext cx="1298918" cy="778412"/>
            </a:xfrm>
            <a:prstGeom prst="roundRect">
              <a:avLst/>
            </a:prstGeom>
            <a:solidFill>
              <a:srgbClr val="0080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450" dirty="0" smtClean="0"/>
                <a:t>Publications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237721" y="2968231"/>
              <a:ext cx="1298918" cy="778412"/>
            </a:xfrm>
            <a:prstGeom prst="roundRect">
              <a:avLst/>
            </a:prstGeom>
            <a:solidFill>
              <a:srgbClr val="FFFF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50" dirty="0" smtClean="0"/>
                <a:t>Citations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596823" y="4206268"/>
              <a:ext cx="4572000" cy="1367234"/>
            </a:xfrm>
            <a:prstGeom prst="round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450" b="1" dirty="0" smtClean="0">
                  <a:solidFill>
                    <a:schemeClr val="tx1"/>
                  </a:solidFill>
                </a:rPr>
                <a:t>Socio-economic Impact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637835" y="4649002"/>
              <a:ext cx="1298918" cy="778412"/>
            </a:xfrm>
            <a:prstGeom prst="roundRect">
              <a:avLst/>
            </a:prstGeom>
            <a:solidFill>
              <a:srgbClr val="0080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50" dirty="0" smtClean="0"/>
                <a:t>Capacity building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828894" y="4649002"/>
              <a:ext cx="1298918" cy="778412"/>
            </a:xfrm>
            <a:prstGeom prst="roundRect">
              <a:avLst/>
            </a:prstGeom>
            <a:solidFill>
              <a:srgbClr val="0080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450" dirty="0" smtClean="0"/>
                <a:t>Socio-economic benefits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233365" y="4649002"/>
              <a:ext cx="1298918" cy="778412"/>
            </a:xfrm>
            <a:prstGeom prst="roundRect">
              <a:avLst/>
            </a:prstGeom>
            <a:solidFill>
              <a:srgbClr val="0080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50" dirty="0" smtClean="0"/>
                <a:t>Public Policy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8634</TotalTime>
  <Words>1114</Words>
  <Application>Microsoft Office PowerPoint</Application>
  <PresentationFormat>On-screen Show (4:3)</PresentationFormat>
  <Paragraphs>240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Publishing Research</vt:lpstr>
      <vt:lpstr>Publishing research; why?</vt:lpstr>
      <vt:lpstr>Publishing Requirements</vt:lpstr>
      <vt:lpstr>Tips on pitching a book</vt:lpstr>
      <vt:lpstr>Digital and Open Publishing</vt:lpstr>
      <vt:lpstr>Open and self publishing</vt:lpstr>
      <vt:lpstr>The great academic publishing rip-off</vt:lpstr>
      <vt:lpstr>ICT4D Journals Ranking</vt:lpstr>
      <vt:lpstr>Getting cited in ICT4D</vt:lpstr>
      <vt:lpstr>Tips for writing manuscripts</vt:lpstr>
      <vt:lpstr>Tips for writing manuscripts</vt:lpstr>
      <vt:lpstr>Tips for writing manuscripts</vt:lpstr>
      <vt:lpstr>Tips for writing manuscripts</vt:lpstr>
      <vt:lpstr>Manuscript Checklist Matkin, R., &amp; Riggar, T. F. (1991) Persist and publish. University Press of Colorado. Table 6.1, p. 82</vt:lpstr>
      <vt:lpstr>Write only publishing</vt:lpstr>
      <vt:lpstr>Implications for a university that is contemporary and forward looking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</dc:creator>
  <cp:lastModifiedBy>roger</cp:lastModifiedBy>
  <cp:revision>242</cp:revision>
  <dcterms:created xsi:type="dcterms:W3CDTF">2012-01-11T10:04:51Z</dcterms:created>
  <dcterms:modified xsi:type="dcterms:W3CDTF">2012-02-29T09:48:32Z</dcterms:modified>
</cp:coreProperties>
</file>