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72" r:id="rId2"/>
    <p:sldId id="259" r:id="rId3"/>
    <p:sldId id="261" r:id="rId4"/>
    <p:sldId id="262" r:id="rId5"/>
    <p:sldId id="263" r:id="rId6"/>
    <p:sldId id="269" r:id="rId7"/>
    <p:sldId id="270" r:id="rId8"/>
    <p:sldId id="273" r:id="rId9"/>
    <p:sldId id="271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082813-4733-41E7-A314-A5C7C7520BD3}" type="doc">
      <dgm:prSet loTypeId="urn:microsoft.com/office/officeart/2005/8/layout/cycle2" loCatId="cycle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n-GB"/>
        </a:p>
      </dgm:t>
    </dgm:pt>
    <dgm:pt modelId="{C0888809-5C9D-4814-B5E8-9E960458B56D}">
      <dgm:prSet phldrT="[Text]" custT="1"/>
      <dgm:spPr/>
      <dgm:t>
        <a:bodyPr/>
        <a:lstStyle/>
        <a:p>
          <a:r>
            <a:rPr lang="en-US" sz="1300" dirty="0" smtClean="0"/>
            <a:t>Develop a theory of change</a:t>
          </a:r>
          <a:r>
            <a:rPr lang="en-GB" sz="1300" dirty="0" smtClean="0"/>
            <a:t>, with desired behaviour change</a:t>
          </a:r>
          <a:endParaRPr lang="en-GB" sz="1300" dirty="0"/>
        </a:p>
      </dgm:t>
    </dgm:pt>
    <dgm:pt modelId="{D9906B18-6E4E-469A-A014-BF0A2CD1B155}" type="parTrans" cxnId="{084C637F-A297-4F44-AF18-D026EE653CD6}">
      <dgm:prSet/>
      <dgm:spPr/>
      <dgm:t>
        <a:bodyPr/>
        <a:lstStyle/>
        <a:p>
          <a:endParaRPr lang="en-GB" sz="1300"/>
        </a:p>
      </dgm:t>
    </dgm:pt>
    <dgm:pt modelId="{A5F65A60-CF56-4443-8FA3-166B9547EF7A}" type="sibTrans" cxnId="{084C637F-A297-4F44-AF18-D026EE653CD6}">
      <dgm:prSet custT="1"/>
      <dgm:spPr/>
      <dgm:t>
        <a:bodyPr/>
        <a:lstStyle/>
        <a:p>
          <a:endParaRPr lang="en-GB" sz="1300"/>
        </a:p>
      </dgm:t>
    </dgm:pt>
    <dgm:pt modelId="{B0434B4A-981F-475B-8192-FB828FC0B22B}">
      <dgm:prSet phldrT="[Text]" custT="1"/>
      <dgm:spPr/>
      <dgm:t>
        <a:bodyPr/>
        <a:lstStyle/>
        <a:p>
          <a:r>
            <a:rPr lang="en-GB" sz="1300" dirty="0" smtClean="0"/>
            <a:t>Develop a strategy </a:t>
          </a:r>
          <a:r>
            <a:rPr lang="en-US" sz="1300" dirty="0" smtClean="0"/>
            <a:t>to achieve the milestone changes</a:t>
          </a:r>
          <a:endParaRPr lang="en-GB" sz="1300" dirty="0"/>
        </a:p>
      </dgm:t>
    </dgm:pt>
    <dgm:pt modelId="{4F62AFD1-9E97-4F16-B4B1-D9AF8A526B30}" type="parTrans" cxnId="{D8D07481-B53C-4596-8197-D709DB6293B1}">
      <dgm:prSet/>
      <dgm:spPr/>
      <dgm:t>
        <a:bodyPr/>
        <a:lstStyle/>
        <a:p>
          <a:endParaRPr lang="en-GB" sz="1300"/>
        </a:p>
      </dgm:t>
    </dgm:pt>
    <dgm:pt modelId="{EEA710D4-CA58-4BDE-B6C9-42309E1238A7}" type="sibTrans" cxnId="{D8D07481-B53C-4596-8197-D709DB6293B1}">
      <dgm:prSet custT="1"/>
      <dgm:spPr/>
      <dgm:t>
        <a:bodyPr/>
        <a:lstStyle/>
        <a:p>
          <a:endParaRPr lang="en-GB" sz="1300"/>
        </a:p>
      </dgm:t>
    </dgm:pt>
    <dgm:pt modelId="{C0CFA6E8-4F2B-4419-B65D-1713F7D1FD42}">
      <dgm:prSet phldrT="[Text]" custT="1"/>
      <dgm:spPr/>
      <dgm:t>
        <a:bodyPr/>
        <a:lstStyle/>
        <a:p>
          <a:r>
            <a:rPr lang="en-GB" sz="1300" dirty="0" smtClean="0"/>
            <a:t>Analyse internal capacity and establish an action plan</a:t>
          </a:r>
          <a:endParaRPr lang="en-GB" sz="1300" dirty="0"/>
        </a:p>
      </dgm:t>
    </dgm:pt>
    <dgm:pt modelId="{563A7704-1B66-4471-A690-BCC8CD46C5DC}" type="parTrans" cxnId="{E0289208-E0A2-4252-8644-3894C596C16D}">
      <dgm:prSet/>
      <dgm:spPr/>
      <dgm:t>
        <a:bodyPr/>
        <a:lstStyle/>
        <a:p>
          <a:endParaRPr lang="en-GB" sz="1300"/>
        </a:p>
      </dgm:t>
    </dgm:pt>
    <dgm:pt modelId="{00E613FD-2FCC-4384-93DC-D82FF1E53B52}" type="sibTrans" cxnId="{E0289208-E0A2-4252-8644-3894C596C16D}">
      <dgm:prSet custT="1"/>
      <dgm:spPr/>
      <dgm:t>
        <a:bodyPr/>
        <a:lstStyle/>
        <a:p>
          <a:endParaRPr lang="en-GB" sz="1300"/>
        </a:p>
      </dgm:t>
    </dgm:pt>
    <dgm:pt modelId="{A38D3026-3B32-4629-A084-31247686B9A6}">
      <dgm:prSet phldrT="[Text]" custT="1"/>
      <dgm:spPr/>
      <dgm:t>
        <a:bodyPr/>
        <a:lstStyle/>
        <a:p>
          <a:r>
            <a:rPr lang="en-GB" sz="1300" dirty="0" smtClean="0"/>
            <a:t>Establish monitoring and learning system</a:t>
          </a:r>
          <a:endParaRPr lang="en-GB" sz="1300" dirty="0"/>
        </a:p>
      </dgm:t>
    </dgm:pt>
    <dgm:pt modelId="{84E13E6F-CF06-4199-9691-9C877A06B69A}" type="parTrans" cxnId="{CCB23D38-B766-4461-AA06-6EC4E5B209B3}">
      <dgm:prSet/>
      <dgm:spPr/>
      <dgm:t>
        <a:bodyPr/>
        <a:lstStyle/>
        <a:p>
          <a:endParaRPr lang="en-GB" sz="1300"/>
        </a:p>
      </dgm:t>
    </dgm:pt>
    <dgm:pt modelId="{E7CF6C95-3728-4899-91CF-D0965616489E}" type="sibTrans" cxnId="{CCB23D38-B766-4461-AA06-6EC4E5B209B3}">
      <dgm:prSet custT="1"/>
      <dgm:spPr/>
      <dgm:t>
        <a:bodyPr/>
        <a:lstStyle/>
        <a:p>
          <a:endParaRPr lang="en-GB" sz="1300"/>
        </a:p>
      </dgm:t>
    </dgm:pt>
    <dgm:pt modelId="{F1E52B6E-9D28-4ACB-AEE5-F3838129EEA2}">
      <dgm:prSet phldrT="[Text]" custT="1"/>
      <dgm:spPr/>
      <dgm:t>
        <a:bodyPr/>
        <a:lstStyle/>
        <a:p>
          <a:r>
            <a:rPr lang="en-GB" sz="1300" dirty="0" smtClean="0"/>
            <a:t>Map the political context</a:t>
          </a:r>
          <a:endParaRPr lang="en-GB" sz="1300" dirty="0"/>
        </a:p>
      </dgm:t>
    </dgm:pt>
    <dgm:pt modelId="{9F34857E-29A1-45C0-90C3-758D201A1074}" type="parTrans" cxnId="{BB32F79A-0D8A-45E7-BC22-CAB19DA28DCA}">
      <dgm:prSet/>
      <dgm:spPr/>
      <dgm:t>
        <a:bodyPr/>
        <a:lstStyle/>
        <a:p>
          <a:endParaRPr lang="en-GB" sz="1300"/>
        </a:p>
      </dgm:t>
    </dgm:pt>
    <dgm:pt modelId="{EC6E6D14-DB14-4F3F-9482-644F70A44902}" type="sibTrans" cxnId="{BB32F79A-0D8A-45E7-BC22-CAB19DA28DCA}">
      <dgm:prSet custT="1"/>
      <dgm:spPr/>
      <dgm:t>
        <a:bodyPr/>
        <a:lstStyle/>
        <a:p>
          <a:endParaRPr lang="en-GB" sz="1300"/>
        </a:p>
      </dgm:t>
    </dgm:pt>
    <dgm:pt modelId="{36057F3D-1A8A-492A-BC63-3C198D6379A0}">
      <dgm:prSet custT="1"/>
      <dgm:spPr/>
      <dgm:t>
        <a:bodyPr lIns="0" tIns="0" rIns="0" bIns="0"/>
        <a:lstStyle/>
        <a:p>
          <a:r>
            <a:rPr lang="en-GB" sz="1300" dirty="0" smtClean="0"/>
            <a:t>Identify key stakeholders</a:t>
          </a:r>
          <a:endParaRPr lang="en-GB" sz="1300" dirty="0"/>
        </a:p>
      </dgm:t>
    </dgm:pt>
    <dgm:pt modelId="{C4F6997C-6822-4C88-930B-1EE1B1E16858}" type="parTrans" cxnId="{80993F0B-EB9D-4861-94DF-61F45E9C8EE5}">
      <dgm:prSet/>
      <dgm:spPr/>
      <dgm:t>
        <a:bodyPr/>
        <a:lstStyle/>
        <a:p>
          <a:endParaRPr lang="en-GB" sz="1300"/>
        </a:p>
      </dgm:t>
    </dgm:pt>
    <dgm:pt modelId="{B39588F5-3A40-4FC5-A2D2-B7D7E3E48011}" type="sibTrans" cxnId="{80993F0B-EB9D-4861-94DF-61F45E9C8EE5}">
      <dgm:prSet custT="1"/>
      <dgm:spPr/>
      <dgm:t>
        <a:bodyPr/>
        <a:lstStyle/>
        <a:p>
          <a:endParaRPr lang="en-GB" sz="1300"/>
        </a:p>
      </dgm:t>
    </dgm:pt>
    <dgm:pt modelId="{14DCCEB4-A812-48A1-9A7D-4E7EA6624ADA}" type="pres">
      <dgm:prSet presAssocID="{D1082813-4733-41E7-A314-A5C7C7520B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96B2831-D7FA-4586-806F-D078212980FA}" type="pres">
      <dgm:prSet presAssocID="{36057F3D-1A8A-492A-BC63-3C198D6379A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EFBA23-478D-4C99-BF9A-010B950EBA2F}" type="pres">
      <dgm:prSet presAssocID="{B39588F5-3A40-4FC5-A2D2-B7D7E3E48011}" presName="sibTrans" presStyleLbl="sibTrans2D1" presStyleIdx="0" presStyleCnt="6"/>
      <dgm:spPr/>
      <dgm:t>
        <a:bodyPr/>
        <a:lstStyle/>
        <a:p>
          <a:endParaRPr lang="en-GB"/>
        </a:p>
      </dgm:t>
    </dgm:pt>
    <dgm:pt modelId="{C8DD0D1A-F88A-4E65-B171-9D27FC86F4F8}" type="pres">
      <dgm:prSet presAssocID="{B39588F5-3A40-4FC5-A2D2-B7D7E3E48011}" presName="connectorText" presStyleLbl="sibTrans2D1" presStyleIdx="0" presStyleCnt="6"/>
      <dgm:spPr/>
      <dgm:t>
        <a:bodyPr/>
        <a:lstStyle/>
        <a:p>
          <a:endParaRPr lang="en-GB"/>
        </a:p>
      </dgm:t>
    </dgm:pt>
    <dgm:pt modelId="{1359CD52-D0C8-4159-B724-7AAF9E201224}" type="pres">
      <dgm:prSet presAssocID="{C0888809-5C9D-4814-B5E8-9E960458B56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BDB421-B2D8-4E86-BB3E-9C34BBE41FB4}" type="pres">
      <dgm:prSet presAssocID="{A5F65A60-CF56-4443-8FA3-166B9547EF7A}" presName="sibTrans" presStyleLbl="sibTrans2D1" presStyleIdx="1" presStyleCnt="6"/>
      <dgm:spPr/>
      <dgm:t>
        <a:bodyPr/>
        <a:lstStyle/>
        <a:p>
          <a:endParaRPr lang="en-GB"/>
        </a:p>
      </dgm:t>
    </dgm:pt>
    <dgm:pt modelId="{F3CF93B6-DD33-4E82-A991-D44BF7D5D29F}" type="pres">
      <dgm:prSet presAssocID="{A5F65A60-CF56-4443-8FA3-166B9547EF7A}" presName="connectorText" presStyleLbl="sibTrans2D1" presStyleIdx="1" presStyleCnt="6"/>
      <dgm:spPr/>
      <dgm:t>
        <a:bodyPr/>
        <a:lstStyle/>
        <a:p>
          <a:endParaRPr lang="en-GB"/>
        </a:p>
      </dgm:t>
    </dgm:pt>
    <dgm:pt modelId="{446807CD-AD2A-4E11-A4FE-A4AB173F01CB}" type="pres">
      <dgm:prSet presAssocID="{B0434B4A-981F-475B-8192-FB828FC0B22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66F3DB-EE7D-456C-9C6E-8F72E0F0915C}" type="pres">
      <dgm:prSet presAssocID="{EEA710D4-CA58-4BDE-B6C9-42309E1238A7}" presName="sibTrans" presStyleLbl="sibTrans2D1" presStyleIdx="2" presStyleCnt="6"/>
      <dgm:spPr/>
      <dgm:t>
        <a:bodyPr/>
        <a:lstStyle/>
        <a:p>
          <a:endParaRPr lang="en-GB"/>
        </a:p>
      </dgm:t>
    </dgm:pt>
    <dgm:pt modelId="{4D551CAA-C9D2-4399-9CAF-368F5F4A71BE}" type="pres">
      <dgm:prSet presAssocID="{EEA710D4-CA58-4BDE-B6C9-42309E1238A7}" presName="connectorText" presStyleLbl="sibTrans2D1" presStyleIdx="2" presStyleCnt="6"/>
      <dgm:spPr/>
      <dgm:t>
        <a:bodyPr/>
        <a:lstStyle/>
        <a:p>
          <a:endParaRPr lang="en-GB"/>
        </a:p>
      </dgm:t>
    </dgm:pt>
    <dgm:pt modelId="{36C1C78B-6966-4A73-A566-34D963465558}" type="pres">
      <dgm:prSet presAssocID="{C0CFA6E8-4F2B-4419-B65D-1713F7D1FD4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0F2652-4AC1-40A3-8DD9-E8158D55A801}" type="pres">
      <dgm:prSet presAssocID="{00E613FD-2FCC-4384-93DC-D82FF1E53B52}" presName="sibTrans" presStyleLbl="sibTrans2D1" presStyleIdx="3" presStyleCnt="6"/>
      <dgm:spPr/>
      <dgm:t>
        <a:bodyPr/>
        <a:lstStyle/>
        <a:p>
          <a:endParaRPr lang="en-GB"/>
        </a:p>
      </dgm:t>
    </dgm:pt>
    <dgm:pt modelId="{0AAD3912-6FDB-40DC-AE0C-597FE49F58E9}" type="pres">
      <dgm:prSet presAssocID="{00E613FD-2FCC-4384-93DC-D82FF1E53B52}" presName="connectorText" presStyleLbl="sibTrans2D1" presStyleIdx="3" presStyleCnt="6"/>
      <dgm:spPr/>
      <dgm:t>
        <a:bodyPr/>
        <a:lstStyle/>
        <a:p>
          <a:endParaRPr lang="en-GB"/>
        </a:p>
      </dgm:t>
    </dgm:pt>
    <dgm:pt modelId="{E7328364-BBA6-48B0-9489-93A607983131}" type="pres">
      <dgm:prSet presAssocID="{A38D3026-3B32-4629-A084-31247686B9A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E003DE-4F56-48BE-BD18-3720BBA9ABAF}" type="pres">
      <dgm:prSet presAssocID="{E7CF6C95-3728-4899-91CF-D0965616489E}" presName="sibTrans" presStyleLbl="sibTrans2D1" presStyleIdx="4" presStyleCnt="6"/>
      <dgm:spPr/>
      <dgm:t>
        <a:bodyPr/>
        <a:lstStyle/>
        <a:p>
          <a:endParaRPr lang="en-GB"/>
        </a:p>
      </dgm:t>
    </dgm:pt>
    <dgm:pt modelId="{C6FB7C98-609D-413F-AE69-ECC05A9A7603}" type="pres">
      <dgm:prSet presAssocID="{E7CF6C95-3728-4899-91CF-D0965616489E}" presName="connectorText" presStyleLbl="sibTrans2D1" presStyleIdx="4" presStyleCnt="6"/>
      <dgm:spPr/>
      <dgm:t>
        <a:bodyPr/>
        <a:lstStyle/>
        <a:p>
          <a:endParaRPr lang="en-GB"/>
        </a:p>
      </dgm:t>
    </dgm:pt>
    <dgm:pt modelId="{CAC2FEE9-5300-4EFE-9C28-6F3903F61FA6}" type="pres">
      <dgm:prSet presAssocID="{F1E52B6E-9D28-4ACB-AEE5-F3838129EEA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D9B961-8BBD-446E-B76C-926A39103326}" type="pres">
      <dgm:prSet presAssocID="{EC6E6D14-DB14-4F3F-9482-644F70A44902}" presName="sibTrans" presStyleLbl="sibTrans2D1" presStyleIdx="5" presStyleCnt="6"/>
      <dgm:spPr/>
      <dgm:t>
        <a:bodyPr/>
        <a:lstStyle/>
        <a:p>
          <a:endParaRPr lang="en-GB"/>
        </a:p>
      </dgm:t>
    </dgm:pt>
    <dgm:pt modelId="{919E016D-3D7C-47A7-A638-7B55AD8E04D8}" type="pres">
      <dgm:prSet presAssocID="{EC6E6D14-DB14-4F3F-9482-644F70A44902}" presName="connectorText" presStyleLbl="sibTrans2D1" presStyleIdx="5" presStyleCnt="6"/>
      <dgm:spPr/>
      <dgm:t>
        <a:bodyPr/>
        <a:lstStyle/>
        <a:p>
          <a:endParaRPr lang="en-GB"/>
        </a:p>
      </dgm:t>
    </dgm:pt>
  </dgm:ptLst>
  <dgm:cxnLst>
    <dgm:cxn modelId="{CCB23D38-B766-4461-AA06-6EC4E5B209B3}" srcId="{D1082813-4733-41E7-A314-A5C7C7520BD3}" destId="{A38D3026-3B32-4629-A084-31247686B9A6}" srcOrd="4" destOrd="0" parTransId="{84E13E6F-CF06-4199-9691-9C877A06B69A}" sibTransId="{E7CF6C95-3728-4899-91CF-D0965616489E}"/>
    <dgm:cxn modelId="{D8D07481-B53C-4596-8197-D709DB6293B1}" srcId="{D1082813-4733-41E7-A314-A5C7C7520BD3}" destId="{B0434B4A-981F-475B-8192-FB828FC0B22B}" srcOrd="2" destOrd="0" parTransId="{4F62AFD1-9E97-4F16-B4B1-D9AF8A526B30}" sibTransId="{EEA710D4-CA58-4BDE-B6C9-42309E1238A7}"/>
    <dgm:cxn modelId="{580EBB27-8EEA-46F5-A4E7-E52BA7E6E90D}" type="presOf" srcId="{E7CF6C95-3728-4899-91CF-D0965616489E}" destId="{24E003DE-4F56-48BE-BD18-3720BBA9ABAF}" srcOrd="0" destOrd="0" presId="urn:microsoft.com/office/officeart/2005/8/layout/cycle2"/>
    <dgm:cxn modelId="{234B5D9D-BEB8-4A42-9A8C-7FBE0C5B40B9}" type="presOf" srcId="{EC6E6D14-DB14-4F3F-9482-644F70A44902}" destId="{919E016D-3D7C-47A7-A638-7B55AD8E04D8}" srcOrd="1" destOrd="0" presId="urn:microsoft.com/office/officeart/2005/8/layout/cycle2"/>
    <dgm:cxn modelId="{F9189A74-24D4-408E-807D-681DA3625ED2}" type="presOf" srcId="{D1082813-4733-41E7-A314-A5C7C7520BD3}" destId="{14DCCEB4-A812-48A1-9A7D-4E7EA6624ADA}" srcOrd="0" destOrd="0" presId="urn:microsoft.com/office/officeart/2005/8/layout/cycle2"/>
    <dgm:cxn modelId="{5E2D5885-5355-4D75-91E6-96AD202E27F0}" type="presOf" srcId="{A5F65A60-CF56-4443-8FA3-166B9547EF7A}" destId="{93BDB421-B2D8-4E86-BB3E-9C34BBE41FB4}" srcOrd="0" destOrd="0" presId="urn:microsoft.com/office/officeart/2005/8/layout/cycle2"/>
    <dgm:cxn modelId="{1D1887B8-63D5-4C0D-9517-6686B7C4FF6B}" type="presOf" srcId="{A38D3026-3B32-4629-A084-31247686B9A6}" destId="{E7328364-BBA6-48B0-9489-93A607983131}" srcOrd="0" destOrd="0" presId="urn:microsoft.com/office/officeart/2005/8/layout/cycle2"/>
    <dgm:cxn modelId="{EFC1BEF6-36CB-487F-A4C6-A4AC5B348567}" type="presOf" srcId="{00E613FD-2FCC-4384-93DC-D82FF1E53B52}" destId="{9C0F2652-4AC1-40A3-8DD9-E8158D55A801}" srcOrd="0" destOrd="0" presId="urn:microsoft.com/office/officeart/2005/8/layout/cycle2"/>
    <dgm:cxn modelId="{4A0F2080-14F1-4978-97C7-A2919FDDC8C1}" type="presOf" srcId="{E7CF6C95-3728-4899-91CF-D0965616489E}" destId="{C6FB7C98-609D-413F-AE69-ECC05A9A7603}" srcOrd="1" destOrd="0" presId="urn:microsoft.com/office/officeart/2005/8/layout/cycle2"/>
    <dgm:cxn modelId="{BD154F32-DC5F-4139-89B3-D77A5F3C980B}" type="presOf" srcId="{F1E52B6E-9D28-4ACB-AEE5-F3838129EEA2}" destId="{CAC2FEE9-5300-4EFE-9C28-6F3903F61FA6}" srcOrd="0" destOrd="0" presId="urn:microsoft.com/office/officeart/2005/8/layout/cycle2"/>
    <dgm:cxn modelId="{6168C21C-22AE-4C39-8EFF-55EF7836FB01}" type="presOf" srcId="{A5F65A60-CF56-4443-8FA3-166B9547EF7A}" destId="{F3CF93B6-DD33-4E82-A991-D44BF7D5D29F}" srcOrd="1" destOrd="0" presId="urn:microsoft.com/office/officeart/2005/8/layout/cycle2"/>
    <dgm:cxn modelId="{05BC6FCB-CC48-43C8-AF6C-EF1232872A55}" type="presOf" srcId="{B39588F5-3A40-4FC5-A2D2-B7D7E3E48011}" destId="{C8DD0D1A-F88A-4E65-B171-9D27FC86F4F8}" srcOrd="1" destOrd="0" presId="urn:microsoft.com/office/officeart/2005/8/layout/cycle2"/>
    <dgm:cxn modelId="{950746D7-E00F-4D95-8337-51A472CCB96C}" type="presOf" srcId="{EC6E6D14-DB14-4F3F-9482-644F70A44902}" destId="{4ED9B961-8BBD-446E-B76C-926A39103326}" srcOrd="0" destOrd="0" presId="urn:microsoft.com/office/officeart/2005/8/layout/cycle2"/>
    <dgm:cxn modelId="{A0EB932C-B3DE-4D72-887F-B4F64F3218CD}" type="presOf" srcId="{00E613FD-2FCC-4384-93DC-D82FF1E53B52}" destId="{0AAD3912-6FDB-40DC-AE0C-597FE49F58E9}" srcOrd="1" destOrd="0" presId="urn:microsoft.com/office/officeart/2005/8/layout/cycle2"/>
    <dgm:cxn modelId="{16E80CFD-8CCF-4FD9-AFE5-B66E3546D6FE}" type="presOf" srcId="{36057F3D-1A8A-492A-BC63-3C198D6379A0}" destId="{796B2831-D7FA-4586-806F-D078212980FA}" srcOrd="0" destOrd="0" presId="urn:microsoft.com/office/officeart/2005/8/layout/cycle2"/>
    <dgm:cxn modelId="{2AE4F093-1480-49C1-8D8F-74C6DEB38CEB}" type="presOf" srcId="{C0888809-5C9D-4814-B5E8-9E960458B56D}" destId="{1359CD52-D0C8-4159-B724-7AAF9E201224}" srcOrd="0" destOrd="0" presId="urn:microsoft.com/office/officeart/2005/8/layout/cycle2"/>
    <dgm:cxn modelId="{084C637F-A297-4F44-AF18-D026EE653CD6}" srcId="{D1082813-4733-41E7-A314-A5C7C7520BD3}" destId="{C0888809-5C9D-4814-B5E8-9E960458B56D}" srcOrd="1" destOrd="0" parTransId="{D9906B18-6E4E-469A-A014-BF0A2CD1B155}" sibTransId="{A5F65A60-CF56-4443-8FA3-166B9547EF7A}"/>
    <dgm:cxn modelId="{80993F0B-EB9D-4861-94DF-61F45E9C8EE5}" srcId="{D1082813-4733-41E7-A314-A5C7C7520BD3}" destId="{36057F3D-1A8A-492A-BC63-3C198D6379A0}" srcOrd="0" destOrd="0" parTransId="{C4F6997C-6822-4C88-930B-1EE1B1E16858}" sibTransId="{B39588F5-3A40-4FC5-A2D2-B7D7E3E48011}"/>
    <dgm:cxn modelId="{E0289208-E0A2-4252-8644-3894C596C16D}" srcId="{D1082813-4733-41E7-A314-A5C7C7520BD3}" destId="{C0CFA6E8-4F2B-4419-B65D-1713F7D1FD42}" srcOrd="3" destOrd="0" parTransId="{563A7704-1B66-4471-A690-BCC8CD46C5DC}" sibTransId="{00E613FD-2FCC-4384-93DC-D82FF1E53B52}"/>
    <dgm:cxn modelId="{4A935C78-899F-4C01-A356-9C3C13F39A05}" type="presOf" srcId="{C0CFA6E8-4F2B-4419-B65D-1713F7D1FD42}" destId="{36C1C78B-6966-4A73-A566-34D963465558}" srcOrd="0" destOrd="0" presId="urn:microsoft.com/office/officeart/2005/8/layout/cycle2"/>
    <dgm:cxn modelId="{07414784-37E9-4810-BCE0-E64F9066E26B}" type="presOf" srcId="{B39588F5-3A40-4FC5-A2D2-B7D7E3E48011}" destId="{5EEFBA23-478D-4C99-BF9A-010B950EBA2F}" srcOrd="0" destOrd="0" presId="urn:microsoft.com/office/officeart/2005/8/layout/cycle2"/>
    <dgm:cxn modelId="{90012930-A325-4BD8-B57F-591DD11433A1}" type="presOf" srcId="{EEA710D4-CA58-4BDE-B6C9-42309E1238A7}" destId="{7566F3DB-EE7D-456C-9C6E-8F72E0F0915C}" srcOrd="0" destOrd="0" presId="urn:microsoft.com/office/officeart/2005/8/layout/cycle2"/>
    <dgm:cxn modelId="{D2134614-642F-44ED-8A67-EC5068293EF1}" type="presOf" srcId="{EEA710D4-CA58-4BDE-B6C9-42309E1238A7}" destId="{4D551CAA-C9D2-4399-9CAF-368F5F4A71BE}" srcOrd="1" destOrd="0" presId="urn:microsoft.com/office/officeart/2005/8/layout/cycle2"/>
    <dgm:cxn modelId="{BB32F79A-0D8A-45E7-BC22-CAB19DA28DCA}" srcId="{D1082813-4733-41E7-A314-A5C7C7520BD3}" destId="{F1E52B6E-9D28-4ACB-AEE5-F3838129EEA2}" srcOrd="5" destOrd="0" parTransId="{9F34857E-29A1-45C0-90C3-758D201A1074}" sibTransId="{EC6E6D14-DB14-4F3F-9482-644F70A44902}"/>
    <dgm:cxn modelId="{1B9D8C0D-FA3A-4DEF-8FB0-99BC25637EBC}" type="presOf" srcId="{B0434B4A-981F-475B-8192-FB828FC0B22B}" destId="{446807CD-AD2A-4E11-A4FE-A4AB173F01CB}" srcOrd="0" destOrd="0" presId="urn:microsoft.com/office/officeart/2005/8/layout/cycle2"/>
    <dgm:cxn modelId="{362FABEF-569F-46E9-8D60-66A84122C2D4}" type="presParOf" srcId="{14DCCEB4-A812-48A1-9A7D-4E7EA6624ADA}" destId="{796B2831-D7FA-4586-806F-D078212980FA}" srcOrd="0" destOrd="0" presId="urn:microsoft.com/office/officeart/2005/8/layout/cycle2"/>
    <dgm:cxn modelId="{54BC8EFE-D778-4AE7-AB99-5AFF79345CF4}" type="presParOf" srcId="{14DCCEB4-A812-48A1-9A7D-4E7EA6624ADA}" destId="{5EEFBA23-478D-4C99-BF9A-010B950EBA2F}" srcOrd="1" destOrd="0" presId="urn:microsoft.com/office/officeart/2005/8/layout/cycle2"/>
    <dgm:cxn modelId="{BE3BE859-CDEA-470B-A904-BA26768472C0}" type="presParOf" srcId="{5EEFBA23-478D-4C99-BF9A-010B950EBA2F}" destId="{C8DD0D1A-F88A-4E65-B171-9D27FC86F4F8}" srcOrd="0" destOrd="0" presId="urn:microsoft.com/office/officeart/2005/8/layout/cycle2"/>
    <dgm:cxn modelId="{C4E68D17-84C8-49C2-B522-178C095D3D35}" type="presParOf" srcId="{14DCCEB4-A812-48A1-9A7D-4E7EA6624ADA}" destId="{1359CD52-D0C8-4159-B724-7AAF9E201224}" srcOrd="2" destOrd="0" presId="urn:microsoft.com/office/officeart/2005/8/layout/cycle2"/>
    <dgm:cxn modelId="{BBEE7F3E-C850-41D8-9DE2-70E5D75EF61A}" type="presParOf" srcId="{14DCCEB4-A812-48A1-9A7D-4E7EA6624ADA}" destId="{93BDB421-B2D8-4E86-BB3E-9C34BBE41FB4}" srcOrd="3" destOrd="0" presId="urn:microsoft.com/office/officeart/2005/8/layout/cycle2"/>
    <dgm:cxn modelId="{FBF23F1B-918F-4BD0-9BB4-D6C40FE6282E}" type="presParOf" srcId="{93BDB421-B2D8-4E86-BB3E-9C34BBE41FB4}" destId="{F3CF93B6-DD33-4E82-A991-D44BF7D5D29F}" srcOrd="0" destOrd="0" presId="urn:microsoft.com/office/officeart/2005/8/layout/cycle2"/>
    <dgm:cxn modelId="{0D2BE24B-4064-4A38-A1D8-3B2B6AC67536}" type="presParOf" srcId="{14DCCEB4-A812-48A1-9A7D-4E7EA6624ADA}" destId="{446807CD-AD2A-4E11-A4FE-A4AB173F01CB}" srcOrd="4" destOrd="0" presId="urn:microsoft.com/office/officeart/2005/8/layout/cycle2"/>
    <dgm:cxn modelId="{E0D42290-2507-4E7E-822E-447A0A70F7CE}" type="presParOf" srcId="{14DCCEB4-A812-48A1-9A7D-4E7EA6624ADA}" destId="{7566F3DB-EE7D-456C-9C6E-8F72E0F0915C}" srcOrd="5" destOrd="0" presId="urn:microsoft.com/office/officeart/2005/8/layout/cycle2"/>
    <dgm:cxn modelId="{F1E6F865-C91F-4679-ADFE-58A2E3C30E3C}" type="presParOf" srcId="{7566F3DB-EE7D-456C-9C6E-8F72E0F0915C}" destId="{4D551CAA-C9D2-4399-9CAF-368F5F4A71BE}" srcOrd="0" destOrd="0" presId="urn:microsoft.com/office/officeart/2005/8/layout/cycle2"/>
    <dgm:cxn modelId="{6AB4CB15-5E4A-4656-A90B-0857D1D3A7BC}" type="presParOf" srcId="{14DCCEB4-A812-48A1-9A7D-4E7EA6624ADA}" destId="{36C1C78B-6966-4A73-A566-34D963465558}" srcOrd="6" destOrd="0" presId="urn:microsoft.com/office/officeart/2005/8/layout/cycle2"/>
    <dgm:cxn modelId="{16701B75-89BA-43D4-BDAD-A70135D2CE0E}" type="presParOf" srcId="{14DCCEB4-A812-48A1-9A7D-4E7EA6624ADA}" destId="{9C0F2652-4AC1-40A3-8DD9-E8158D55A801}" srcOrd="7" destOrd="0" presId="urn:microsoft.com/office/officeart/2005/8/layout/cycle2"/>
    <dgm:cxn modelId="{85C0AC54-8696-47FF-8E32-33D806DB1987}" type="presParOf" srcId="{9C0F2652-4AC1-40A3-8DD9-E8158D55A801}" destId="{0AAD3912-6FDB-40DC-AE0C-597FE49F58E9}" srcOrd="0" destOrd="0" presId="urn:microsoft.com/office/officeart/2005/8/layout/cycle2"/>
    <dgm:cxn modelId="{E5FF56F4-09CE-47E0-8029-22E22B88E94F}" type="presParOf" srcId="{14DCCEB4-A812-48A1-9A7D-4E7EA6624ADA}" destId="{E7328364-BBA6-48B0-9489-93A607983131}" srcOrd="8" destOrd="0" presId="urn:microsoft.com/office/officeart/2005/8/layout/cycle2"/>
    <dgm:cxn modelId="{B65C1FBC-5E1B-4CA3-8743-0C5A474D6D3D}" type="presParOf" srcId="{14DCCEB4-A812-48A1-9A7D-4E7EA6624ADA}" destId="{24E003DE-4F56-48BE-BD18-3720BBA9ABAF}" srcOrd="9" destOrd="0" presId="urn:microsoft.com/office/officeart/2005/8/layout/cycle2"/>
    <dgm:cxn modelId="{4B2E10AE-3E5A-418D-B237-D843AAD5748F}" type="presParOf" srcId="{24E003DE-4F56-48BE-BD18-3720BBA9ABAF}" destId="{C6FB7C98-609D-413F-AE69-ECC05A9A7603}" srcOrd="0" destOrd="0" presId="urn:microsoft.com/office/officeart/2005/8/layout/cycle2"/>
    <dgm:cxn modelId="{8413D13A-B211-4C17-91B2-C073E4616BBC}" type="presParOf" srcId="{14DCCEB4-A812-48A1-9A7D-4E7EA6624ADA}" destId="{CAC2FEE9-5300-4EFE-9C28-6F3903F61FA6}" srcOrd="10" destOrd="0" presId="urn:microsoft.com/office/officeart/2005/8/layout/cycle2"/>
    <dgm:cxn modelId="{8E5BE8D4-6799-4EAC-98A2-E197653AC268}" type="presParOf" srcId="{14DCCEB4-A812-48A1-9A7D-4E7EA6624ADA}" destId="{4ED9B961-8BBD-446E-B76C-926A39103326}" srcOrd="11" destOrd="0" presId="urn:microsoft.com/office/officeart/2005/8/layout/cycle2"/>
    <dgm:cxn modelId="{46148F37-677A-4E51-9C3F-408273ABD750}" type="presParOf" srcId="{4ED9B961-8BBD-446E-B76C-926A39103326}" destId="{919E016D-3D7C-47A7-A638-7B55AD8E04D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6B2831-D7FA-4586-806F-D078212980FA}">
      <dsp:nvSpPr>
        <dsp:cNvPr id="0" name=""/>
        <dsp:cNvSpPr/>
      </dsp:nvSpPr>
      <dsp:spPr>
        <a:xfrm>
          <a:off x="3492958" y="2044"/>
          <a:ext cx="1243682" cy="1243682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Identify key stakeholders</a:t>
          </a:r>
          <a:endParaRPr lang="en-GB" sz="1300" kern="1200" dirty="0"/>
        </a:p>
      </dsp:txBody>
      <dsp:txXfrm>
        <a:off x="3492958" y="2044"/>
        <a:ext cx="1243682" cy="1243682"/>
      </dsp:txXfrm>
    </dsp:sp>
    <dsp:sp modelId="{5EEFBA23-478D-4C99-BF9A-010B950EBA2F}">
      <dsp:nvSpPr>
        <dsp:cNvPr id="0" name=""/>
        <dsp:cNvSpPr/>
      </dsp:nvSpPr>
      <dsp:spPr>
        <a:xfrm rot="1800000">
          <a:off x="4749943" y="876065"/>
          <a:ext cx="330306" cy="4197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 rot="1800000">
        <a:off x="4749943" y="876065"/>
        <a:ext cx="330306" cy="419742"/>
      </dsp:txXfrm>
    </dsp:sp>
    <dsp:sp modelId="{1359CD52-D0C8-4159-B724-7AAF9E201224}">
      <dsp:nvSpPr>
        <dsp:cNvPr id="0" name=""/>
        <dsp:cNvSpPr/>
      </dsp:nvSpPr>
      <dsp:spPr>
        <a:xfrm>
          <a:off x="5109743" y="935495"/>
          <a:ext cx="1243682" cy="1243682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43782"/>
                <a:satOff val="-286"/>
                <a:lumOff val="4911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43782"/>
                <a:satOff val="-286"/>
                <a:lumOff val="4911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43782"/>
                <a:satOff val="-286"/>
                <a:lumOff val="491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Develop a theory of change</a:t>
          </a:r>
          <a:r>
            <a:rPr lang="en-GB" sz="1300" kern="1200" dirty="0" smtClean="0"/>
            <a:t>, with desired behaviour change</a:t>
          </a:r>
          <a:endParaRPr lang="en-GB" sz="1300" kern="1200" dirty="0"/>
        </a:p>
      </dsp:txBody>
      <dsp:txXfrm>
        <a:off x="5109743" y="935495"/>
        <a:ext cx="1243682" cy="1243682"/>
      </dsp:txXfrm>
    </dsp:sp>
    <dsp:sp modelId="{93BDB421-B2D8-4E86-BB3E-9C34BBE41FB4}">
      <dsp:nvSpPr>
        <dsp:cNvPr id="0" name=""/>
        <dsp:cNvSpPr/>
      </dsp:nvSpPr>
      <dsp:spPr>
        <a:xfrm rot="5400000">
          <a:off x="5566431" y="2271567"/>
          <a:ext cx="330306" cy="4197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43779"/>
                <a:satOff val="-706"/>
                <a:lumOff val="4364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43779"/>
                <a:satOff val="-706"/>
                <a:lumOff val="4364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43779"/>
                <a:satOff val="-706"/>
                <a:lumOff val="436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 rot="5400000">
        <a:off x="5566431" y="2271567"/>
        <a:ext cx="330306" cy="419742"/>
      </dsp:txXfrm>
    </dsp:sp>
    <dsp:sp modelId="{446807CD-AD2A-4E11-A4FE-A4AB173F01CB}">
      <dsp:nvSpPr>
        <dsp:cNvPr id="0" name=""/>
        <dsp:cNvSpPr/>
      </dsp:nvSpPr>
      <dsp:spPr>
        <a:xfrm>
          <a:off x="5109743" y="2802397"/>
          <a:ext cx="1243682" cy="1243682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87564"/>
                <a:satOff val="-572"/>
                <a:lumOff val="9822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87564"/>
                <a:satOff val="-572"/>
                <a:lumOff val="9822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87564"/>
                <a:satOff val="-572"/>
                <a:lumOff val="982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Develop a strategy </a:t>
          </a:r>
          <a:r>
            <a:rPr lang="en-US" sz="1300" kern="1200" dirty="0" smtClean="0"/>
            <a:t>to achieve the milestone changes</a:t>
          </a:r>
          <a:endParaRPr lang="en-GB" sz="1300" kern="1200" dirty="0"/>
        </a:p>
      </dsp:txBody>
      <dsp:txXfrm>
        <a:off x="5109743" y="2802397"/>
        <a:ext cx="1243682" cy="1243682"/>
      </dsp:txXfrm>
    </dsp:sp>
    <dsp:sp modelId="{7566F3DB-EE7D-456C-9C6E-8F72E0F0915C}">
      <dsp:nvSpPr>
        <dsp:cNvPr id="0" name=""/>
        <dsp:cNvSpPr/>
      </dsp:nvSpPr>
      <dsp:spPr>
        <a:xfrm rot="9000000">
          <a:off x="4766134" y="3676418"/>
          <a:ext cx="330306" cy="4197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87558"/>
                <a:satOff val="-1413"/>
                <a:lumOff val="8728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87558"/>
                <a:satOff val="-1413"/>
                <a:lumOff val="8728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87558"/>
                <a:satOff val="-1413"/>
                <a:lumOff val="87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 rot="9000000">
        <a:off x="4766134" y="3676418"/>
        <a:ext cx="330306" cy="419742"/>
      </dsp:txXfrm>
    </dsp:sp>
    <dsp:sp modelId="{36C1C78B-6966-4A73-A566-34D963465558}">
      <dsp:nvSpPr>
        <dsp:cNvPr id="0" name=""/>
        <dsp:cNvSpPr/>
      </dsp:nvSpPr>
      <dsp:spPr>
        <a:xfrm>
          <a:off x="3492958" y="3735848"/>
          <a:ext cx="1243682" cy="1243682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131345"/>
                <a:satOff val="-859"/>
                <a:lumOff val="14732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31345"/>
                <a:satOff val="-859"/>
                <a:lumOff val="14732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31345"/>
                <a:satOff val="-859"/>
                <a:lumOff val="1473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Analyse internal capacity and establish an action plan</a:t>
          </a:r>
          <a:endParaRPr lang="en-GB" sz="1300" kern="1200" dirty="0"/>
        </a:p>
      </dsp:txBody>
      <dsp:txXfrm>
        <a:off x="3492958" y="3735848"/>
        <a:ext cx="1243682" cy="1243682"/>
      </dsp:txXfrm>
    </dsp:sp>
    <dsp:sp modelId="{9C0F2652-4AC1-40A3-8DD9-E8158D55A801}">
      <dsp:nvSpPr>
        <dsp:cNvPr id="0" name=""/>
        <dsp:cNvSpPr/>
      </dsp:nvSpPr>
      <dsp:spPr>
        <a:xfrm rot="12600000">
          <a:off x="3149350" y="3685766"/>
          <a:ext cx="330306" cy="4197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131337"/>
                <a:satOff val="-2119"/>
                <a:lumOff val="13093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131337"/>
                <a:satOff val="-2119"/>
                <a:lumOff val="13093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131337"/>
                <a:satOff val="-2119"/>
                <a:lumOff val="1309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 rot="12600000">
        <a:off x="3149350" y="3685766"/>
        <a:ext cx="330306" cy="419742"/>
      </dsp:txXfrm>
    </dsp:sp>
    <dsp:sp modelId="{E7328364-BBA6-48B0-9489-93A607983131}">
      <dsp:nvSpPr>
        <dsp:cNvPr id="0" name=""/>
        <dsp:cNvSpPr/>
      </dsp:nvSpPr>
      <dsp:spPr>
        <a:xfrm>
          <a:off x="1876174" y="2802397"/>
          <a:ext cx="1243682" cy="1243682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175127"/>
                <a:satOff val="-1145"/>
                <a:lumOff val="19643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75127"/>
                <a:satOff val="-1145"/>
                <a:lumOff val="19643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75127"/>
                <a:satOff val="-1145"/>
                <a:lumOff val="196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Establish monitoring and learning system</a:t>
          </a:r>
          <a:endParaRPr lang="en-GB" sz="1300" kern="1200" dirty="0"/>
        </a:p>
      </dsp:txBody>
      <dsp:txXfrm>
        <a:off x="1876174" y="2802397"/>
        <a:ext cx="1243682" cy="1243682"/>
      </dsp:txXfrm>
    </dsp:sp>
    <dsp:sp modelId="{24E003DE-4F56-48BE-BD18-3720BBA9ABAF}">
      <dsp:nvSpPr>
        <dsp:cNvPr id="0" name=""/>
        <dsp:cNvSpPr/>
      </dsp:nvSpPr>
      <dsp:spPr>
        <a:xfrm rot="16200000">
          <a:off x="2332862" y="2290264"/>
          <a:ext cx="330306" cy="4197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175116"/>
                <a:satOff val="-2826"/>
                <a:lumOff val="17457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175116"/>
                <a:satOff val="-2826"/>
                <a:lumOff val="17457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175116"/>
                <a:satOff val="-2826"/>
                <a:lumOff val="174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 rot="16200000">
        <a:off x="2332862" y="2290264"/>
        <a:ext cx="330306" cy="419742"/>
      </dsp:txXfrm>
    </dsp:sp>
    <dsp:sp modelId="{CAC2FEE9-5300-4EFE-9C28-6F3903F61FA6}">
      <dsp:nvSpPr>
        <dsp:cNvPr id="0" name=""/>
        <dsp:cNvSpPr/>
      </dsp:nvSpPr>
      <dsp:spPr>
        <a:xfrm>
          <a:off x="1876174" y="935495"/>
          <a:ext cx="1243682" cy="1243682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218909"/>
                <a:satOff val="-1431"/>
                <a:lumOff val="24554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Map the political context</a:t>
          </a:r>
          <a:endParaRPr lang="en-GB" sz="1300" kern="1200" dirty="0"/>
        </a:p>
      </dsp:txBody>
      <dsp:txXfrm>
        <a:off x="1876174" y="935495"/>
        <a:ext cx="1243682" cy="1243682"/>
      </dsp:txXfrm>
    </dsp:sp>
    <dsp:sp modelId="{4ED9B961-8BBD-446E-B76C-926A39103326}">
      <dsp:nvSpPr>
        <dsp:cNvPr id="0" name=""/>
        <dsp:cNvSpPr/>
      </dsp:nvSpPr>
      <dsp:spPr>
        <a:xfrm rot="19800000">
          <a:off x="3133158" y="885413"/>
          <a:ext cx="330306" cy="4197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218895"/>
                <a:satOff val="-3532"/>
                <a:lumOff val="21821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218895"/>
                <a:satOff val="-3532"/>
                <a:lumOff val="21821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218895"/>
                <a:satOff val="-3532"/>
                <a:lumOff val="2182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 rot="19800000">
        <a:off x="3133158" y="885413"/>
        <a:ext cx="330306" cy="41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84222"/>
            <a:ext cx="7772400" cy="1470025"/>
          </a:xfrm>
        </p:spPr>
        <p:txBody>
          <a:bodyPr/>
          <a:lstStyle>
            <a:lvl1pPr>
              <a:defRPr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39997"/>
            <a:ext cx="6400800" cy="9304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F14-C4A0-4EC2-B526-A5A39C251C13}" type="datetimeFigureOut">
              <a:rPr lang="en-GB" smtClean="0"/>
              <a:pPr/>
              <a:t>29/02/2012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F7AA-983E-4451-8176-D0B2C18B4C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F14-C4A0-4EC2-B526-A5A39C251C13}" type="datetimeFigureOut">
              <a:rPr lang="en-GB" smtClean="0"/>
              <a:pPr/>
              <a:t>29/02/2012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F7AA-983E-4451-8176-D0B2C18B4C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81000"/>
          </a:blip>
          <a:srcRect/>
          <a:stretch>
            <a:fillRect/>
          </a:stretch>
        </p:blipFill>
        <p:spPr bwMode="auto">
          <a:xfrm>
            <a:off x="2817" y="0"/>
            <a:ext cx="914118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848"/>
            <a:ext cx="8229600" cy="1143000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090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F14-C4A0-4EC2-B526-A5A39C251C13}" type="datetimeFigureOut">
              <a:rPr lang="en-GB" smtClean="0"/>
              <a:pPr/>
              <a:t>29/02/2012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F7AA-983E-4451-8176-D0B2C18B4C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F14-C4A0-4EC2-B526-A5A39C251C13}" type="datetimeFigureOut">
              <a:rPr lang="en-GB" smtClean="0"/>
              <a:pPr/>
              <a:t>29/02/2012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F7AA-983E-4451-8176-D0B2C18B4C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F14-C4A0-4EC2-B526-A5A39C251C13}" type="datetimeFigureOut">
              <a:rPr lang="en-GB" smtClean="0"/>
              <a:pPr/>
              <a:t>29/02/2012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F7AA-983E-4451-8176-D0B2C18B4C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F14-C4A0-4EC2-B526-A5A39C251C13}" type="datetimeFigureOut">
              <a:rPr lang="en-GB" smtClean="0"/>
              <a:pPr/>
              <a:t>29/02/2012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F7AA-983E-4451-8176-D0B2C18B4C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F14-C4A0-4EC2-B526-A5A39C251C13}" type="datetimeFigureOut">
              <a:rPr lang="en-GB" smtClean="0"/>
              <a:pPr/>
              <a:t>29/02/2012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F7AA-983E-4451-8176-D0B2C18B4C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81000"/>
          </a:blip>
          <a:srcRect/>
          <a:stretch>
            <a:fillRect/>
          </a:stretch>
        </p:blipFill>
        <p:spPr bwMode="auto">
          <a:xfrm>
            <a:off x="2817" y="0"/>
            <a:ext cx="914118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7765"/>
            <a:ext cx="3008313" cy="834522"/>
          </a:xfrm>
        </p:spPr>
        <p:txBody>
          <a:bodyPr anchor="t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411930"/>
          </a:xfrm>
        </p:spPr>
        <p:txBody>
          <a:bodyPr/>
          <a:lstStyle>
            <a:lvl1pPr>
              <a:defRPr lang="en-US" sz="3200" b="1" i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05318"/>
            <a:ext cx="3008313" cy="43659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F14-C4A0-4EC2-B526-A5A39C251C13}" type="datetimeFigureOut">
              <a:rPr lang="en-GB" smtClean="0"/>
              <a:pPr/>
              <a:t>29/02/2012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F7AA-983E-4451-8176-D0B2C18B4C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55F14-C4A0-4EC2-B526-A5A39C251C13}" type="datetimeFigureOut">
              <a:rPr lang="en-GB" smtClean="0"/>
              <a:pPr/>
              <a:t>29/02/2012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FF7AA-983E-4451-8176-D0B2C18B4CA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lse.ac.uk/impactofsocialsciences/2011/07/07/becoming-a-networked-researcher-using-social-media-for-research/?utm_source=feedburner&amp;utm_medium=feed&amp;utm_campaign=Feed:+r2aresources-web-2-0+(Research+to+Action+Resources:+Web2.0)" TargetMode="External"/><Relationship Id="rId2" Type="http://schemas.openxmlformats.org/officeDocument/2006/relationships/hyperlink" Target="http://www.researchtoaction.org/practical-tips-on-how-to-target-journalists-with-your-research-through-twitter/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Pathways to Impact:</a:t>
            </a:r>
            <a:br>
              <a:rPr lang="en-US" smtClean="0"/>
            </a:br>
            <a:r>
              <a:rPr lang="en-US" smtClean="0"/>
              <a:t>Influencing practice and policy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RIMC Research Capacity Enhancement Workshops Series : “Achieving Research Impact”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dirty="0" smtClean="0">
                <a:solidFill>
                  <a:srgbClr val="FFFF00"/>
                </a:solidFill>
              </a:rPr>
              <a:t>Pathways to Impact Sample</a:t>
            </a:r>
            <a:r>
              <a:rPr lang="en-GB" sz="2800" dirty="0" smtClean="0">
                <a:solidFill>
                  <a:srgbClr val="FFFF00"/>
                </a:solidFill>
              </a:rPr>
              <a:t/>
            </a:r>
            <a:br>
              <a:rPr lang="en-GB" sz="2800" dirty="0" smtClean="0">
                <a:solidFill>
                  <a:srgbClr val="FFFF00"/>
                </a:solidFill>
              </a:rPr>
            </a:br>
            <a:r>
              <a:rPr lang="en-GB" sz="2800" dirty="0" smtClean="0"/>
              <a:t>Information and Communication Technologies for Indigenised Development: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902" y="1368461"/>
            <a:ext cx="8950036" cy="30310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Arial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900" dirty="0" smtClean="0">
              <a:solidFill>
                <a:schemeClr val="tx1"/>
              </a:solidFill>
            </a:endParaRPr>
          </a:p>
          <a:p>
            <a:pPr marL="225425" indent="-169863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Build awareness of the project among:</a:t>
            </a:r>
          </a:p>
          <a:p>
            <a:pPr marL="693738" lvl="1" indent="-173038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Malaysian policy makers</a:t>
            </a:r>
          </a:p>
          <a:p>
            <a:pPr marL="693738" lvl="1" indent="-173038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Malaysian indigenous communities and organisations</a:t>
            </a:r>
          </a:p>
          <a:p>
            <a:pPr marL="693738" lvl="1" indent="-173038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International indigenous organisations and forums</a:t>
            </a:r>
          </a:p>
          <a:p>
            <a:pPr marL="236538" indent="-173038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Stimulate policy and programme development in Malaysia towards the use of ICTs for indigenised development.</a:t>
            </a:r>
          </a:p>
          <a:p>
            <a:pPr marL="236538" indent="-173038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Reduce the digital divide between Malaysia’s indigenous peoples and the rest of society.</a:t>
            </a:r>
          </a:p>
          <a:p>
            <a:pPr marL="236538" indent="-173038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Establish CoERI as Asia’s foremost institution for ICTs for indigenised development.</a:t>
            </a:r>
          </a:p>
          <a:p>
            <a:pPr marL="236538" indent="-173038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Establish ICTs for indigenised development (ICTID) as a legitimate area of research.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4788" y="1466937"/>
            <a:ext cx="8756334" cy="38139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3902" y="4451227"/>
            <a:ext cx="8950036" cy="21566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Arial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225425" indent="-169863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ICTs are highly suited to indigenised development.</a:t>
            </a:r>
          </a:p>
          <a:p>
            <a:pPr marL="225425" indent="-169863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Indigenous peoples can be facilitated towards designing indigenised development with the help of ICTs.</a:t>
            </a:r>
          </a:p>
          <a:p>
            <a:pPr marL="225425" indent="-169863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Malaysian policy should favour indigenised development supported by indigenous peoples’ use of ICTs.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4788" y="4513620"/>
            <a:ext cx="8756334" cy="38139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Messages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902" y="1427498"/>
            <a:ext cx="4450845" cy="51630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Arial" pitchFamily="34" charset="0"/>
              <a:buChar char="•"/>
            </a:pPr>
            <a:endParaRPr lang="en-GB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tx1"/>
                </a:solidFill>
              </a:rPr>
              <a:t>Ministry of Information Communications and Culture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tx1"/>
                </a:solidFill>
              </a:rPr>
              <a:t>Malaysian indigenous peoples organisations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tx1"/>
                </a:solidFill>
              </a:rPr>
              <a:t>Economic Planning Unit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tx1"/>
                </a:solidFill>
              </a:rPr>
              <a:t>Ministry of Science, Technology and Innovation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tx1"/>
                </a:solidFill>
              </a:rPr>
              <a:t>Malaysian Communications and Multimedia Commission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tx1"/>
                </a:solidFill>
              </a:rPr>
              <a:t>Ministry of Rural and Regional Development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tx1"/>
                </a:solidFill>
              </a:rPr>
              <a:t>Department of </a:t>
            </a:r>
            <a:r>
              <a:rPr lang="en-GB" sz="1600" dirty="0" err="1" smtClean="0">
                <a:solidFill>
                  <a:schemeClr val="tx1"/>
                </a:solidFill>
              </a:rPr>
              <a:t>Orang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Asli</a:t>
            </a:r>
            <a:r>
              <a:rPr lang="en-GB" sz="1600" dirty="0" smtClean="0">
                <a:solidFill>
                  <a:schemeClr val="tx1"/>
                </a:solidFill>
              </a:rPr>
              <a:t> Development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tx1"/>
                </a:solidFill>
              </a:rPr>
              <a:t>Malaysian State Planning Units; Sarawak, Sabah, Perak, Kelantan.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tx1"/>
                </a:solidFill>
              </a:rPr>
              <a:t>International Fund for Agricultural Development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tx1"/>
                </a:solidFill>
              </a:rPr>
              <a:t>UN Permanent Forum on Indigenous Issues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tx1"/>
                </a:solidFill>
              </a:rPr>
              <a:t>International Work Group for Indigenous Affairs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tx1"/>
                </a:solidFill>
              </a:rPr>
              <a:t>National and local media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tx1"/>
                </a:solidFill>
              </a:rPr>
              <a:t>The international ICTD research community</a:t>
            </a:r>
          </a:p>
          <a:p>
            <a:pPr>
              <a:buFont typeface="Arial" pitchFamily="34" charset="0"/>
              <a:buChar char="•"/>
            </a:pPr>
            <a:endParaRPr lang="en-GB" sz="16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789" y="1525974"/>
            <a:ext cx="4246442" cy="3545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Target Audiences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621311" y="1427498"/>
            <a:ext cx="4450845" cy="51630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Arial" pitchFamily="34" charset="0"/>
              <a:buChar char="•"/>
            </a:pPr>
            <a:endParaRPr lang="en-GB" sz="1600" dirty="0" smtClean="0">
              <a:solidFill>
                <a:schemeClr val="tx1"/>
              </a:solidFill>
            </a:endParaRPr>
          </a:p>
          <a:p>
            <a:endParaRPr lang="en-GB" sz="1600" dirty="0" smtClean="0">
              <a:solidFill>
                <a:schemeClr val="tx1"/>
              </a:solidFill>
            </a:endParaRPr>
          </a:p>
          <a:p>
            <a:endParaRPr lang="en-GB" sz="1600" dirty="0" smtClean="0">
              <a:solidFill>
                <a:schemeClr val="tx1"/>
              </a:solidFill>
            </a:endParaRPr>
          </a:p>
          <a:p>
            <a:pPr marL="223838" indent="-171450">
              <a:buFont typeface="Arial" pitchFamily="34" charset="0"/>
              <a:buChar char="•"/>
            </a:pPr>
            <a:r>
              <a:rPr lang="en-GB" sz="2000" b="1" dirty="0" smtClean="0">
                <a:solidFill>
                  <a:schemeClr val="tx1"/>
                </a:solidFill>
              </a:rPr>
              <a:t>Policy Dialogue Workshops, Project Reports: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For government and indigenous peoples organisations.</a:t>
            </a:r>
          </a:p>
          <a:p>
            <a:pPr marL="241300" indent="-188913">
              <a:buFont typeface="Arial" pitchFamily="34" charset="0"/>
              <a:buChar char="•"/>
            </a:pPr>
            <a:r>
              <a:rPr lang="en-GB" sz="2000" b="1" dirty="0" smtClean="0">
                <a:solidFill>
                  <a:schemeClr val="tx1"/>
                </a:solidFill>
              </a:rPr>
              <a:t>National &amp; Local State media: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Articles in newspapers and magazines, video and audio documentary programmes</a:t>
            </a:r>
          </a:p>
          <a:p>
            <a:pPr marL="223838" indent="-171450">
              <a:buFont typeface="Arial" pitchFamily="34" charset="0"/>
              <a:buChar char="•"/>
            </a:pPr>
            <a:r>
              <a:rPr lang="en-GB" sz="2000" b="1" dirty="0" smtClean="0">
                <a:solidFill>
                  <a:schemeClr val="tx1"/>
                </a:solidFill>
              </a:rPr>
              <a:t>Project website &amp; Newsletters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All audiences</a:t>
            </a:r>
          </a:p>
          <a:p>
            <a:pPr marL="223838" indent="-171450">
              <a:buFont typeface="Arial" pitchFamily="34" charset="0"/>
              <a:buChar char="•"/>
            </a:pPr>
            <a:r>
              <a:rPr lang="en-GB" sz="2000" b="1" dirty="0" smtClean="0">
                <a:solidFill>
                  <a:schemeClr val="tx1"/>
                </a:solidFill>
              </a:rPr>
              <a:t>Conference presentations &amp; Academic publications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Academics</a:t>
            </a:r>
            <a:endParaRPr lang="en-GB" sz="1600" dirty="0" smtClean="0">
              <a:solidFill>
                <a:schemeClr val="tx1"/>
              </a:solidFill>
            </a:endParaRPr>
          </a:p>
          <a:p>
            <a:endParaRPr lang="en-GB" sz="1600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2198" y="1525973"/>
            <a:ext cx="4246442" cy="61337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Engagement activities and 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communication channels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1458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2800" dirty="0" smtClean="0">
                <a:solidFill>
                  <a:srgbClr val="FFFF00"/>
                </a:solidFill>
              </a:rPr>
              <a:t>Pathways to Impact Sample</a:t>
            </a:r>
            <a:br>
              <a:rPr lang="en-GB" sz="2800" dirty="0" smtClean="0">
                <a:solidFill>
                  <a:srgbClr val="FFFF00"/>
                </a:solidFill>
              </a:rPr>
            </a:br>
            <a:r>
              <a:rPr lang="en-GB" sz="2800" dirty="0" smtClean="0"/>
              <a:t>Information and Communication Technologies for Indigenised Development: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14742" y="1427498"/>
            <a:ext cx="2923078" cy="5163083"/>
            <a:chOff x="103902" y="1427498"/>
            <a:chExt cx="2923078" cy="5163083"/>
          </a:xfrm>
        </p:grpSpPr>
        <p:sp>
          <p:nvSpPr>
            <p:cNvPr id="4" name="Rectangle 3"/>
            <p:cNvSpPr/>
            <p:nvPr/>
          </p:nvSpPr>
          <p:spPr>
            <a:xfrm>
              <a:off x="103902" y="1427498"/>
              <a:ext cx="2923078" cy="516308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buFont typeface="Arial" pitchFamily="34" charset="0"/>
                <a:buChar char="•"/>
              </a:pPr>
              <a:endParaRPr lang="en-GB" sz="1600" dirty="0" smtClean="0">
                <a:solidFill>
                  <a:schemeClr val="tx1"/>
                </a:solidFill>
              </a:endParaRPr>
            </a:p>
            <a:p>
              <a:pPr>
                <a:buFont typeface="Arial" pitchFamily="34" charset="0"/>
                <a:buChar char="•"/>
              </a:pPr>
              <a:endParaRPr lang="en-GB" sz="1600" dirty="0" smtClean="0">
                <a:solidFill>
                  <a:schemeClr val="tx1"/>
                </a:solidFill>
              </a:endParaRPr>
            </a:p>
            <a:p>
              <a:pPr marL="342900" lvl="0" indent="-342900"/>
              <a:r>
                <a:rPr lang="en-GB" b="1" dirty="0" smtClean="0">
                  <a:solidFill>
                    <a:schemeClr val="tx1"/>
                  </a:solidFill>
                </a:rPr>
                <a:t>Identity</a:t>
              </a:r>
            </a:p>
            <a:p>
              <a:pPr marL="800100" lvl="1" indent="-342900"/>
              <a:r>
                <a:rPr lang="en-GB" dirty="0" smtClean="0">
                  <a:solidFill>
                    <a:schemeClr val="tx1"/>
                  </a:solidFill>
                </a:rPr>
                <a:t>Branding</a:t>
              </a:r>
            </a:p>
            <a:p>
              <a:pPr marL="800100" lvl="1" indent="-342900"/>
              <a:r>
                <a:rPr lang="en-GB" dirty="0" smtClean="0">
                  <a:solidFill>
                    <a:schemeClr val="tx1"/>
                  </a:solidFill>
                </a:rPr>
                <a:t>Web site development</a:t>
              </a:r>
            </a:p>
            <a:p>
              <a:r>
                <a:rPr lang="en-GB" b="1" dirty="0" smtClean="0">
                  <a:solidFill>
                    <a:schemeClr val="tx1"/>
                  </a:solidFill>
                </a:rPr>
                <a:t>Internal Communication</a:t>
              </a:r>
              <a:endParaRPr lang="en-GB" dirty="0" smtClean="0">
                <a:solidFill>
                  <a:schemeClr val="tx1"/>
                </a:solidFill>
              </a:endParaRPr>
            </a:p>
            <a:p>
              <a:pPr lvl="1"/>
              <a:r>
                <a:rPr lang="en-GB" dirty="0" smtClean="0">
                  <a:solidFill>
                    <a:schemeClr val="tx1"/>
                  </a:solidFill>
                </a:rPr>
                <a:t>Newsletters</a:t>
              </a:r>
            </a:p>
            <a:p>
              <a:r>
                <a:rPr lang="en-GB" b="1" dirty="0" smtClean="0">
                  <a:solidFill>
                    <a:schemeClr val="tx1"/>
                  </a:solidFill>
                </a:rPr>
                <a:t>Public Engagement Events</a:t>
              </a:r>
              <a:endParaRPr lang="en-GB" dirty="0" smtClean="0">
                <a:solidFill>
                  <a:schemeClr val="tx1"/>
                </a:solidFill>
              </a:endParaRPr>
            </a:p>
            <a:p>
              <a:pPr lvl="1"/>
              <a:r>
                <a:rPr lang="en-GB" dirty="0" smtClean="0">
                  <a:solidFill>
                    <a:schemeClr val="tx1"/>
                  </a:solidFill>
                </a:rPr>
                <a:t>Policy Dialogues</a:t>
              </a:r>
            </a:p>
            <a:p>
              <a:pPr lvl="1"/>
              <a:r>
                <a:rPr lang="en-GB" dirty="0" smtClean="0">
                  <a:solidFill>
                    <a:schemeClr val="tx1"/>
                  </a:solidFill>
                </a:rPr>
                <a:t>Conferences</a:t>
              </a:r>
            </a:p>
            <a:p>
              <a:r>
                <a:rPr lang="en-GB" b="1" dirty="0" smtClean="0">
                  <a:solidFill>
                    <a:schemeClr val="tx1"/>
                  </a:solidFill>
                </a:rPr>
                <a:t>Media</a:t>
              </a:r>
              <a:endParaRPr lang="en-GB" dirty="0" smtClean="0">
                <a:solidFill>
                  <a:schemeClr val="tx1"/>
                </a:solidFill>
              </a:endParaRPr>
            </a:p>
            <a:p>
              <a:pPr lvl="1"/>
              <a:r>
                <a:rPr lang="en-GB" dirty="0" smtClean="0">
                  <a:solidFill>
                    <a:schemeClr val="tx1"/>
                  </a:solidFill>
                </a:rPr>
                <a:t>Media articles</a:t>
              </a:r>
            </a:p>
            <a:p>
              <a:pPr lvl="1"/>
              <a:r>
                <a:rPr lang="en-GB" dirty="0" smtClean="0">
                  <a:solidFill>
                    <a:schemeClr val="tx1"/>
                  </a:solidFill>
                </a:rPr>
                <a:t>Video documentary</a:t>
              </a:r>
            </a:p>
            <a:p>
              <a:pPr lvl="1"/>
              <a:r>
                <a:rPr lang="en-GB" dirty="0" smtClean="0">
                  <a:solidFill>
                    <a:schemeClr val="tx1"/>
                  </a:solidFill>
                </a:rPr>
                <a:t>Audio documentary</a:t>
              </a:r>
            </a:p>
            <a:p>
              <a:r>
                <a:rPr lang="en-GB" b="1" dirty="0" smtClean="0">
                  <a:solidFill>
                    <a:schemeClr val="tx1"/>
                  </a:solidFill>
                </a:rPr>
                <a:t>Publications</a:t>
              </a:r>
              <a:endParaRPr lang="en-GB" dirty="0" smtClean="0">
                <a:solidFill>
                  <a:schemeClr val="tx1"/>
                </a:solidFill>
              </a:endParaRPr>
            </a:p>
            <a:p>
              <a:pPr lvl="1"/>
              <a:r>
                <a:rPr lang="en-GB" dirty="0" smtClean="0">
                  <a:solidFill>
                    <a:schemeClr val="tx1"/>
                  </a:solidFill>
                </a:rPr>
                <a:t>Journal publications</a:t>
              </a:r>
            </a:p>
            <a:p>
              <a:endParaRPr lang="en-GB" sz="1600" dirty="0" smtClean="0">
                <a:solidFill>
                  <a:schemeClr val="tx1"/>
                </a:solidFill>
              </a:endParaRPr>
            </a:p>
            <a:p>
              <a:pPr marL="342900" indent="-342900"/>
              <a:endParaRPr lang="en-GB" sz="1600" dirty="0" smtClean="0">
                <a:solidFill>
                  <a:schemeClr val="tx1"/>
                </a:solidFill>
              </a:endParaRPr>
            </a:p>
            <a:p>
              <a:pPr>
                <a:buFont typeface="Arial" pitchFamily="34" charset="0"/>
                <a:buChar char="•"/>
              </a:pPr>
              <a:endParaRPr lang="en-GB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04789" y="1529098"/>
              <a:ext cx="2697161" cy="35458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Activity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37953" y="1427498"/>
            <a:ext cx="865035" cy="5163083"/>
            <a:chOff x="6355571" y="1427498"/>
            <a:chExt cx="2551967" cy="5163083"/>
          </a:xfrm>
        </p:grpSpPr>
        <p:sp>
          <p:nvSpPr>
            <p:cNvPr id="6" name="Rectangle 5"/>
            <p:cNvSpPr/>
            <p:nvPr/>
          </p:nvSpPr>
          <p:spPr>
            <a:xfrm>
              <a:off x="6355571" y="1427498"/>
              <a:ext cx="2551967" cy="516308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buFont typeface="Arial" pitchFamily="34" charset="0"/>
                <a:buChar char="•"/>
              </a:pPr>
              <a:endParaRPr lang="en-GB" dirty="0" smtClean="0">
                <a:solidFill>
                  <a:schemeClr val="tx1"/>
                </a:solidFill>
              </a:endParaRPr>
            </a:p>
            <a:p>
              <a:endParaRPr lang="en-GB" dirty="0" smtClean="0">
                <a:solidFill>
                  <a:schemeClr val="tx1"/>
                </a:solidFill>
              </a:endParaRPr>
            </a:p>
            <a:p>
              <a:endParaRPr lang="en-GB" dirty="0" smtClean="0">
                <a:solidFill>
                  <a:schemeClr val="tx1"/>
                </a:solidFill>
              </a:endParaRPr>
            </a:p>
            <a:p>
              <a:endParaRPr lang="en-GB" dirty="0" smtClean="0">
                <a:solidFill>
                  <a:schemeClr val="tx1"/>
                </a:solidFill>
              </a:endParaRPr>
            </a:p>
            <a:p>
              <a:pPr lvl="1"/>
              <a:endParaRPr lang="en-GB" dirty="0" smtClean="0">
                <a:solidFill>
                  <a:schemeClr val="tx1"/>
                </a:solidFill>
              </a:endParaRPr>
            </a:p>
            <a:p>
              <a:endParaRPr lang="en-GB" dirty="0" smtClean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57446" y="1529255"/>
              <a:ext cx="1948267" cy="35333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1600" b="1" dirty="0" smtClean="0">
                  <a:solidFill>
                    <a:schemeClr val="bg1"/>
                  </a:solidFill>
                </a:rPr>
                <a:t>Qty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61903" y="1427498"/>
            <a:ext cx="2551967" cy="5163083"/>
            <a:chOff x="6355571" y="1427498"/>
            <a:chExt cx="2551967" cy="5163083"/>
          </a:xfrm>
        </p:grpSpPr>
        <p:sp>
          <p:nvSpPr>
            <p:cNvPr id="10" name="Rectangle 9"/>
            <p:cNvSpPr/>
            <p:nvPr/>
          </p:nvSpPr>
          <p:spPr>
            <a:xfrm>
              <a:off x="6355571" y="1427498"/>
              <a:ext cx="2551967" cy="516308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buFont typeface="Arial" pitchFamily="34" charset="0"/>
                <a:buChar char="•"/>
              </a:pPr>
              <a:endParaRPr lang="en-GB" dirty="0" smtClean="0">
                <a:solidFill>
                  <a:schemeClr val="tx1"/>
                </a:solidFill>
              </a:endParaRPr>
            </a:p>
            <a:p>
              <a:endParaRPr lang="en-GB" dirty="0" smtClean="0">
                <a:solidFill>
                  <a:schemeClr val="tx1"/>
                </a:solidFill>
              </a:endParaRPr>
            </a:p>
            <a:p>
              <a:endParaRPr lang="en-GB" sz="1400" dirty="0" smtClean="0">
                <a:solidFill>
                  <a:schemeClr val="tx1"/>
                </a:solidFill>
              </a:endParaRPr>
            </a:p>
            <a:p>
              <a:r>
                <a:rPr lang="en-GB" dirty="0" smtClean="0">
                  <a:solidFill>
                    <a:schemeClr val="tx1"/>
                  </a:solidFill>
                </a:rPr>
                <a:t>Recognisable brand</a:t>
              </a:r>
            </a:p>
            <a:p>
              <a:r>
                <a:rPr lang="en-GB" dirty="0" smtClean="0">
                  <a:solidFill>
                    <a:schemeClr val="tx1"/>
                  </a:solidFill>
                </a:rPr>
                <a:t>Operational website</a:t>
              </a:r>
            </a:p>
            <a:p>
              <a:r>
                <a:rPr lang="en-GB" dirty="0" smtClean="0">
                  <a:solidFill>
                    <a:schemeClr val="tx1"/>
                  </a:solidFill>
                </a:rPr>
                <a:t> </a:t>
              </a:r>
            </a:p>
            <a:p>
              <a:r>
                <a:rPr lang="en-GB" dirty="0" smtClean="0">
                  <a:solidFill>
                    <a:schemeClr val="tx1"/>
                  </a:solidFill>
                </a:rPr>
                <a:t>Newsletters published</a:t>
              </a:r>
            </a:p>
            <a:p>
              <a:r>
                <a:rPr lang="en-GB" dirty="0" smtClean="0">
                  <a:solidFill>
                    <a:schemeClr val="tx1"/>
                  </a:solidFill>
                </a:rPr>
                <a:t> </a:t>
              </a:r>
            </a:p>
            <a:p>
              <a:r>
                <a:rPr lang="en-GB" dirty="0" smtClean="0">
                  <a:solidFill>
                    <a:schemeClr val="tx1"/>
                  </a:solidFill>
                </a:rPr>
                <a:t>Dialogues, documented</a:t>
              </a:r>
            </a:p>
            <a:p>
              <a:r>
                <a:rPr lang="en-GB" dirty="0" smtClean="0">
                  <a:solidFill>
                    <a:schemeClr val="tx1"/>
                  </a:solidFill>
                </a:rPr>
                <a:t>Conference organised</a:t>
              </a:r>
            </a:p>
            <a:p>
              <a:r>
                <a:rPr lang="en-GB" dirty="0" smtClean="0">
                  <a:solidFill>
                    <a:schemeClr val="tx1"/>
                  </a:solidFill>
                </a:rPr>
                <a:t>  </a:t>
              </a:r>
            </a:p>
            <a:p>
              <a:r>
                <a:rPr lang="en-GB" dirty="0" smtClean="0">
                  <a:solidFill>
                    <a:schemeClr val="tx1"/>
                  </a:solidFill>
                </a:rPr>
                <a:t>Articles published</a:t>
              </a:r>
            </a:p>
            <a:p>
              <a:r>
                <a:rPr lang="en-GB" dirty="0" smtClean="0">
                  <a:solidFill>
                    <a:schemeClr val="tx1"/>
                  </a:solidFill>
                </a:rPr>
                <a:t>Video broadcast</a:t>
              </a:r>
            </a:p>
            <a:p>
              <a:r>
                <a:rPr lang="en-GB" dirty="0" smtClean="0">
                  <a:solidFill>
                    <a:schemeClr val="tx1"/>
                  </a:solidFill>
                </a:rPr>
                <a:t>Audio broadcast</a:t>
              </a:r>
            </a:p>
            <a:p>
              <a:r>
                <a:rPr lang="en-GB" dirty="0" smtClean="0">
                  <a:solidFill>
                    <a:schemeClr val="tx1"/>
                  </a:solidFill>
                </a:rPr>
                <a:t> </a:t>
              </a:r>
            </a:p>
            <a:p>
              <a:r>
                <a:rPr lang="en-GB" dirty="0" smtClean="0">
                  <a:solidFill>
                    <a:schemeClr val="tx1"/>
                  </a:solidFill>
                </a:rPr>
                <a:t>Papers published </a:t>
              </a:r>
            </a:p>
            <a:p>
              <a:pPr lvl="1"/>
              <a:endParaRPr lang="en-GB" dirty="0" smtClean="0">
                <a:solidFill>
                  <a:schemeClr val="tx1"/>
                </a:solidFill>
              </a:endParaRPr>
            </a:p>
            <a:p>
              <a:endParaRPr lang="en-GB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56458" y="1529255"/>
              <a:ext cx="2324955" cy="35333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1600" b="1" dirty="0" smtClean="0">
                  <a:solidFill>
                    <a:schemeClr val="bg1"/>
                  </a:solidFill>
                </a:rPr>
                <a:t>Success Indicator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27071" y="1427498"/>
            <a:ext cx="988006" cy="5163083"/>
            <a:chOff x="6355571" y="1427498"/>
            <a:chExt cx="2551967" cy="5163083"/>
          </a:xfrm>
        </p:grpSpPr>
        <p:sp>
          <p:nvSpPr>
            <p:cNvPr id="13" name="Rectangle 12"/>
            <p:cNvSpPr/>
            <p:nvPr/>
          </p:nvSpPr>
          <p:spPr>
            <a:xfrm>
              <a:off x="6355571" y="1427498"/>
              <a:ext cx="2551967" cy="516308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buFont typeface="Arial" pitchFamily="34" charset="0"/>
                <a:buChar char="•"/>
              </a:pPr>
              <a:endParaRPr lang="en-GB" dirty="0" smtClean="0">
                <a:solidFill>
                  <a:schemeClr val="tx1"/>
                </a:solidFill>
              </a:endParaRPr>
            </a:p>
            <a:p>
              <a:endParaRPr lang="en-GB" dirty="0" smtClean="0">
                <a:solidFill>
                  <a:schemeClr val="tx1"/>
                </a:solidFill>
              </a:endParaRPr>
            </a:p>
            <a:p>
              <a:endParaRPr lang="en-GB" dirty="0" smtClean="0">
                <a:solidFill>
                  <a:schemeClr val="tx1"/>
                </a:solidFill>
              </a:endParaRPr>
            </a:p>
            <a:p>
              <a:endParaRPr lang="en-GB" dirty="0" smtClean="0">
                <a:solidFill>
                  <a:schemeClr val="tx1"/>
                </a:solidFill>
              </a:endParaRPr>
            </a:p>
            <a:p>
              <a:pPr lvl="1"/>
              <a:endParaRPr lang="en-GB" dirty="0" smtClean="0">
                <a:solidFill>
                  <a:schemeClr val="tx1"/>
                </a:solidFill>
              </a:endParaRPr>
            </a:p>
            <a:p>
              <a:endParaRPr lang="en-GB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29353" y="1529255"/>
              <a:ext cx="1984607" cy="35333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1500" b="1" dirty="0" smtClean="0">
                  <a:solidFill>
                    <a:schemeClr val="bg1"/>
                  </a:solidFill>
                </a:rPr>
                <a:t>Budget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39160" y="1427498"/>
            <a:ext cx="1292772" cy="5163083"/>
            <a:chOff x="6355571" y="1427498"/>
            <a:chExt cx="2551967" cy="5163083"/>
          </a:xfrm>
        </p:grpSpPr>
        <p:sp>
          <p:nvSpPr>
            <p:cNvPr id="16" name="Rectangle 15"/>
            <p:cNvSpPr/>
            <p:nvPr/>
          </p:nvSpPr>
          <p:spPr>
            <a:xfrm>
              <a:off x="6355571" y="1427498"/>
              <a:ext cx="2551967" cy="516308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buFont typeface="Arial" pitchFamily="34" charset="0"/>
                <a:buChar char="•"/>
              </a:pPr>
              <a:endParaRPr lang="en-GB" dirty="0" smtClean="0">
                <a:solidFill>
                  <a:schemeClr val="tx1"/>
                </a:solidFill>
              </a:endParaRPr>
            </a:p>
            <a:p>
              <a:endParaRPr lang="en-GB" dirty="0" smtClean="0">
                <a:solidFill>
                  <a:schemeClr val="tx1"/>
                </a:solidFill>
              </a:endParaRPr>
            </a:p>
            <a:p>
              <a:endParaRPr lang="en-GB" dirty="0" smtClean="0">
                <a:solidFill>
                  <a:schemeClr val="tx1"/>
                </a:solidFill>
              </a:endParaRPr>
            </a:p>
            <a:p>
              <a:endParaRPr lang="en-GB" dirty="0" smtClean="0">
                <a:solidFill>
                  <a:schemeClr val="tx1"/>
                </a:solidFill>
              </a:endParaRPr>
            </a:p>
            <a:p>
              <a:pPr lvl="1"/>
              <a:endParaRPr lang="en-GB" dirty="0" smtClean="0">
                <a:solidFill>
                  <a:schemeClr val="tx1"/>
                </a:solidFill>
              </a:endParaRPr>
            </a:p>
            <a:p>
              <a:endParaRPr lang="en-GB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67475" y="1529255"/>
              <a:ext cx="2130962" cy="35333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1500" b="1" dirty="0" smtClean="0">
                  <a:solidFill>
                    <a:schemeClr val="bg1"/>
                  </a:solidFill>
                </a:rPr>
                <a:t>Timeframe</a:t>
              </a:r>
            </a:p>
          </p:txBody>
        </p:sp>
      </p:grpSp>
      <p:sp>
        <p:nvSpPr>
          <p:cNvPr id="20" name="Title 4"/>
          <p:cNvSpPr>
            <a:spLocks noGrp="1"/>
          </p:cNvSpPr>
          <p:nvPr>
            <p:ph type="title"/>
          </p:nvPr>
        </p:nvSpPr>
        <p:spPr>
          <a:xfrm>
            <a:off x="457200" y="1458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2800" dirty="0" smtClean="0">
                <a:solidFill>
                  <a:srgbClr val="FFFF00"/>
                </a:solidFill>
              </a:rPr>
              <a:t>Pathways to Impact Sample</a:t>
            </a:r>
            <a:br>
              <a:rPr lang="en-GB" sz="2800" dirty="0" smtClean="0">
                <a:solidFill>
                  <a:srgbClr val="FFFF00"/>
                </a:solidFill>
              </a:rPr>
            </a:br>
            <a:r>
              <a:rPr lang="en-GB" sz="2800" dirty="0" smtClean="0"/>
              <a:t>Information and Communication Technologies for Indigenised Development: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142030"/>
            <a:ext cx="4531160" cy="11414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25425" indent="-169863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Build awareness of the project among:</a:t>
            </a:r>
          </a:p>
          <a:p>
            <a:pPr marL="693738" lvl="1" indent="-173038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Malaysian policy makers</a:t>
            </a:r>
          </a:p>
          <a:p>
            <a:pPr marL="693738" lvl="1" indent="-173038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Malaysian indigenous communities and organisations</a:t>
            </a:r>
          </a:p>
          <a:p>
            <a:pPr marL="693738" lvl="1" indent="-173038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International indigenous organisations and forums	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109829"/>
            <a:ext cx="4531160" cy="5572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36538" indent="-173038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Establish ICTs for indigenised development (ICTID) as a legitimate area of research.</a:t>
            </a:r>
            <a:endParaRPr lang="en-GB" sz="1400" dirty="0" smtClean="0">
              <a:solidFill>
                <a:schemeClr val="tx1"/>
              </a:solidFill>
            </a:endParaRPr>
          </a:p>
          <a:p>
            <a:r>
              <a:rPr lang="en-GB" sz="14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721617"/>
            <a:ext cx="4531160" cy="13652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36538" indent="-173038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Establish CoERI as Asia’s foremost institution for ICTs for indigenised development.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119540"/>
            <a:ext cx="4531160" cy="5771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36538" indent="-173038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Reduce the digital divide between Malaysia’s indigenous peoples and the rest of society.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3310735"/>
            <a:ext cx="4531160" cy="7804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36538" indent="-173038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Stimulate policy and programme development in Malaysia towards the use of ICTs for indigenised development.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	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1510906"/>
            <a:ext cx="4531160" cy="575072"/>
            <a:chOff x="-4531160" y="553641"/>
            <a:chExt cx="4531160" cy="575072"/>
          </a:xfrm>
        </p:grpSpPr>
        <p:sp>
          <p:nvSpPr>
            <p:cNvPr id="15" name="Rectangle 14"/>
            <p:cNvSpPr/>
            <p:nvPr/>
          </p:nvSpPr>
          <p:spPr>
            <a:xfrm>
              <a:off x="-4531160" y="553641"/>
              <a:ext cx="4531160" cy="57507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236538" indent="-173038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4399733" y="669047"/>
              <a:ext cx="4256853" cy="33484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Objectives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551372" y="2137262"/>
            <a:ext cx="4531160" cy="11414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400" dirty="0" smtClean="0">
                <a:solidFill>
                  <a:schemeClr val="tx1"/>
                </a:solidFill>
              </a:rPr>
              <a:t>Level and number of attendees at events; their feedback. 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Number and type of applications to eBario Sdn Bhd for assistance with similar initiatives. 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Number of indigenous ICT projects stimulated.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Presentations to international indigenous forums	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51372" y="6105061"/>
            <a:ext cx="4531160" cy="5572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400" dirty="0" smtClean="0">
                <a:solidFill>
                  <a:schemeClr val="tx1"/>
                </a:solidFill>
              </a:rPr>
              <a:t>Increased volume and quality of published research, with citations.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51372" y="4716849"/>
            <a:ext cx="4531160" cy="13652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90513" indent="-179388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Number of publications in refereed journals.</a:t>
            </a:r>
          </a:p>
          <a:p>
            <a:pPr marL="290513" indent="-179388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Professional training courses offered.</a:t>
            </a:r>
          </a:p>
          <a:p>
            <a:pPr marL="290513" indent="-179388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Relevant workshops/conferences organised.</a:t>
            </a:r>
          </a:p>
          <a:p>
            <a:pPr marL="290513" indent="-179388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Partnerships and consulting with international organisations. </a:t>
            </a:r>
          </a:p>
          <a:p>
            <a:pPr marL="290513" indent="-179388"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Book publication by UNIMAS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51372" y="4114772"/>
            <a:ext cx="4531160" cy="5771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400" dirty="0" smtClean="0">
                <a:solidFill>
                  <a:schemeClr val="tx1"/>
                </a:solidFill>
              </a:rPr>
              <a:t>Indigenous use of ICTs; number of telecentres, community radio stations etc. in indigenous communities. 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51372" y="3305967"/>
            <a:ext cx="4531160" cy="7804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400" dirty="0" smtClean="0">
                <a:solidFill>
                  <a:schemeClr val="tx1"/>
                </a:solidFill>
              </a:rPr>
              <a:t>Public debate surrounding indigenous ICTs 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Policy instruments stimulated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Government programmes for indigenous ICTs influenced	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551372" y="1506138"/>
            <a:ext cx="4531160" cy="575072"/>
            <a:chOff x="-4531160" y="553641"/>
            <a:chExt cx="4531160" cy="575072"/>
          </a:xfrm>
        </p:grpSpPr>
        <p:sp>
          <p:nvSpPr>
            <p:cNvPr id="23" name="Rectangle 22"/>
            <p:cNvSpPr/>
            <p:nvPr/>
          </p:nvSpPr>
          <p:spPr>
            <a:xfrm>
              <a:off x="-4531160" y="553641"/>
              <a:ext cx="4531160" cy="57507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236538" indent="-173038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-4399733" y="669047"/>
              <a:ext cx="4256853" cy="33484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Success Indicator</a:t>
              </a:r>
            </a:p>
          </p:txBody>
        </p:sp>
      </p:grpSp>
      <p:sp>
        <p:nvSpPr>
          <p:cNvPr id="26" name="Title 4"/>
          <p:cNvSpPr>
            <a:spLocks noGrp="1"/>
          </p:cNvSpPr>
          <p:nvPr>
            <p:ph type="title"/>
          </p:nvPr>
        </p:nvSpPr>
        <p:spPr>
          <a:xfrm>
            <a:off x="457200" y="1458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2800" dirty="0" smtClean="0">
                <a:solidFill>
                  <a:srgbClr val="FFFF00"/>
                </a:solidFill>
              </a:rPr>
              <a:t>Pathways to Impact Sample</a:t>
            </a:r>
            <a:br>
              <a:rPr lang="en-GB" sz="2800" dirty="0" smtClean="0">
                <a:solidFill>
                  <a:srgbClr val="FFFF00"/>
                </a:solidFill>
              </a:rPr>
            </a:br>
            <a:r>
              <a:rPr lang="en-GB" sz="2800" dirty="0" smtClean="0"/>
              <a:t>Information and Communication Technologies for Indigenised Development: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Pathways to Impact:</a:t>
            </a:r>
            <a:br>
              <a:rPr lang="en-US" dirty="0" smtClean="0"/>
            </a:br>
            <a:r>
              <a:rPr lang="en-US" dirty="0" smtClean="0"/>
              <a:t>Influencing practice and policy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12236"/>
            <a:ext cx="8229600" cy="2368868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Activities that will increase the likelihood of potential economic and societal impacts being achieved</a:t>
            </a:r>
          </a:p>
          <a:p>
            <a:r>
              <a:rPr lang="en-US" dirty="0" smtClean="0"/>
              <a:t>The demonstrable contribution that excellent research makes to society and the economy by:</a:t>
            </a:r>
          </a:p>
          <a:p>
            <a:pPr lvl="1"/>
            <a:r>
              <a:rPr lang="en-US" dirty="0" smtClean="0"/>
              <a:t>fostering global economic performance, and competitiveness</a:t>
            </a:r>
          </a:p>
          <a:p>
            <a:pPr lvl="1"/>
            <a:r>
              <a:rPr lang="en-US" dirty="0" smtClean="0"/>
              <a:t>increasing the effectiveness of public services and policy</a:t>
            </a:r>
          </a:p>
          <a:p>
            <a:pPr lvl="1"/>
            <a:r>
              <a:rPr lang="en-US" dirty="0" smtClean="0"/>
              <a:t>enhancing quality of life, health and creative output.</a:t>
            </a:r>
          </a:p>
          <a:p>
            <a:endParaRPr lang="en-GB" dirty="0" smtClean="0"/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3061" y="1397725"/>
            <a:ext cx="9078687" cy="2544688"/>
            <a:chOff x="13061" y="1397725"/>
            <a:chExt cx="9078687" cy="2544688"/>
          </a:xfrm>
        </p:grpSpPr>
        <p:sp>
          <p:nvSpPr>
            <p:cNvPr id="5" name="Rectangle 4"/>
            <p:cNvSpPr/>
            <p:nvPr/>
          </p:nvSpPr>
          <p:spPr>
            <a:xfrm>
              <a:off x="2090056" y="1397725"/>
              <a:ext cx="7001692" cy="25446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Full Scope of Research Impact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061" y="1397725"/>
              <a:ext cx="2076995" cy="254468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Traditional Quality Domain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35127" y="2064934"/>
              <a:ext cx="1646939" cy="1652627"/>
            </a:xfrm>
            <a:prstGeom prst="roundRect">
              <a:avLst/>
            </a:prstGeom>
            <a:ln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Research Outputs</a:t>
              </a:r>
            </a:p>
            <a:p>
              <a:pPr algn="ctr"/>
              <a:endPara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buFont typeface="Arial" pitchFamily="34" charset="0"/>
                <a:buChar char="•"/>
              </a:pPr>
              <a:r>
                <a:rPr lang="en-GB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Publications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Media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Awards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292176" y="2064934"/>
              <a:ext cx="1646939" cy="1652627"/>
            </a:xfrm>
            <a:prstGeom prst="roundRect">
              <a:avLst/>
            </a:prstGeom>
            <a:ln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Research Transfer</a:t>
              </a:r>
            </a:p>
            <a:p>
              <a:pPr algn="ctr"/>
              <a:endPara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GB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Engagement with end-users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57784" y="2064934"/>
              <a:ext cx="1646939" cy="1652627"/>
            </a:xfrm>
            <a:prstGeom prst="roundRect">
              <a:avLst/>
            </a:prstGeom>
            <a:ln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Research Outcomes</a:t>
              </a:r>
            </a:p>
            <a:p>
              <a:pPr algn="ctr"/>
              <a:endPara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GB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New or improved products or services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223393" y="2064934"/>
              <a:ext cx="1746009" cy="1652627"/>
            </a:xfrm>
            <a:prstGeom prst="roundRect">
              <a:avLst/>
            </a:prstGeom>
            <a:ln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Research Impact</a:t>
              </a:r>
            </a:p>
            <a:p>
              <a:pPr algn="ctr"/>
              <a:endPara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GB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Value added improvements achieved</a:t>
              </a:r>
            </a:p>
          </p:txBody>
        </p:sp>
        <p:pic>
          <p:nvPicPr>
            <p:cNvPr id="11" name="Picture 3" descr="C:\Users\roger\AppData\Local\Microsoft\Windows\Temporary Internet Files\Content.IE5\3H24GT11\MC900432618[1]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698171" y="2362021"/>
              <a:ext cx="730236" cy="875853"/>
            </a:xfrm>
            <a:prstGeom prst="rect">
              <a:avLst/>
            </a:prstGeom>
            <a:noFill/>
          </p:spPr>
        </p:pic>
        <p:pic>
          <p:nvPicPr>
            <p:cNvPr id="12" name="Picture 3" descr="C:\Users\roger\AppData\Local\Microsoft\Windows\Temporary Internet Files\Content.IE5\3H24GT11\MC900432618[1]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627116" y="2362021"/>
              <a:ext cx="730236" cy="875853"/>
            </a:xfrm>
            <a:prstGeom prst="rect">
              <a:avLst/>
            </a:prstGeom>
            <a:noFill/>
          </p:spPr>
        </p:pic>
        <p:sp>
          <p:nvSpPr>
            <p:cNvPr id="13" name="Rounded Rectangle 12"/>
            <p:cNvSpPr/>
            <p:nvPr/>
          </p:nvSpPr>
          <p:spPr>
            <a:xfrm>
              <a:off x="8039830" y="2139885"/>
              <a:ext cx="1031606" cy="159651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rtlCol="0" anchor="ctr" anchorCtr="1"/>
            <a:lstStyle/>
            <a:p>
              <a:pPr algn="ctr"/>
              <a:r>
                <a:rPr lang="en-GB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National Benefits</a:t>
              </a:r>
            </a:p>
          </p:txBody>
        </p:sp>
        <p:pic>
          <p:nvPicPr>
            <p:cNvPr id="14" name="Picture 3" descr="C:\Users\roger\AppData\Local\Microsoft\Windows\Temporary Internet Files\Content.IE5\3H24GT11\MC900432618[1]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699757" y="2362021"/>
              <a:ext cx="730236" cy="875853"/>
            </a:xfrm>
            <a:prstGeom prst="rect">
              <a:avLst/>
            </a:prstGeom>
            <a:noFill/>
          </p:spPr>
        </p:pic>
        <p:pic>
          <p:nvPicPr>
            <p:cNvPr id="15" name="Picture 3" descr="C:\Users\roger\AppData\Local\Microsoft\Windows\Temporary Internet Files\Content.IE5\3H24GT11\MC900432618[1]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448737" y="2362021"/>
              <a:ext cx="730236" cy="87585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Activities</a:t>
            </a:r>
            <a:b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5050" y="273050"/>
            <a:ext cx="5568950" cy="641193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GB" dirty="0" smtClean="0"/>
              <a:t>Attributes of successful pathways to impact</a:t>
            </a:r>
          </a:p>
          <a:p>
            <a:pPr marL="803275" lvl="1" indent="-401638"/>
            <a:r>
              <a:rPr lang="en-US" sz="2200" dirty="0" smtClean="0"/>
              <a:t>Commitment for realising both academic and non academic research impacts.</a:t>
            </a:r>
          </a:p>
          <a:p>
            <a:pPr marL="803275" lvl="1" indent="-401638"/>
            <a:r>
              <a:rPr lang="en-US" sz="2200" dirty="0" smtClean="0"/>
              <a:t>Involvement of </a:t>
            </a:r>
            <a:r>
              <a:rPr lang="en-US" sz="2200" dirty="0" smtClean="0">
                <a:solidFill>
                  <a:srgbClr val="FFFF00"/>
                </a:solidFill>
              </a:rPr>
              <a:t>users and beneficiaries </a:t>
            </a:r>
            <a:r>
              <a:rPr lang="en-US" sz="2200" dirty="0" smtClean="0"/>
              <a:t>from outset	</a:t>
            </a:r>
          </a:p>
          <a:p>
            <a:pPr marL="803275" lvl="1" indent="-401638"/>
            <a:r>
              <a:rPr lang="en-GB" sz="2200" dirty="0" smtClean="0"/>
              <a:t>Clear understanding of the potential beneficiaries and their needs</a:t>
            </a:r>
          </a:p>
          <a:p>
            <a:pPr marL="803275" lvl="1" indent="-401638"/>
            <a:r>
              <a:rPr lang="en-GB" sz="2200" dirty="0" smtClean="0"/>
              <a:t>Clear mapping of beneficiaries and target audiences</a:t>
            </a:r>
          </a:p>
          <a:p>
            <a:pPr marL="803275" lvl="1" indent="-401638"/>
            <a:r>
              <a:rPr lang="en-GB" sz="2200" dirty="0" smtClean="0"/>
              <a:t>Analysis of demand for research outputs</a:t>
            </a:r>
          </a:p>
          <a:p>
            <a:pPr marL="803275" lvl="1" indent="-401638"/>
            <a:r>
              <a:rPr lang="en-GB" sz="2200" dirty="0" smtClean="0"/>
              <a:t>Strategy for engagement with target audiences</a:t>
            </a:r>
          </a:p>
          <a:p>
            <a:pPr marL="803275" lvl="1" indent="-401638"/>
            <a:r>
              <a:rPr lang="en-GB" sz="2200" dirty="0" smtClean="0"/>
              <a:t>Clear description of milestones and deliverables</a:t>
            </a:r>
          </a:p>
          <a:p>
            <a:pPr indent="0"/>
            <a:endParaRPr lang="en-GB" sz="2800" dirty="0" smtClean="0"/>
          </a:p>
          <a:p>
            <a:pPr indent="0"/>
            <a:endParaRPr lang="en-GB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3612630"/>
            <a:ext cx="3008313" cy="3058626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Impact activities are guided by the answers to two questions:</a:t>
            </a:r>
          </a:p>
          <a:p>
            <a:pPr indent="-182880">
              <a:spcBef>
                <a:spcPts val="0"/>
              </a:spcBef>
              <a:buFont typeface="+mj-lt"/>
              <a:buAutoNum type="arabicPeriod"/>
            </a:pPr>
            <a:r>
              <a:rPr lang="en-US" i="1" dirty="0" smtClean="0">
                <a:solidFill>
                  <a:schemeClr val="bg1"/>
                </a:solidFill>
              </a:rPr>
              <a:t>Who might benefit from the research?</a:t>
            </a:r>
          </a:p>
          <a:p>
            <a:pPr indent="-182880">
              <a:spcBef>
                <a:spcPts val="0"/>
              </a:spcBef>
              <a:buFont typeface="+mj-lt"/>
              <a:buAutoNum type="arabicPeriod"/>
            </a:pPr>
            <a:r>
              <a:rPr lang="en-US" i="1" dirty="0" smtClean="0">
                <a:solidFill>
                  <a:schemeClr val="bg1"/>
                </a:solidFill>
              </a:rPr>
              <a:t>How might they benefit ?</a:t>
            </a:r>
          </a:p>
          <a:p>
            <a:pPr indent="-182880">
              <a:spcBef>
                <a:spcPts val="0"/>
              </a:spcBef>
              <a:buFont typeface="+mj-lt"/>
              <a:buAutoNum type="arabicPeriod"/>
            </a:pPr>
            <a:endParaRPr lang="en-US" i="1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Users And Beneficiaries </a:t>
            </a:r>
          </a:p>
          <a:p>
            <a:pPr indent="-182880">
              <a:spcBef>
                <a:spcPts val="0"/>
              </a:spcBef>
              <a:buFont typeface="+mj-lt"/>
              <a:buAutoNum type="arabicPeriod"/>
            </a:pPr>
            <a:r>
              <a:rPr lang="en-GB" i="1" dirty="0" smtClean="0">
                <a:solidFill>
                  <a:schemeClr val="bg1"/>
                </a:solidFill>
              </a:rPr>
              <a:t>Public sector</a:t>
            </a:r>
          </a:p>
          <a:p>
            <a:pPr indent="-182880">
              <a:spcBef>
                <a:spcPts val="0"/>
              </a:spcBef>
              <a:buFont typeface="+mj-lt"/>
              <a:buAutoNum type="arabicPeriod"/>
            </a:pPr>
            <a:r>
              <a:rPr lang="en-GB" i="1" dirty="0" smtClean="0">
                <a:solidFill>
                  <a:schemeClr val="bg1"/>
                </a:solidFill>
              </a:rPr>
              <a:t>Policy makers, and their advisers</a:t>
            </a:r>
          </a:p>
          <a:p>
            <a:pPr indent="-182880">
              <a:spcBef>
                <a:spcPts val="0"/>
              </a:spcBef>
              <a:buFont typeface="+mj-lt"/>
              <a:buAutoNum type="arabicPeriod"/>
            </a:pPr>
            <a:r>
              <a:rPr lang="en-GB" i="1" dirty="0" smtClean="0">
                <a:solidFill>
                  <a:schemeClr val="bg1"/>
                </a:solidFill>
              </a:rPr>
              <a:t>Commercial private sector</a:t>
            </a:r>
          </a:p>
          <a:p>
            <a:pPr indent="-182880">
              <a:spcBef>
                <a:spcPts val="0"/>
              </a:spcBef>
              <a:buFont typeface="+mj-lt"/>
              <a:buAutoNum type="arabicPeriod"/>
            </a:pPr>
            <a:r>
              <a:rPr lang="en-GB" i="1" dirty="0" smtClean="0">
                <a:solidFill>
                  <a:schemeClr val="bg1"/>
                </a:solidFill>
              </a:rPr>
              <a:t>Civil society </a:t>
            </a:r>
          </a:p>
          <a:p>
            <a:pPr indent="-182880">
              <a:spcBef>
                <a:spcPts val="0"/>
              </a:spcBef>
              <a:buFont typeface="+mj-lt"/>
              <a:buAutoNum type="arabicPeriod"/>
            </a:pPr>
            <a:r>
              <a:rPr lang="en-GB" i="1" dirty="0" smtClean="0">
                <a:solidFill>
                  <a:schemeClr val="bg1"/>
                </a:solidFill>
              </a:rPr>
              <a:t>The wider public in general.</a:t>
            </a:r>
            <a:endParaRPr lang="en-US" i="1" dirty="0" smtClean="0">
              <a:solidFill>
                <a:schemeClr val="bg1"/>
              </a:solidFill>
            </a:endParaRPr>
          </a:p>
          <a:p>
            <a:endParaRPr lang="en-GB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464695" y="2398425"/>
            <a:ext cx="3043003" cy="1064303"/>
            <a:chOff x="13061" y="1397725"/>
            <a:chExt cx="9078687" cy="2544688"/>
          </a:xfrm>
        </p:grpSpPr>
        <p:sp>
          <p:nvSpPr>
            <p:cNvPr id="8" name="Rectangle 7"/>
            <p:cNvSpPr/>
            <p:nvPr/>
          </p:nvSpPr>
          <p:spPr>
            <a:xfrm>
              <a:off x="2090056" y="1397725"/>
              <a:ext cx="7001692" cy="25446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600" b="1" dirty="0" smtClean="0">
                  <a:solidFill>
                    <a:schemeClr val="tx1"/>
                  </a:solidFill>
                </a:rPr>
                <a:t>Full Scope of Research Impact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3061" y="1397725"/>
              <a:ext cx="2076995" cy="254468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600" b="1" dirty="0" smtClean="0">
                  <a:solidFill>
                    <a:schemeClr val="tx1"/>
                  </a:solidFill>
                </a:rPr>
                <a:t>Traditional Quality Domain</a:t>
              </a:r>
              <a:endParaRPr lang="en-GB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35127" y="2064934"/>
              <a:ext cx="1646939" cy="1652627"/>
            </a:xfrm>
            <a:prstGeom prst="roundRect">
              <a:avLst/>
            </a:prstGeom>
            <a:ln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5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Research Outputs</a:t>
              </a:r>
            </a:p>
            <a:p>
              <a:pPr algn="ctr"/>
              <a:endParaRPr lang="en-GB" sz="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buFont typeface="Arial" pitchFamily="34" charset="0"/>
                <a:buChar char="•"/>
              </a:pPr>
              <a:r>
                <a:rPr lang="en-GB" sz="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Publications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GB" sz="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Media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GB" sz="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Awards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292176" y="2064934"/>
              <a:ext cx="1646939" cy="1652627"/>
            </a:xfrm>
            <a:prstGeom prst="roundRect">
              <a:avLst/>
            </a:prstGeom>
            <a:ln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5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Research Transfer</a:t>
              </a:r>
            </a:p>
            <a:p>
              <a:pPr algn="ctr"/>
              <a:endParaRPr lang="en-GB" sz="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GB" sz="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Engagement with end-users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257784" y="2064934"/>
              <a:ext cx="1646939" cy="1652627"/>
            </a:xfrm>
            <a:prstGeom prst="roundRect">
              <a:avLst/>
            </a:prstGeom>
            <a:ln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5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Research Outcomes</a:t>
              </a:r>
            </a:p>
            <a:p>
              <a:pPr algn="ctr"/>
              <a:endParaRPr lang="en-GB" sz="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GB" sz="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New or improved products or services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223393" y="2064934"/>
              <a:ext cx="1746009" cy="1652627"/>
            </a:xfrm>
            <a:prstGeom prst="roundRect">
              <a:avLst/>
            </a:prstGeom>
            <a:ln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5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Research Impact</a:t>
              </a:r>
            </a:p>
            <a:p>
              <a:pPr algn="ctr"/>
              <a:endParaRPr lang="en-GB" sz="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GB" sz="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Value added improvements achieved</a:t>
              </a:r>
            </a:p>
          </p:txBody>
        </p:sp>
        <p:pic>
          <p:nvPicPr>
            <p:cNvPr id="14" name="Picture 3" descr="C:\Users\roger\AppData\Local\Microsoft\Windows\Temporary Internet Files\Content.IE5\3H24GT11\MC900432618[1]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698171" y="2362021"/>
              <a:ext cx="730236" cy="875853"/>
            </a:xfrm>
            <a:prstGeom prst="rect">
              <a:avLst/>
            </a:prstGeom>
            <a:noFill/>
          </p:spPr>
        </p:pic>
        <p:pic>
          <p:nvPicPr>
            <p:cNvPr id="15" name="Picture 3" descr="C:\Users\roger\AppData\Local\Microsoft\Windows\Temporary Internet Files\Content.IE5\3H24GT11\MC900432618[1]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627116" y="2362021"/>
              <a:ext cx="730236" cy="875853"/>
            </a:xfrm>
            <a:prstGeom prst="rect">
              <a:avLst/>
            </a:prstGeom>
            <a:noFill/>
          </p:spPr>
        </p:pic>
        <p:sp>
          <p:nvSpPr>
            <p:cNvPr id="16" name="Rounded Rectangle 15"/>
            <p:cNvSpPr/>
            <p:nvPr/>
          </p:nvSpPr>
          <p:spPr>
            <a:xfrm>
              <a:off x="8039830" y="2139885"/>
              <a:ext cx="1031606" cy="159651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rtlCol="0" anchor="ctr" anchorCtr="1"/>
            <a:lstStyle/>
            <a:p>
              <a:pPr algn="ctr"/>
              <a:r>
                <a:rPr lang="en-GB" sz="5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National Benefits</a:t>
              </a:r>
            </a:p>
          </p:txBody>
        </p:sp>
        <p:pic>
          <p:nvPicPr>
            <p:cNvPr id="17" name="Picture 3" descr="C:\Users\roger\AppData\Local\Microsoft\Windows\Temporary Internet Files\Content.IE5\3H24GT11\MC900432618[1]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699757" y="2362021"/>
              <a:ext cx="730236" cy="875853"/>
            </a:xfrm>
            <a:prstGeom prst="rect">
              <a:avLst/>
            </a:prstGeom>
            <a:noFill/>
          </p:spPr>
        </p:pic>
        <p:pic>
          <p:nvPicPr>
            <p:cNvPr id="18" name="Picture 3" descr="C:\Users\roger\AppData\Local\Microsoft\Windows\Temporary Internet Files\Content.IE5\3H24GT11\MC900432618[1]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448737" y="2362021"/>
              <a:ext cx="730236" cy="87585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Impact Activities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Exploiting research findings</a:t>
            </a:r>
          </a:p>
          <a:p>
            <a:pPr lvl="1"/>
            <a:r>
              <a:rPr lang="en-GB" dirty="0" smtClean="0"/>
              <a:t>Collaborative partnerships, intellectual property protection</a:t>
            </a:r>
          </a:p>
          <a:p>
            <a:r>
              <a:rPr lang="en-GB" sz="3100" dirty="0">
                <a:solidFill>
                  <a:srgbClr val="FFFF00"/>
                </a:solidFill>
              </a:rPr>
              <a:t>Communications and Engagement</a:t>
            </a:r>
          </a:p>
          <a:p>
            <a:pPr lvl="1"/>
            <a:r>
              <a:rPr lang="en-GB" dirty="0" smtClean="0"/>
              <a:t>Research secondments, special events, workshops, publications, media publicity, websites and interactive media, media relations  and public affairs professionals</a:t>
            </a:r>
          </a:p>
          <a:p>
            <a:r>
              <a:rPr lang="en-GB" sz="3100" dirty="0">
                <a:solidFill>
                  <a:srgbClr val="FFFF00"/>
                </a:solidFill>
              </a:rPr>
              <a:t>Capacity and involvement</a:t>
            </a:r>
          </a:p>
          <a:p>
            <a:pPr lvl="1"/>
            <a:r>
              <a:rPr lang="en-GB" dirty="0" smtClean="0"/>
              <a:t>Who is likely/best able to undertake impact activities?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The researchers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Communication professionals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Technical writers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NGOs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Web page designers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GB" sz="2400" dirty="0" smtClean="0">
                <a:latin typeface="+mn-lt"/>
                <a:ea typeface="+mn-ea"/>
                <a:cs typeface="+mn-cs"/>
              </a:rPr>
              <a:t>Workshop facilitators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GB" sz="2400" dirty="0" smtClean="0">
                <a:latin typeface="+mn-lt"/>
                <a:ea typeface="+mn-ea"/>
                <a:cs typeface="+mn-cs"/>
              </a:rPr>
              <a:t>Media specialists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GB" sz="2400" dirty="0" smtClean="0">
                <a:latin typeface="+mn-lt"/>
                <a:ea typeface="+mn-ea"/>
                <a:cs typeface="+mn-cs"/>
              </a:rPr>
              <a:t>Etc.</a:t>
            </a:r>
            <a:endParaRPr lang="en-GB" dirty="0" smtClean="0"/>
          </a:p>
          <a:p>
            <a:pPr lvl="1"/>
            <a:r>
              <a:rPr lang="en-GB" dirty="0" smtClean="0"/>
              <a:t>What experience do they have? </a:t>
            </a:r>
          </a:p>
          <a:p>
            <a:pPr lvl="1"/>
            <a:r>
              <a:rPr lang="en-GB" dirty="0" smtClean="0"/>
              <a:t>How will they acquire any additional skills required?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5127812"/>
            <a:ext cx="3008313" cy="1543444"/>
          </a:xfrm>
        </p:spPr>
        <p:txBody>
          <a:bodyPr>
            <a:normAutofit fontScale="85000" lnSpcReduction="10000"/>
          </a:bodyPr>
          <a:lstStyle/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</a:rPr>
              <a:t>Understand the difference between dissemination and communication 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dirty="0" smtClean="0">
                <a:solidFill>
                  <a:srgbClr val="FFFF00"/>
                </a:solidFill>
              </a:rPr>
              <a:t>Engaging audiences during research increases the likelihood of the results being used</a:t>
            </a:r>
          </a:p>
        </p:txBody>
      </p:sp>
      <p:pic>
        <p:nvPicPr>
          <p:cNvPr id="1026" name="Picture 2" descr="social life of research uptake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0310" y="2462134"/>
            <a:ext cx="2512674" cy="2512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939"/>
            <a:ext cx="3008313" cy="1029071"/>
          </a:xfrm>
        </p:spPr>
        <p:txBody>
          <a:bodyPr/>
          <a:lstStyle/>
          <a:p>
            <a:r>
              <a:rPr lang="en-GB" sz="3200" dirty="0" smtClean="0"/>
              <a:t>Impact 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en-GB" sz="3200" dirty="0" smtClean="0"/>
              <a:t> a </a:t>
            </a:r>
            <a:r>
              <a:rPr lang="en-GB" sz="3200" dirty="0" smtClean="0">
                <a:solidFill>
                  <a:srgbClr val="FFFF00"/>
                </a:solidFill>
              </a:rPr>
              <a:t>project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568950" cy="641193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Deliverables</a:t>
            </a:r>
          </a:p>
          <a:p>
            <a:pPr lvl="1"/>
            <a:r>
              <a:rPr lang="en-GB" dirty="0" smtClean="0"/>
              <a:t>Strategic communications</a:t>
            </a:r>
          </a:p>
          <a:p>
            <a:pPr lvl="1"/>
            <a:r>
              <a:rPr lang="en-GB" dirty="0" smtClean="0"/>
              <a:t>Two-way public engagement activities</a:t>
            </a:r>
          </a:p>
          <a:p>
            <a:r>
              <a:rPr lang="en-GB" dirty="0" smtClean="0"/>
              <a:t>Timescales</a:t>
            </a:r>
          </a:p>
          <a:p>
            <a:r>
              <a:rPr lang="en-GB" dirty="0" smtClean="0"/>
              <a:t>Milestones</a:t>
            </a:r>
          </a:p>
          <a:p>
            <a:r>
              <a:rPr lang="en-GB" dirty="0" smtClean="0"/>
              <a:t>Monitoring</a:t>
            </a:r>
          </a:p>
          <a:p>
            <a:r>
              <a:rPr lang="en-GB" dirty="0" smtClean="0"/>
              <a:t>Evaluation</a:t>
            </a:r>
          </a:p>
          <a:p>
            <a:pPr lvl="1"/>
            <a:r>
              <a:rPr lang="en-GB" dirty="0" smtClean="0"/>
              <a:t>For improvement not judgement</a:t>
            </a:r>
          </a:p>
          <a:p>
            <a:r>
              <a:rPr lang="en-GB" dirty="0" smtClean="0"/>
              <a:t>Resources</a:t>
            </a:r>
          </a:p>
          <a:p>
            <a:pPr lvl="1"/>
            <a:r>
              <a:rPr lang="en-GB" dirty="0" smtClean="0"/>
              <a:t>Knowledge broking/outreach</a:t>
            </a:r>
          </a:p>
          <a:p>
            <a:pPr lvl="1"/>
            <a:r>
              <a:rPr lang="en-GB" dirty="0" smtClean="0"/>
              <a:t>Consultancy</a:t>
            </a:r>
          </a:p>
          <a:p>
            <a:pPr lvl="1"/>
            <a:r>
              <a:rPr lang="en-GB" dirty="0" smtClean="0"/>
              <a:t>Publications</a:t>
            </a:r>
          </a:p>
          <a:p>
            <a:pPr lvl="1"/>
            <a:r>
              <a:rPr lang="en-GB" dirty="0" smtClean="0"/>
              <a:t>Media</a:t>
            </a:r>
          </a:p>
          <a:p>
            <a:pPr lvl="1"/>
            <a:r>
              <a:rPr lang="en-GB" dirty="0" smtClean="0"/>
              <a:t>Engagements</a:t>
            </a:r>
          </a:p>
          <a:p>
            <a:pPr lvl="1"/>
            <a:r>
              <a:rPr lang="en-GB" dirty="0" smtClean="0"/>
              <a:t>Networking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Typical Impact Objectives</a:t>
            </a:r>
          </a:p>
          <a:p>
            <a:pPr marL="114300" lvl="0" indent="-1143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1800" dirty="0" smtClean="0">
                <a:solidFill>
                  <a:srgbClr val="FFFF00"/>
                </a:solidFill>
              </a:rPr>
              <a:t>Raise awareness of an issue within a defined audience </a:t>
            </a:r>
          </a:p>
          <a:p>
            <a:pPr marL="114300" lvl="0" indent="-1143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1800" dirty="0" smtClean="0">
                <a:solidFill>
                  <a:srgbClr val="FFFF00"/>
                </a:solidFill>
              </a:rPr>
              <a:t>Secure the commitment of a group of stakeholders to the aims  of the research</a:t>
            </a:r>
          </a:p>
          <a:p>
            <a:pPr marL="114300" lvl="0" indent="-1143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1800" dirty="0" smtClean="0">
                <a:solidFill>
                  <a:srgbClr val="FFFF00"/>
                </a:solidFill>
              </a:rPr>
              <a:t>Influence specific policies or policymakers on key aspects of the research</a:t>
            </a:r>
          </a:p>
          <a:p>
            <a:pPr marL="114300" lvl="0" indent="-1143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1800" dirty="0" smtClean="0">
                <a:solidFill>
                  <a:srgbClr val="FFFF00"/>
                </a:solidFill>
              </a:rPr>
              <a:t>Encourage participation among other researchers or partner bodies</a:t>
            </a:r>
          </a:p>
          <a:p>
            <a:endParaRPr lang="en-GB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7764"/>
            <a:ext cx="3008313" cy="1108149"/>
          </a:xfrm>
        </p:spPr>
        <p:txBody>
          <a:bodyPr/>
          <a:lstStyle/>
          <a:p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media for research impact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32494"/>
            <a:ext cx="5568950" cy="4735048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</a:rPr>
              <a:t> Journalists are increasingly relying on social media to source information</a:t>
            </a:r>
          </a:p>
          <a:p>
            <a:pPr lvl="1"/>
            <a:r>
              <a:rPr lang="en-GB" sz="2400" dirty="0" smtClean="0"/>
              <a:t>blogs, Facebook and Twitter</a:t>
            </a:r>
          </a:p>
          <a:p>
            <a:pPr lvl="1"/>
            <a:r>
              <a:rPr lang="en-GB" sz="2400" dirty="0" smtClean="0"/>
              <a:t>See ;</a:t>
            </a:r>
          </a:p>
          <a:p>
            <a:pPr lvl="2"/>
            <a:r>
              <a:rPr lang="en-US" sz="2000" i="1" dirty="0" smtClean="0">
                <a:solidFill>
                  <a:srgbClr val="FFFF00"/>
                </a:solidFill>
              </a:rPr>
              <a:t>Practical tips on how to target Journalists with your research through Twitter</a:t>
            </a:r>
          </a:p>
          <a:p>
            <a:pPr lvl="2"/>
            <a:r>
              <a:rPr lang="en-GB" sz="1000" dirty="0" smtClean="0">
                <a:hlinkClick r:id="rId2"/>
              </a:rPr>
              <a:t>http://www.researchtoaction.org/practical-tips-on-how-to-target-journalists-with-your-research-through-twitter/</a:t>
            </a:r>
            <a:endParaRPr lang="en-US" sz="1000" i="1" dirty="0" smtClean="0">
              <a:solidFill>
                <a:srgbClr val="FFFF00"/>
              </a:solidFill>
            </a:endParaRPr>
          </a:p>
          <a:p>
            <a:pPr lvl="2"/>
            <a:r>
              <a:rPr lang="en-US" sz="2000" i="1" dirty="0" smtClean="0">
                <a:solidFill>
                  <a:srgbClr val="FFFF00"/>
                </a:solidFill>
              </a:rPr>
              <a:t>Becoming a Networked Researcher – using social media for research and researcher development</a:t>
            </a:r>
          </a:p>
          <a:p>
            <a:pPr lvl="2"/>
            <a:r>
              <a:rPr lang="en-GB" sz="1100" dirty="0" smtClean="0">
                <a:hlinkClick r:id="rId3"/>
              </a:rPr>
              <a:t>http://blogs.lse.ac.uk/impactofsocialsciences/2011/07/07/becoming-a-networked-researcher-using-social-media-for-research/?utm_source=feedburner&amp;utm_medium=feed&amp;utm_campaign=Feed:+r2aresources-web-2-0+(Research+to+Action+Resources:+Web2.0)</a:t>
            </a:r>
            <a:endParaRPr lang="en-US" sz="1100" i="1" dirty="0" smtClean="0"/>
          </a:p>
          <a:p>
            <a:r>
              <a:rPr lang="en-US" sz="2400" dirty="0" smtClean="0">
                <a:effectLst/>
              </a:rPr>
              <a:t>Establish your brand/voice/mission</a:t>
            </a:r>
          </a:p>
          <a:p>
            <a:r>
              <a:rPr lang="en-US" sz="2400" dirty="0">
                <a:effectLst/>
              </a:rPr>
              <a:t>Invite </a:t>
            </a:r>
            <a:r>
              <a:rPr lang="en-US" sz="2400" dirty="0" smtClean="0">
                <a:effectLst/>
              </a:rPr>
              <a:t>commentary</a:t>
            </a:r>
          </a:p>
          <a:p>
            <a:pPr>
              <a:buNone/>
            </a:pPr>
            <a:endParaRPr lang="en-US" sz="2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7765"/>
            <a:ext cx="3008313" cy="1139908"/>
          </a:xfrm>
        </p:spPr>
        <p:txBody>
          <a:bodyPr/>
          <a:lstStyle/>
          <a:p>
            <a:r>
              <a:rPr lang="en-GB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entrepreneurs</a:t>
            </a:r>
            <a:endParaRPr lang="en-GB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568950" cy="641193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sz="4200" dirty="0" smtClean="0"/>
              <a:t>Policy </a:t>
            </a:r>
            <a:r>
              <a:rPr lang="en-GB" sz="4200" dirty="0"/>
              <a:t>processes </a:t>
            </a:r>
            <a:endParaRPr lang="en-GB" sz="4200" dirty="0" smtClean="0"/>
          </a:p>
          <a:p>
            <a:r>
              <a:rPr lang="en-GB" dirty="0" smtClean="0"/>
              <a:t>Complex </a:t>
            </a:r>
          </a:p>
          <a:p>
            <a:r>
              <a:rPr lang="en-GB" dirty="0" smtClean="0"/>
              <a:t>Mostly </a:t>
            </a:r>
            <a:r>
              <a:rPr lang="en-GB" dirty="0"/>
              <a:t>non-linear, non-sequential and non-logical </a:t>
            </a:r>
            <a:endParaRPr lang="en-GB" dirty="0" smtClean="0"/>
          </a:p>
          <a:p>
            <a:r>
              <a:rPr lang="en-GB" dirty="0" smtClean="0"/>
              <a:t>Rarely affected by the presentation of information alone </a:t>
            </a:r>
          </a:p>
          <a:p>
            <a:r>
              <a:rPr lang="en-GB" dirty="0" smtClean="0"/>
              <a:t>Rarely impacted directly by research</a:t>
            </a:r>
          </a:p>
          <a:p>
            <a:r>
              <a:rPr lang="en-GB" dirty="0" smtClean="0"/>
              <a:t>Involve decision </a:t>
            </a:r>
            <a:r>
              <a:rPr lang="en-GB" dirty="0"/>
              <a:t>making </a:t>
            </a:r>
            <a:r>
              <a:rPr lang="en-GB" dirty="0" smtClean="0"/>
              <a:t>that is </a:t>
            </a:r>
            <a:r>
              <a:rPr lang="en-GB" dirty="0"/>
              <a:t>diffuse, and characterized </a:t>
            </a:r>
            <a:r>
              <a:rPr lang="en-GB" dirty="0" smtClean="0"/>
              <a:t> by the </a:t>
            </a:r>
            <a:r>
              <a:rPr lang="en-GB" dirty="0"/>
              <a:t>progressive establishment of new routines </a:t>
            </a:r>
            <a:endParaRPr lang="en-GB" dirty="0" smtClean="0"/>
          </a:p>
          <a:p>
            <a:r>
              <a:rPr lang="en-GB" dirty="0" smtClean="0"/>
              <a:t>Involves many </a:t>
            </a:r>
            <a:r>
              <a:rPr lang="en-GB" dirty="0"/>
              <a:t>actors </a:t>
            </a:r>
            <a:r>
              <a:rPr lang="en-GB" dirty="0" smtClean="0"/>
              <a:t>who interact </a:t>
            </a:r>
            <a:r>
              <a:rPr lang="en-GB" dirty="0"/>
              <a:t>within an intricate network of communication and </a:t>
            </a:r>
            <a:r>
              <a:rPr lang="en-GB" dirty="0" smtClean="0"/>
              <a:t>exchange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60072"/>
            <a:ext cx="3008313" cy="4011183"/>
          </a:xfrm>
        </p:spPr>
        <p:txBody>
          <a:bodyPr>
            <a:noAutofit/>
          </a:bodyPr>
          <a:lstStyle/>
          <a:p>
            <a:pPr marL="234950" indent="-179388"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bg1"/>
                </a:solidFill>
              </a:rPr>
              <a:t>Researchers wishing to maximize the impact of their research on policy and programme formulation in order to inspire and inform policy and </a:t>
            </a:r>
            <a:r>
              <a:rPr lang="en-GB" sz="2400" dirty="0" smtClean="0">
                <a:solidFill>
                  <a:schemeClr val="bg1"/>
                </a:solidFill>
              </a:rPr>
              <a:t>practice</a:t>
            </a:r>
            <a:endParaRPr lang="en-GB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Systematic approach to policy entrepreneurship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8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0" y="1450426"/>
            <a:ext cx="2680138" cy="1340069"/>
            <a:chOff x="0" y="1450426"/>
            <a:chExt cx="2680138" cy="1340069"/>
          </a:xfrm>
        </p:grpSpPr>
        <p:sp>
          <p:nvSpPr>
            <p:cNvPr id="4" name="Rounded Rectangle 3"/>
            <p:cNvSpPr/>
            <p:nvPr/>
          </p:nvSpPr>
          <p:spPr>
            <a:xfrm>
              <a:off x="0" y="1450426"/>
              <a:ext cx="2238704" cy="1340069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marL="174625" indent="-174625">
                <a:buFont typeface="Wingdings" pitchFamily="2" charset="2"/>
                <a:buChar char="§"/>
              </a:pPr>
              <a:r>
                <a:rPr lang="en-GB" dirty="0" smtClean="0"/>
                <a:t>Drivers of change</a:t>
              </a:r>
            </a:p>
            <a:p>
              <a:pPr marL="174625" indent="-174625">
                <a:buFont typeface="Wingdings" pitchFamily="2" charset="2"/>
                <a:buChar char="§"/>
              </a:pPr>
              <a:r>
                <a:rPr lang="en-GB" dirty="0" smtClean="0"/>
                <a:t>Power analysis</a:t>
              </a:r>
            </a:p>
            <a:p>
              <a:pPr marL="174625" indent="-174625">
                <a:buFont typeface="Wingdings" pitchFamily="2" charset="2"/>
                <a:buChar char="§"/>
              </a:pPr>
              <a:r>
                <a:rPr lang="en-GB" dirty="0" smtClean="0"/>
                <a:t>SWOT</a:t>
              </a:r>
            </a:p>
            <a:p>
              <a:pPr marL="174625" indent="-174625">
                <a:buFont typeface="Wingdings" pitchFamily="2" charset="2"/>
                <a:buChar char="§"/>
              </a:pPr>
              <a:r>
                <a:rPr lang="en-GB" dirty="0" smtClean="0"/>
                <a:t>Influence mapping</a:t>
              </a:r>
            </a:p>
            <a:p>
              <a:pPr marL="174625" indent="-174625">
                <a:buFont typeface="Wingdings" pitchFamily="2" charset="2"/>
                <a:buChar char="§"/>
              </a:pPr>
              <a:r>
                <a:rPr lang="en-GB" dirty="0" smtClean="0"/>
                <a:t>Force field analysis</a:t>
              </a:r>
              <a:endParaRPr lang="en-GB" dirty="0"/>
            </a:p>
          </p:txBody>
        </p:sp>
        <p:cxnSp>
          <p:nvCxnSpPr>
            <p:cNvPr id="15" name="Shape 14"/>
            <p:cNvCxnSpPr>
              <a:stCxn id="4" idx="3"/>
            </p:cNvCxnSpPr>
            <p:nvPr/>
          </p:nvCxnSpPr>
          <p:spPr>
            <a:xfrm>
              <a:off x="2238704" y="2120461"/>
              <a:ext cx="441434" cy="512380"/>
            </a:xfrm>
            <a:prstGeom prst="bentConnector2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0" y="3226674"/>
            <a:ext cx="2569779" cy="1392623"/>
            <a:chOff x="0" y="3226674"/>
            <a:chExt cx="2569779" cy="1392623"/>
          </a:xfrm>
        </p:grpSpPr>
        <p:sp>
          <p:nvSpPr>
            <p:cNvPr id="6" name="Rounded Rectangle 5"/>
            <p:cNvSpPr/>
            <p:nvPr/>
          </p:nvSpPr>
          <p:spPr>
            <a:xfrm>
              <a:off x="0" y="3226674"/>
              <a:ext cx="2238704" cy="1340069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174625" indent="-174625">
                <a:lnSpc>
                  <a:spcPct val="80000"/>
                </a:lnSpc>
                <a:buFont typeface="Wingdings" pitchFamily="2" charset="2"/>
                <a:buChar char="§"/>
              </a:pPr>
              <a:r>
                <a:rPr lang="en-GB" sz="1700" dirty="0" smtClean="0"/>
                <a:t>Outcome mapping</a:t>
              </a:r>
            </a:p>
            <a:p>
              <a:pPr marL="174625" indent="-174625">
                <a:lnSpc>
                  <a:spcPct val="80000"/>
                </a:lnSpc>
                <a:buFont typeface="Wingdings" pitchFamily="2" charset="2"/>
                <a:buChar char="§"/>
              </a:pPr>
              <a:r>
                <a:rPr lang="en-GB" sz="1700" dirty="0" smtClean="0"/>
                <a:t>Journals &amp; impact  logs</a:t>
              </a:r>
            </a:p>
          </p:txBody>
        </p:sp>
        <p:cxnSp>
          <p:nvCxnSpPr>
            <p:cNvPr id="17" name="Shape 16"/>
            <p:cNvCxnSpPr>
              <a:stCxn id="6" idx="3"/>
            </p:cNvCxnSpPr>
            <p:nvPr/>
          </p:nvCxnSpPr>
          <p:spPr>
            <a:xfrm>
              <a:off x="2238704" y="3896709"/>
              <a:ext cx="331075" cy="722588"/>
            </a:xfrm>
            <a:prstGeom prst="bentConnector2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0" y="5192109"/>
            <a:ext cx="4035972" cy="1340069"/>
            <a:chOff x="0" y="5192109"/>
            <a:chExt cx="4035972" cy="1340069"/>
          </a:xfrm>
        </p:grpSpPr>
        <p:sp>
          <p:nvSpPr>
            <p:cNvPr id="8" name="Rounded Rectangle 7"/>
            <p:cNvSpPr/>
            <p:nvPr/>
          </p:nvSpPr>
          <p:spPr>
            <a:xfrm>
              <a:off x="0" y="5192109"/>
              <a:ext cx="2238704" cy="1340069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174625" indent="-174625">
                <a:buFont typeface="Wingdings" pitchFamily="2" charset="2"/>
                <a:buChar char="§"/>
              </a:pPr>
              <a:r>
                <a:rPr lang="fr-FR" sz="1500" dirty="0" smtClean="0"/>
                <a:t>Policy entrepreneur questionnaire</a:t>
              </a:r>
            </a:p>
            <a:p>
              <a:pPr marL="174625" indent="-174625">
                <a:buFont typeface="Wingdings" pitchFamily="2" charset="2"/>
                <a:buChar char="§"/>
              </a:pPr>
              <a:r>
                <a:rPr lang="en-GB" sz="1500" dirty="0" smtClean="0"/>
                <a:t>SWOT</a:t>
              </a:r>
            </a:p>
            <a:p>
              <a:pPr marL="174625" indent="-174625">
                <a:buFont typeface="Wingdings" pitchFamily="2" charset="2"/>
                <a:buChar char="§"/>
              </a:pPr>
              <a:r>
                <a:rPr lang="en-GB" sz="1500" dirty="0" smtClean="0"/>
                <a:t>Internal performance frameworks</a:t>
              </a:r>
            </a:p>
          </p:txBody>
        </p:sp>
        <p:cxnSp>
          <p:nvCxnSpPr>
            <p:cNvPr id="19" name="Elbow Connector 18"/>
            <p:cNvCxnSpPr>
              <a:stCxn id="8" idx="3"/>
            </p:cNvCxnSpPr>
            <p:nvPr/>
          </p:nvCxnSpPr>
          <p:spPr>
            <a:xfrm>
              <a:off x="2238704" y="5862144"/>
              <a:ext cx="1797268" cy="254877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369270" y="5108026"/>
            <a:ext cx="2774730" cy="1340069"/>
            <a:chOff x="6369270" y="5108026"/>
            <a:chExt cx="2774730" cy="1340069"/>
          </a:xfrm>
        </p:grpSpPr>
        <p:sp>
          <p:nvSpPr>
            <p:cNvPr id="11" name="Rounded Rectangle 10"/>
            <p:cNvSpPr/>
            <p:nvPr/>
          </p:nvSpPr>
          <p:spPr>
            <a:xfrm>
              <a:off x="6905296" y="5108026"/>
              <a:ext cx="2238704" cy="1340069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228600" indent="-228600">
                <a:lnSpc>
                  <a:spcPct val="80000"/>
                </a:lnSpc>
                <a:buFont typeface="Wingdings" pitchFamily="2" charset="2"/>
                <a:buChar char="§"/>
              </a:pPr>
              <a:r>
                <a:rPr lang="en-US" sz="1250" dirty="0" smtClean="0"/>
                <a:t>Force field analysis</a:t>
              </a:r>
            </a:p>
            <a:p>
              <a:pPr marL="228600" indent="-228600">
                <a:lnSpc>
                  <a:spcPct val="80000"/>
                </a:lnSpc>
                <a:buFont typeface="Wingdings" pitchFamily="2" charset="2"/>
                <a:buChar char="§"/>
              </a:pPr>
              <a:r>
                <a:rPr lang="en-GB" sz="1250" dirty="0" smtClean="0"/>
                <a:t>Communication strategies</a:t>
              </a:r>
            </a:p>
            <a:p>
              <a:pPr marL="228600" indent="-228600">
                <a:lnSpc>
                  <a:spcPct val="80000"/>
                </a:lnSpc>
                <a:buFont typeface="Wingdings" pitchFamily="2" charset="2"/>
                <a:buChar char="§"/>
              </a:pPr>
              <a:r>
                <a:rPr lang="en-GB" sz="1250" dirty="0" smtClean="0"/>
                <a:t>Advocacy campaigns</a:t>
              </a:r>
            </a:p>
            <a:p>
              <a:pPr marL="228600" indent="-228600">
                <a:lnSpc>
                  <a:spcPct val="80000"/>
                </a:lnSpc>
                <a:buFont typeface="Wingdings" pitchFamily="2" charset="2"/>
                <a:buChar char="§"/>
              </a:pPr>
              <a:r>
                <a:rPr lang="en-GB" sz="1250" dirty="0" smtClean="0"/>
                <a:t>Network functions approach</a:t>
              </a:r>
            </a:p>
            <a:p>
              <a:pPr marL="228600" indent="-228600">
                <a:lnSpc>
                  <a:spcPct val="80000"/>
                </a:lnSpc>
                <a:buFont typeface="Wingdings" pitchFamily="2" charset="2"/>
                <a:buChar char="§"/>
              </a:pPr>
              <a:r>
                <a:rPr lang="en-GB" sz="1250" dirty="0" smtClean="0"/>
                <a:t>Structured innovation</a:t>
              </a:r>
            </a:p>
            <a:p>
              <a:pPr marL="228600" indent="-228600">
                <a:lnSpc>
                  <a:spcPct val="80000"/>
                </a:lnSpc>
                <a:buFont typeface="Wingdings" pitchFamily="2" charset="2"/>
                <a:buChar char="§"/>
              </a:pPr>
              <a:r>
                <a:rPr lang="en-GB" sz="1250" dirty="0" smtClean="0"/>
                <a:t>Research strategies</a:t>
              </a:r>
              <a:endParaRPr lang="en-GB" sz="1250" dirty="0"/>
            </a:p>
          </p:txBody>
        </p:sp>
        <p:cxnSp>
          <p:nvCxnSpPr>
            <p:cNvPr id="21" name="Elbow Connector 20"/>
            <p:cNvCxnSpPr>
              <a:stCxn id="11" idx="1"/>
            </p:cNvCxnSpPr>
            <p:nvPr/>
          </p:nvCxnSpPr>
          <p:spPr>
            <a:xfrm rot="10800000">
              <a:off x="6369270" y="5596759"/>
              <a:ext cx="536027" cy="181302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495394" y="3142591"/>
            <a:ext cx="2648606" cy="1340069"/>
            <a:chOff x="6495394" y="3142591"/>
            <a:chExt cx="2648606" cy="1340069"/>
          </a:xfrm>
        </p:grpSpPr>
        <p:sp>
          <p:nvSpPr>
            <p:cNvPr id="10" name="Rounded Rectangle 9"/>
            <p:cNvSpPr/>
            <p:nvPr/>
          </p:nvSpPr>
          <p:spPr>
            <a:xfrm>
              <a:off x="6905296" y="3142591"/>
              <a:ext cx="2238704" cy="1340069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rmAutofit fontScale="70000" lnSpcReduction="20000"/>
            </a:bodyPr>
            <a:lstStyle/>
            <a:p>
              <a:pPr marL="174625" indent="-174625">
                <a:buFont typeface="Wingdings" pitchFamily="2" charset="2"/>
                <a:buChar char="§"/>
              </a:pPr>
              <a:r>
                <a:rPr lang="en-GB" dirty="0" smtClean="0"/>
                <a:t>Progress markers</a:t>
              </a:r>
            </a:p>
            <a:p>
              <a:pPr marL="174625" indent="-174625">
                <a:buFont typeface="Wingdings" pitchFamily="2" charset="2"/>
                <a:buChar char="§"/>
              </a:pPr>
              <a:r>
                <a:rPr lang="en-GB" dirty="0" smtClean="0"/>
                <a:t>Opportunities and threats timeline</a:t>
              </a:r>
            </a:p>
            <a:p>
              <a:pPr marL="174625" indent="-174625">
                <a:buFont typeface="Wingdings" pitchFamily="2" charset="2"/>
                <a:buChar char="§"/>
              </a:pPr>
              <a:r>
                <a:rPr lang="en-GB" dirty="0" smtClean="0"/>
                <a:t>Policy objectives</a:t>
              </a:r>
            </a:p>
            <a:p>
              <a:pPr marL="174625" indent="-174625">
                <a:buFont typeface="Wingdings" pitchFamily="2" charset="2"/>
                <a:buChar char="§"/>
              </a:pPr>
              <a:r>
                <a:rPr lang="en-GB" dirty="0" smtClean="0"/>
                <a:t>Alignment, Interest and Influence Matrix </a:t>
              </a:r>
            </a:p>
            <a:p>
              <a:pPr marL="174625" indent="-174625">
                <a:buFont typeface="Wingdings" pitchFamily="2" charset="2"/>
                <a:buChar char="§"/>
              </a:pPr>
              <a:r>
                <a:rPr lang="en-GB" dirty="0" smtClean="0"/>
                <a:t>Force field analysis</a:t>
              </a:r>
            </a:p>
          </p:txBody>
        </p:sp>
        <p:cxnSp>
          <p:nvCxnSpPr>
            <p:cNvPr id="23" name="Elbow Connector 22"/>
            <p:cNvCxnSpPr>
              <a:stCxn id="10" idx="1"/>
            </p:cNvCxnSpPr>
            <p:nvPr/>
          </p:nvCxnSpPr>
          <p:spPr>
            <a:xfrm rot="10800000">
              <a:off x="6495394" y="3641834"/>
              <a:ext cx="409903" cy="170792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997670" y="1366343"/>
            <a:ext cx="4146330" cy="1340069"/>
            <a:chOff x="4997670" y="1366343"/>
            <a:chExt cx="4146330" cy="1340069"/>
          </a:xfrm>
        </p:grpSpPr>
        <p:sp>
          <p:nvSpPr>
            <p:cNvPr id="9" name="Rounded Rectangle 8"/>
            <p:cNvSpPr/>
            <p:nvPr/>
          </p:nvSpPr>
          <p:spPr>
            <a:xfrm>
              <a:off x="6905296" y="1366343"/>
              <a:ext cx="2238704" cy="1340069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174625" indent="-174625">
                <a:buFont typeface="Wingdings" pitchFamily="2" charset="2"/>
                <a:buChar char="§"/>
              </a:pPr>
              <a:r>
                <a:rPr lang="en-GB" sz="1400" dirty="0" smtClean="0"/>
                <a:t>Alignment, Interest and Influence Matrix </a:t>
              </a:r>
            </a:p>
            <a:p>
              <a:pPr marL="174625" indent="-174625">
                <a:buFont typeface="Wingdings" pitchFamily="2" charset="2"/>
                <a:buChar char="§"/>
              </a:pPr>
              <a:r>
                <a:rPr lang="en-GB" sz="1400" dirty="0" smtClean="0"/>
                <a:t>Stakeholder analysis</a:t>
              </a:r>
            </a:p>
            <a:p>
              <a:pPr marL="174625" indent="-174625">
                <a:buFont typeface="Wingdings" pitchFamily="2" charset="2"/>
                <a:buChar char="§"/>
              </a:pPr>
              <a:r>
                <a:rPr lang="en-GB" sz="1400" dirty="0" smtClean="0"/>
                <a:t>Influence mapping</a:t>
              </a:r>
            </a:p>
            <a:p>
              <a:pPr marL="174625" indent="-174625">
                <a:buFont typeface="Wingdings" pitchFamily="2" charset="2"/>
                <a:buChar char="§"/>
              </a:pPr>
              <a:r>
                <a:rPr lang="en-GB" sz="1400" dirty="0" smtClean="0"/>
                <a:t>Social network analysis</a:t>
              </a:r>
            </a:p>
            <a:p>
              <a:pPr marL="174625" indent="-174625">
                <a:buFont typeface="Wingdings" pitchFamily="2" charset="2"/>
                <a:buChar char="§"/>
              </a:pPr>
              <a:r>
                <a:rPr lang="en-GB" sz="1400" dirty="0" smtClean="0"/>
                <a:t>Force field analysis</a:t>
              </a:r>
              <a:endParaRPr lang="en-GB" sz="1400" dirty="0"/>
            </a:p>
          </p:txBody>
        </p:sp>
        <p:cxnSp>
          <p:nvCxnSpPr>
            <p:cNvPr id="25" name="Elbow Connector 24"/>
            <p:cNvCxnSpPr>
              <a:stCxn id="9" idx="1"/>
            </p:cNvCxnSpPr>
            <p:nvPr/>
          </p:nvCxnSpPr>
          <p:spPr>
            <a:xfrm rot="10800000">
              <a:off x="4997670" y="1797270"/>
              <a:ext cx="1907627" cy="239109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Hexagon 25"/>
          <p:cNvSpPr/>
          <p:nvPr/>
        </p:nvSpPr>
        <p:spPr>
          <a:xfrm>
            <a:off x="3752192" y="3263462"/>
            <a:ext cx="1702676" cy="1560787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Define (and re-define) policy objectives </a:t>
            </a:r>
            <a:endParaRPr lang="en-GB" sz="1400" b="1" dirty="0"/>
          </a:p>
        </p:txBody>
      </p:sp>
      <p:sp>
        <p:nvSpPr>
          <p:cNvPr id="27" name="Up Arrow 26"/>
          <p:cNvSpPr/>
          <p:nvPr/>
        </p:nvSpPr>
        <p:spPr>
          <a:xfrm rot="17798050">
            <a:off x="3464098" y="3355652"/>
            <a:ext cx="478302" cy="41027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70326" y="6520368"/>
            <a:ext cx="2267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*Overseas Development Institute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76978" y="74558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*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Measuring your influence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sz="5100" dirty="0"/>
              <a:t>Outcome </a:t>
            </a:r>
            <a:r>
              <a:rPr lang="en-GB" sz="5100" dirty="0" smtClean="0"/>
              <a:t>Mapping</a:t>
            </a:r>
          </a:p>
          <a:p>
            <a:r>
              <a:rPr lang="en-US" dirty="0"/>
              <a:t>Behavioural change: </a:t>
            </a:r>
            <a:endParaRPr lang="en-US" dirty="0" smtClean="0"/>
          </a:p>
          <a:p>
            <a:pPr lvl="1"/>
            <a:r>
              <a:rPr lang="en-US" dirty="0" smtClean="0"/>
              <a:t>Outcomes defined </a:t>
            </a:r>
            <a:r>
              <a:rPr lang="en-US" dirty="0"/>
              <a:t>as changes in the behaviour, relationships, activities</a:t>
            </a:r>
            <a:r>
              <a:rPr lang="en-US" dirty="0" smtClean="0"/>
              <a:t>, or </a:t>
            </a:r>
            <a:r>
              <a:rPr lang="en-US" dirty="0"/>
              <a:t>actions of the people, groups, and organisations with whom a programme works directly</a:t>
            </a:r>
            <a:r>
              <a:rPr lang="en-US" dirty="0" smtClean="0"/>
              <a:t>.</a:t>
            </a:r>
            <a:endParaRPr lang="en-GB" dirty="0" smtClean="0"/>
          </a:p>
          <a:p>
            <a:r>
              <a:rPr lang="en-US" dirty="0" smtClean="0"/>
              <a:t>Boundary partners: </a:t>
            </a:r>
          </a:p>
          <a:p>
            <a:pPr lvl="1"/>
            <a:r>
              <a:rPr lang="en-US" dirty="0" smtClean="0"/>
              <a:t>Individuals</a:t>
            </a:r>
            <a:r>
              <a:rPr lang="en-US" dirty="0"/>
              <a:t>, groups, and organisations with whom the </a:t>
            </a:r>
            <a:r>
              <a:rPr lang="en-US" dirty="0" smtClean="0"/>
              <a:t>programme interacts </a:t>
            </a:r>
            <a:r>
              <a:rPr lang="en-US" dirty="0"/>
              <a:t>directly and with whom the programme anticipates opportunities for influence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Contributions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Contributions </a:t>
            </a:r>
            <a:r>
              <a:rPr lang="en-US" dirty="0"/>
              <a:t>to </a:t>
            </a:r>
            <a:r>
              <a:rPr lang="en-US" dirty="0" smtClean="0"/>
              <a:t>outcomes, which in turn</a:t>
            </a:r>
            <a:r>
              <a:rPr lang="en-US" dirty="0"/>
              <a:t>, enhance the possibility of development impacts – but </a:t>
            </a:r>
            <a:r>
              <a:rPr lang="en-US" dirty="0" smtClean="0"/>
              <a:t>not </a:t>
            </a:r>
            <a:r>
              <a:rPr lang="en-US" dirty="0"/>
              <a:t>necessarily </a:t>
            </a:r>
            <a:r>
              <a:rPr lang="en-US" dirty="0" smtClean="0"/>
              <a:t>directly causal.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5347854"/>
            <a:ext cx="3008313" cy="1323401"/>
          </a:xfrm>
        </p:spPr>
        <p:txBody>
          <a:bodyPr>
            <a:normAutofit lnSpcReduction="10000"/>
          </a:bodyPr>
          <a:lstStyle/>
          <a:p>
            <a:r>
              <a:rPr lang="en-GB" b="1" i="1" dirty="0" smtClean="0"/>
              <a:t>Outcome Mapping</a:t>
            </a:r>
            <a:r>
              <a:rPr lang="en-GB" i="1" dirty="0" smtClean="0"/>
              <a:t>: Building Learning and Reflection into Development Programmes</a:t>
            </a:r>
            <a:r>
              <a:rPr lang="en-GB" smtClean="0"/>
              <a:t>, by Sarah </a:t>
            </a:r>
            <a:r>
              <a:rPr lang="en-GB" dirty="0" smtClean="0"/>
              <a:t>Earl, Fred </a:t>
            </a:r>
            <a:r>
              <a:rPr lang="en-GB" dirty="0" err="1" smtClean="0"/>
              <a:t>Carden</a:t>
            </a:r>
            <a:r>
              <a:rPr lang="en-GB" dirty="0" smtClean="0"/>
              <a:t> and Terry </a:t>
            </a:r>
            <a:r>
              <a:rPr lang="en-GB" dirty="0" err="1" smtClean="0"/>
              <a:t>Smutylo</a:t>
            </a:r>
            <a:r>
              <a:rPr lang="en-GB" dirty="0" smtClean="0"/>
              <a:t>.</a:t>
            </a:r>
          </a:p>
          <a:p>
            <a:r>
              <a:rPr lang="en-GB" dirty="0" smtClean="0"/>
              <a:t>INTERNATIONAL DEVELOPMENT RESEARCH CENTRE, 2001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199" y="2355272"/>
            <a:ext cx="3006873" cy="2707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1152</Words>
  <Application>Microsoft Office PowerPoint</Application>
  <PresentationFormat>On-screen Show (4:3)</PresentationFormat>
  <Paragraphs>295</Paragraphs>
  <Slides>13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Pathways to Impact: Influencing practice and policy</vt:lpstr>
      <vt:lpstr>Pathways to Impact: Influencing practice and policy</vt:lpstr>
      <vt:lpstr>Impact Activities </vt:lpstr>
      <vt:lpstr>Types of Impact Activities</vt:lpstr>
      <vt:lpstr>Impact as a project</vt:lpstr>
      <vt:lpstr>Social media for research impact</vt:lpstr>
      <vt:lpstr>Policy entrepreneurs</vt:lpstr>
      <vt:lpstr>Systematic approach to policy entrepreneurship</vt:lpstr>
      <vt:lpstr>Measuring your influence</vt:lpstr>
      <vt:lpstr>Pathways to Impact Sample Information and Communication Technologies for Indigenised Development:</vt:lpstr>
      <vt:lpstr>Pathways to Impact Sample Information and Communication Technologies for Indigenised Development:</vt:lpstr>
      <vt:lpstr>Pathways to Impact Sample Information and Communication Technologies for Indigenised Development:</vt:lpstr>
      <vt:lpstr>Pathways to Impact Sample Information and Communication Technologies for Indigenised Development: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</dc:creator>
  <cp:lastModifiedBy>roger</cp:lastModifiedBy>
  <cp:revision>177</cp:revision>
  <dcterms:created xsi:type="dcterms:W3CDTF">2012-01-11T10:04:51Z</dcterms:created>
  <dcterms:modified xsi:type="dcterms:W3CDTF">2012-02-29T09:56:32Z</dcterms:modified>
</cp:coreProperties>
</file>