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57" r:id="rId4"/>
    <p:sldId id="258" r:id="rId5"/>
    <p:sldId id="308" r:id="rId6"/>
    <p:sldId id="309" r:id="rId7"/>
    <p:sldId id="310" r:id="rId8"/>
    <p:sldId id="311" r:id="rId9"/>
    <p:sldId id="312" r:id="rId10"/>
    <p:sldId id="313" r:id="rId11"/>
    <p:sldId id="314" r:id="rId12"/>
    <p:sldId id="316" r:id="rId13"/>
    <p:sldId id="315" r:id="rId14"/>
    <p:sldId id="295" r:id="rId15"/>
    <p:sldId id="297" r:id="rId16"/>
    <p:sldId id="298" r:id="rId17"/>
    <p:sldId id="299" r:id="rId18"/>
    <p:sldId id="300" r:id="rId19"/>
    <p:sldId id="301" r:id="rId20"/>
    <p:sldId id="302" r:id="rId21"/>
    <p:sldId id="259" r:id="rId22"/>
    <p:sldId id="264" r:id="rId23"/>
    <p:sldId id="265" r:id="rId24"/>
    <p:sldId id="303" r:id="rId25"/>
    <p:sldId id="263" r:id="rId26"/>
    <p:sldId id="266" r:id="rId27"/>
    <p:sldId id="267" r:id="rId28"/>
    <p:sldId id="305" r:id="rId29"/>
    <p:sldId id="304" r:id="rId30"/>
    <p:sldId id="269" r:id="rId31"/>
    <p:sldId id="260" r:id="rId32"/>
    <p:sldId id="270" r:id="rId33"/>
    <p:sldId id="271" r:id="rId34"/>
    <p:sldId id="272" r:id="rId35"/>
    <p:sldId id="274" r:id="rId36"/>
    <p:sldId id="275" r:id="rId37"/>
    <p:sldId id="276" r:id="rId38"/>
    <p:sldId id="273" r:id="rId39"/>
    <p:sldId id="277" r:id="rId40"/>
    <p:sldId id="278" r:id="rId41"/>
    <p:sldId id="279" r:id="rId42"/>
    <p:sldId id="280" r:id="rId43"/>
    <p:sldId id="281" r:id="rId44"/>
    <p:sldId id="282" r:id="rId45"/>
    <p:sldId id="283" r:id="rId46"/>
    <p:sldId id="284" r:id="rId47"/>
    <p:sldId id="285" r:id="rId48"/>
    <p:sldId id="286" r:id="rId49"/>
    <p:sldId id="287" r:id="rId50"/>
    <p:sldId id="288" r:id="rId51"/>
    <p:sldId id="289" r:id="rId52"/>
    <p:sldId id="290" r:id="rId53"/>
    <p:sldId id="291" r:id="rId54"/>
    <p:sldId id="292" r:id="rId55"/>
    <p:sldId id="293" r:id="rId56"/>
    <p:sldId id="294" r:id="rId57"/>
    <p:sldId id="296"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69" d="100"/>
          <a:sy n="69" d="100"/>
        </p:scale>
        <p:origin x="-1968"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6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plotArea>
      <c:layout/>
      <c:barChart>
        <c:barDir val="col"/>
        <c:grouping val="clustered"/>
        <c:ser>
          <c:idx val="0"/>
          <c:order val="0"/>
          <c:cat>
            <c:strRef>
              <c:f>Sheet1!$C$3:$C$7</c:f>
              <c:strCache>
                <c:ptCount val="5"/>
                <c:pt idx="0">
                  <c:v>4*</c:v>
                </c:pt>
                <c:pt idx="1">
                  <c:v>4</c:v>
                </c:pt>
                <c:pt idx="2">
                  <c:v>3</c:v>
                </c:pt>
                <c:pt idx="3">
                  <c:v>2</c:v>
                </c:pt>
                <c:pt idx="4">
                  <c:v>1</c:v>
                </c:pt>
              </c:strCache>
            </c:strRef>
          </c:cat>
          <c:val>
            <c:numRef>
              <c:f>Sheet1!$D$3:$D$7</c:f>
              <c:numCache>
                <c:formatCode>General</c:formatCode>
                <c:ptCount val="5"/>
                <c:pt idx="0">
                  <c:v>22</c:v>
                </c:pt>
                <c:pt idx="1">
                  <c:v>72</c:v>
                </c:pt>
                <c:pt idx="2">
                  <c:v>230</c:v>
                </c:pt>
                <c:pt idx="3">
                  <c:v>295</c:v>
                </c:pt>
                <c:pt idx="4">
                  <c:v>204</c:v>
                </c:pt>
              </c:numCache>
            </c:numRef>
          </c:val>
        </c:ser>
        <c:axId val="52964736"/>
        <c:axId val="49865856"/>
      </c:barChart>
      <c:catAx>
        <c:axId val="52964736"/>
        <c:scaling>
          <c:orientation val="minMax"/>
        </c:scaling>
        <c:axPos val="b"/>
        <c:tickLblPos val="nextTo"/>
        <c:txPr>
          <a:bodyPr/>
          <a:lstStyle/>
          <a:p>
            <a:pPr>
              <a:defRPr sz="1400" baseline="0"/>
            </a:pPr>
            <a:endParaRPr lang="en-US"/>
          </a:p>
        </c:txPr>
        <c:crossAx val="49865856"/>
        <c:crosses val="autoZero"/>
        <c:auto val="1"/>
        <c:lblAlgn val="ctr"/>
        <c:lblOffset val="100"/>
      </c:catAx>
      <c:valAx>
        <c:axId val="49865856"/>
        <c:scaling>
          <c:orientation val="minMax"/>
        </c:scaling>
        <c:axPos val="l"/>
        <c:majorGridlines/>
        <c:numFmt formatCode="General" sourceLinked="1"/>
        <c:tickLblPos val="nextTo"/>
        <c:txPr>
          <a:bodyPr/>
          <a:lstStyle/>
          <a:p>
            <a:pPr>
              <a:defRPr sz="1400" baseline="0"/>
            </a:pPr>
            <a:endParaRPr lang="en-US"/>
          </a:p>
        </c:txPr>
        <c:crossAx val="529647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GB"/>
  <c:chart>
    <c:plotArea>
      <c:layout/>
      <c:barChart>
        <c:barDir val="col"/>
        <c:grouping val="clustered"/>
        <c:ser>
          <c:idx val="0"/>
          <c:order val="0"/>
          <c:dLbls>
            <c:showVal val="1"/>
          </c:dLbls>
          <c:cat>
            <c:strRef>
              <c:f>Sheet2!$B$6:$B$11</c:f>
              <c:strCache>
                <c:ptCount val="6"/>
                <c:pt idx="0">
                  <c:v>Abstract  </c:v>
                </c:pt>
                <c:pt idx="1">
                  <c:v>Introduction  </c:v>
                </c:pt>
                <c:pt idx="2">
                  <c:v>Method  </c:v>
                </c:pt>
                <c:pt idx="3">
                  <c:v>Results and Discussion  </c:v>
                </c:pt>
                <c:pt idx="4">
                  <c:v>Conclusions  </c:v>
                </c:pt>
                <c:pt idx="5">
                  <c:v>References  </c:v>
                </c:pt>
              </c:strCache>
            </c:strRef>
          </c:cat>
          <c:val>
            <c:numRef>
              <c:f>Sheet2!$C$6:$C$11</c:f>
              <c:numCache>
                <c:formatCode>General</c:formatCode>
                <c:ptCount val="6"/>
                <c:pt idx="0">
                  <c:v>200</c:v>
                </c:pt>
                <c:pt idx="1">
                  <c:v>2800</c:v>
                </c:pt>
                <c:pt idx="2">
                  <c:v>2000</c:v>
                </c:pt>
                <c:pt idx="3">
                  <c:v>1200</c:v>
                </c:pt>
                <c:pt idx="4">
                  <c:v>1000</c:v>
                </c:pt>
                <c:pt idx="5">
                  <c:v>800</c:v>
                </c:pt>
              </c:numCache>
            </c:numRef>
          </c:val>
        </c:ser>
        <c:axId val="49976064"/>
        <c:axId val="49977600"/>
      </c:barChart>
      <c:catAx>
        <c:axId val="49976064"/>
        <c:scaling>
          <c:orientation val="minMax"/>
        </c:scaling>
        <c:axPos val="b"/>
        <c:tickLblPos val="nextTo"/>
        <c:txPr>
          <a:bodyPr/>
          <a:lstStyle/>
          <a:p>
            <a:pPr>
              <a:defRPr>
                <a:solidFill>
                  <a:srgbClr val="FFFF00"/>
                </a:solidFill>
                <a:effectLst>
                  <a:outerShdw blurRad="38100" dist="38100" dir="2700000" algn="tl">
                    <a:srgbClr val="000000">
                      <a:alpha val="43137"/>
                    </a:srgbClr>
                  </a:outerShdw>
                </a:effectLst>
              </a:defRPr>
            </a:pPr>
            <a:endParaRPr lang="en-US"/>
          </a:p>
        </c:txPr>
        <c:crossAx val="49977600"/>
        <c:crosses val="autoZero"/>
        <c:auto val="1"/>
        <c:lblAlgn val="ctr"/>
        <c:lblOffset val="100"/>
      </c:catAx>
      <c:valAx>
        <c:axId val="49977600"/>
        <c:scaling>
          <c:orientation val="minMax"/>
        </c:scaling>
        <c:axPos val="l"/>
        <c:majorGridlines/>
        <c:numFmt formatCode="General" sourceLinked="1"/>
        <c:tickLblPos val="nextTo"/>
        <c:crossAx val="49976064"/>
        <c:crosses val="autoZero"/>
        <c:crossBetween val="between"/>
      </c:valAx>
    </c:plotArea>
    <c:plotVisOnly val="1"/>
  </c:chart>
  <c:txPr>
    <a:bodyPr/>
    <a:lstStyle/>
    <a:p>
      <a:pPr>
        <a:defRPr sz="1600" b="1">
          <a:latin typeface="+mj-lt"/>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style val="27"/>
  <c:chart>
    <c:plotArea>
      <c:layout/>
      <c:barChart>
        <c:barDir val="col"/>
        <c:grouping val="clustered"/>
        <c:ser>
          <c:idx val="0"/>
          <c:order val="0"/>
          <c:cat>
            <c:strRef>
              <c:f>Sheet1!$B$5:$B$9</c:f>
              <c:strCache>
                <c:ptCount val="5"/>
                <c:pt idx="0">
                  <c:v>up to 5</c:v>
                </c:pt>
                <c:pt idx="1">
                  <c:v>6-10</c:v>
                </c:pt>
                <c:pt idx="2">
                  <c:v>11-15</c:v>
                </c:pt>
                <c:pt idx="3">
                  <c:v>16-20</c:v>
                </c:pt>
                <c:pt idx="4">
                  <c:v>20 or more</c:v>
                </c:pt>
              </c:strCache>
            </c:strRef>
          </c:cat>
          <c:val>
            <c:numRef>
              <c:f>Sheet1!$C$5:$C$9</c:f>
              <c:numCache>
                <c:formatCode>0.00%</c:formatCode>
                <c:ptCount val="5"/>
                <c:pt idx="0">
                  <c:v>0.18000000000000024</c:v>
                </c:pt>
                <c:pt idx="1">
                  <c:v>0.49000000000000032</c:v>
                </c:pt>
                <c:pt idx="2">
                  <c:v>0.24000000000000021</c:v>
                </c:pt>
                <c:pt idx="3">
                  <c:v>6.0000000000000102E-2</c:v>
                </c:pt>
                <c:pt idx="4">
                  <c:v>3.0000000000000051E-2</c:v>
                </c:pt>
              </c:numCache>
            </c:numRef>
          </c:val>
        </c:ser>
        <c:axId val="55569408"/>
        <c:axId val="56058624"/>
      </c:barChart>
      <c:catAx>
        <c:axId val="55569408"/>
        <c:scaling>
          <c:orientation val="minMax"/>
        </c:scaling>
        <c:axPos val="b"/>
        <c:tickLblPos val="nextTo"/>
        <c:crossAx val="56058624"/>
        <c:crosses val="autoZero"/>
        <c:auto val="1"/>
        <c:lblAlgn val="ctr"/>
        <c:lblOffset val="100"/>
      </c:catAx>
      <c:valAx>
        <c:axId val="56058624"/>
        <c:scaling>
          <c:orientation val="minMax"/>
        </c:scaling>
        <c:axPos val="l"/>
        <c:majorGridlines/>
        <c:numFmt formatCode="0%" sourceLinked="0"/>
        <c:tickLblPos val="nextTo"/>
        <c:crossAx val="55569408"/>
        <c:crosses val="autoZero"/>
        <c:crossBetween val="between"/>
      </c:valAx>
    </c:plotArea>
    <c:plotVisOnly val="1"/>
  </c:chart>
  <c:txPr>
    <a:bodyPr/>
    <a:lstStyle/>
    <a:p>
      <a:pPr>
        <a:defRPr sz="1200">
          <a:solidFill>
            <a:schemeClr val="tx1"/>
          </a:solidFill>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92DF4-15FF-4FF6-BAB2-29D826431D9B}" type="doc">
      <dgm:prSet loTypeId="urn:microsoft.com/office/officeart/2005/8/layout/vList6" loCatId="process" qsTypeId="urn:microsoft.com/office/officeart/2005/8/quickstyle/3d1" qsCatId="3D" csTypeId="urn:microsoft.com/office/officeart/2005/8/colors/accent1_2" csCatId="accent1" phldr="1"/>
      <dgm:spPr/>
      <dgm:t>
        <a:bodyPr/>
        <a:lstStyle/>
        <a:p>
          <a:endParaRPr lang="en-GB"/>
        </a:p>
      </dgm:t>
    </dgm:pt>
    <dgm:pt modelId="{B229DA89-716A-485A-AA50-AE48C4AAA1A0}">
      <dgm:prSet phldrT="[Text]" custT="1"/>
      <dgm:spPr/>
      <dgm:t>
        <a:bodyPr/>
        <a:lstStyle/>
        <a:p>
          <a:pPr>
            <a:lnSpc>
              <a:spcPct val="150000"/>
            </a:lnSpc>
          </a:pPr>
          <a:r>
            <a:rPr lang="en-GB" sz="1500" b="1" dirty="0" smtClean="0"/>
            <a:t>Independent Consultant</a:t>
          </a:r>
          <a:endParaRPr lang="en-GB" sz="1500" b="1" dirty="0"/>
        </a:p>
      </dgm:t>
    </dgm:pt>
    <dgm:pt modelId="{6B22F0A7-1487-43C0-9D67-F636A5148F20}" type="parTrans" cxnId="{EE1AD5D8-62AB-4F5F-B061-554FB6177C18}">
      <dgm:prSet/>
      <dgm:spPr/>
      <dgm:t>
        <a:bodyPr/>
        <a:lstStyle/>
        <a:p>
          <a:endParaRPr lang="en-GB">
            <a:solidFill>
              <a:schemeClr val="tx1"/>
            </a:solidFill>
          </a:endParaRPr>
        </a:p>
      </dgm:t>
    </dgm:pt>
    <dgm:pt modelId="{2C364A0C-8DB7-48FA-B456-D29A41B10400}" type="sibTrans" cxnId="{EE1AD5D8-62AB-4F5F-B061-554FB6177C18}">
      <dgm:prSet/>
      <dgm:spPr/>
      <dgm:t>
        <a:bodyPr/>
        <a:lstStyle/>
        <a:p>
          <a:endParaRPr lang="en-GB">
            <a:solidFill>
              <a:schemeClr val="tx1"/>
            </a:solidFill>
          </a:endParaRPr>
        </a:p>
      </dgm:t>
    </dgm:pt>
    <dgm:pt modelId="{CBEF37EA-C400-4FF0-8DFA-E79B89387569}">
      <dgm:prSet phldrT="[Text]" custT="1"/>
      <dgm:spPr/>
      <dgm:t>
        <a:bodyPr/>
        <a:lstStyle/>
        <a:p>
          <a:pPr>
            <a:lnSpc>
              <a:spcPct val="90000"/>
            </a:lnSpc>
          </a:pPr>
          <a:r>
            <a:rPr lang="en-GB" sz="1500" dirty="0" smtClean="0"/>
            <a:t>Major agencies; WB,UN, IDRC, ITU, ADB</a:t>
          </a:r>
          <a:endParaRPr lang="en-GB" sz="1500" dirty="0"/>
        </a:p>
      </dgm:t>
    </dgm:pt>
    <dgm:pt modelId="{6C8CC627-DF37-483F-9A2B-7D5CE74EA022}" type="parTrans" cxnId="{E6338D84-1800-4F8C-8D95-F8133845C638}">
      <dgm:prSet/>
      <dgm:spPr/>
      <dgm:t>
        <a:bodyPr/>
        <a:lstStyle/>
        <a:p>
          <a:endParaRPr lang="en-GB">
            <a:solidFill>
              <a:schemeClr val="tx1"/>
            </a:solidFill>
          </a:endParaRPr>
        </a:p>
      </dgm:t>
    </dgm:pt>
    <dgm:pt modelId="{EE2F9140-DCBC-4352-98B7-A922876157F3}" type="sibTrans" cxnId="{E6338D84-1800-4F8C-8D95-F8133845C638}">
      <dgm:prSet/>
      <dgm:spPr/>
      <dgm:t>
        <a:bodyPr/>
        <a:lstStyle/>
        <a:p>
          <a:endParaRPr lang="en-GB">
            <a:solidFill>
              <a:schemeClr val="tx1"/>
            </a:solidFill>
          </a:endParaRPr>
        </a:p>
      </dgm:t>
    </dgm:pt>
    <dgm:pt modelId="{BDA05A6C-3D4B-452F-89A2-0A08D5AD340E}">
      <dgm:prSet phldrT="[Text]"/>
      <dgm:spPr/>
      <dgm:t>
        <a:bodyPr/>
        <a:lstStyle/>
        <a:p>
          <a:r>
            <a:rPr lang="en-GB" b="1" dirty="0" smtClean="0"/>
            <a:t>Universiti</a:t>
          </a:r>
          <a:r>
            <a:rPr lang="en-GB" dirty="0" smtClean="0"/>
            <a:t> </a:t>
          </a:r>
          <a:r>
            <a:rPr lang="en-GB" b="1" dirty="0" smtClean="0"/>
            <a:t>Malaysia Sarawak</a:t>
          </a:r>
          <a:endParaRPr lang="en-GB" b="1" dirty="0"/>
        </a:p>
      </dgm:t>
    </dgm:pt>
    <dgm:pt modelId="{4B572585-32EA-4133-98CA-261FB0D24834}" type="parTrans" cxnId="{0D2B3787-29B2-4E08-9451-94339DC17024}">
      <dgm:prSet/>
      <dgm:spPr/>
      <dgm:t>
        <a:bodyPr/>
        <a:lstStyle/>
        <a:p>
          <a:endParaRPr lang="en-GB">
            <a:solidFill>
              <a:schemeClr val="tx1"/>
            </a:solidFill>
          </a:endParaRPr>
        </a:p>
      </dgm:t>
    </dgm:pt>
    <dgm:pt modelId="{F59E79D2-A171-459C-9673-5A4A49C78B14}" type="sibTrans" cxnId="{0D2B3787-29B2-4E08-9451-94339DC17024}">
      <dgm:prSet/>
      <dgm:spPr/>
      <dgm:t>
        <a:bodyPr/>
        <a:lstStyle/>
        <a:p>
          <a:endParaRPr lang="en-GB">
            <a:solidFill>
              <a:schemeClr val="tx1"/>
            </a:solidFill>
          </a:endParaRPr>
        </a:p>
      </dgm:t>
    </dgm:pt>
    <dgm:pt modelId="{04EF02F5-C435-4A38-BBB3-7D88E787437D}">
      <dgm:prSet phldrT="[Text]" custT="1"/>
      <dgm:spPr/>
      <dgm:t>
        <a:bodyPr/>
        <a:lstStyle/>
        <a:p>
          <a:pPr>
            <a:lnSpc>
              <a:spcPct val="90000"/>
            </a:lnSpc>
            <a:spcAft>
              <a:spcPct val="15000"/>
            </a:spcAft>
          </a:pPr>
          <a:r>
            <a:rPr lang="en-GB" sz="1500" b="1" dirty="0" smtClean="0"/>
            <a:t>Visiting Professor: </a:t>
          </a:r>
          <a:r>
            <a:rPr lang="en-GB" sz="1000" b="1" dirty="0" smtClean="0"/>
            <a:t>Institute of Social Informatics and Technological Innovations</a:t>
          </a:r>
          <a:endParaRPr lang="en-GB" sz="1500" b="1" dirty="0"/>
        </a:p>
      </dgm:t>
    </dgm:pt>
    <dgm:pt modelId="{A1D50DB3-1FEF-4A0E-BDE1-F73E51662B9A}" type="parTrans" cxnId="{BCDC86CF-9B1F-4990-AEC9-DA3BDFDBDCB9}">
      <dgm:prSet/>
      <dgm:spPr/>
      <dgm:t>
        <a:bodyPr/>
        <a:lstStyle/>
        <a:p>
          <a:endParaRPr lang="en-GB">
            <a:solidFill>
              <a:schemeClr val="tx1"/>
            </a:solidFill>
          </a:endParaRPr>
        </a:p>
      </dgm:t>
    </dgm:pt>
    <dgm:pt modelId="{E18B9C51-2890-437D-9C9D-EFCE8739892C}" type="sibTrans" cxnId="{BCDC86CF-9B1F-4990-AEC9-DA3BDFDBDCB9}">
      <dgm:prSet/>
      <dgm:spPr/>
      <dgm:t>
        <a:bodyPr/>
        <a:lstStyle/>
        <a:p>
          <a:endParaRPr lang="en-GB">
            <a:solidFill>
              <a:schemeClr val="tx1"/>
            </a:solidFill>
          </a:endParaRPr>
        </a:p>
      </dgm:t>
    </dgm:pt>
    <dgm:pt modelId="{D1F92051-4863-4542-8B19-FA3BE99C0C96}">
      <dgm:prSet phldrT="[Text]"/>
      <dgm:spPr/>
      <dgm:t>
        <a:bodyPr/>
        <a:lstStyle/>
        <a:p>
          <a:r>
            <a:rPr lang="en-GB" b="1" dirty="0" smtClean="0"/>
            <a:t>Roger Harris Associates</a:t>
          </a:r>
          <a:endParaRPr lang="en-GB" b="1" dirty="0"/>
        </a:p>
      </dgm:t>
    </dgm:pt>
    <dgm:pt modelId="{ACC06F47-29DF-4211-B7BA-8526563F62AA}" type="parTrans" cxnId="{FD13FABE-9938-4D8E-9EDC-9CBEED36FA14}">
      <dgm:prSet/>
      <dgm:spPr/>
      <dgm:t>
        <a:bodyPr/>
        <a:lstStyle/>
        <a:p>
          <a:endParaRPr lang="en-GB"/>
        </a:p>
      </dgm:t>
    </dgm:pt>
    <dgm:pt modelId="{46DF6A33-2CE0-49AE-AD78-9FA25A2E0C28}" type="sibTrans" cxnId="{FD13FABE-9938-4D8E-9EDC-9CBEED36FA14}">
      <dgm:prSet/>
      <dgm:spPr/>
      <dgm:t>
        <a:bodyPr/>
        <a:lstStyle/>
        <a:p>
          <a:endParaRPr lang="en-GB"/>
        </a:p>
      </dgm:t>
    </dgm:pt>
    <dgm:pt modelId="{37FBD417-B164-4C8B-B64A-F4B7C04CA7C9}">
      <dgm:prSet phldrT="[Text]" custT="1"/>
      <dgm:spPr/>
      <dgm:t>
        <a:bodyPr/>
        <a:lstStyle/>
        <a:p>
          <a:pPr>
            <a:lnSpc>
              <a:spcPct val="90000"/>
            </a:lnSpc>
          </a:pPr>
          <a:r>
            <a:rPr lang="en-GB" sz="1500" dirty="0" smtClean="0"/>
            <a:t>15 Asian countries</a:t>
          </a:r>
          <a:endParaRPr lang="en-GB" sz="1500" dirty="0"/>
        </a:p>
      </dgm:t>
    </dgm:pt>
    <dgm:pt modelId="{2361D1B3-4EAA-4B57-A17F-3E7B82F1B8C4}" type="parTrans" cxnId="{E78CA708-11B7-466B-8BBE-699BCC20168D}">
      <dgm:prSet/>
      <dgm:spPr/>
      <dgm:t>
        <a:bodyPr/>
        <a:lstStyle/>
        <a:p>
          <a:endParaRPr lang="en-GB"/>
        </a:p>
      </dgm:t>
    </dgm:pt>
    <dgm:pt modelId="{9D56F2B8-E2E1-45D6-86EC-A8D3858A39DA}" type="sibTrans" cxnId="{E78CA708-11B7-466B-8BBE-699BCC20168D}">
      <dgm:prSet/>
      <dgm:spPr/>
      <dgm:t>
        <a:bodyPr/>
        <a:lstStyle/>
        <a:p>
          <a:endParaRPr lang="en-GB"/>
        </a:p>
      </dgm:t>
    </dgm:pt>
    <dgm:pt modelId="{584F13B4-46DB-49B3-B29E-0356BAD2B60C}">
      <dgm:prSet phldrT="[Text]" custT="1"/>
      <dgm:spPr/>
      <dgm:t>
        <a:bodyPr/>
        <a:lstStyle/>
        <a:p>
          <a:pPr>
            <a:lnSpc>
              <a:spcPct val="100000"/>
            </a:lnSpc>
            <a:spcAft>
              <a:spcPts val="0"/>
            </a:spcAft>
          </a:pPr>
          <a:r>
            <a:rPr lang="en-GB" sz="1500" dirty="0" smtClean="0"/>
            <a:t>Knowledge mobilisation</a:t>
          </a:r>
          <a:endParaRPr lang="en-GB" sz="1500" dirty="0"/>
        </a:p>
      </dgm:t>
    </dgm:pt>
    <dgm:pt modelId="{2C94EC72-2F76-46F0-BC05-BD0D91D91B5D}" type="parTrans" cxnId="{2D3E2A37-8FED-4B74-93C1-A1DCC8CB3FE1}">
      <dgm:prSet/>
      <dgm:spPr/>
      <dgm:t>
        <a:bodyPr/>
        <a:lstStyle/>
        <a:p>
          <a:endParaRPr lang="en-GB"/>
        </a:p>
      </dgm:t>
    </dgm:pt>
    <dgm:pt modelId="{4F68F45F-83C0-4589-A12B-9D597A83E1DA}" type="sibTrans" cxnId="{2D3E2A37-8FED-4B74-93C1-A1DCC8CB3FE1}">
      <dgm:prSet/>
      <dgm:spPr/>
      <dgm:t>
        <a:bodyPr/>
        <a:lstStyle/>
        <a:p>
          <a:endParaRPr lang="en-GB"/>
        </a:p>
      </dgm:t>
    </dgm:pt>
    <dgm:pt modelId="{CAC4D6E9-1D03-43BC-9A35-746DD2AE2F18}">
      <dgm:prSet phldrT="[Text]" custT="1"/>
      <dgm:spPr/>
      <dgm:t>
        <a:bodyPr/>
        <a:lstStyle/>
        <a:p>
          <a:pPr>
            <a:lnSpc>
              <a:spcPct val="100000"/>
            </a:lnSpc>
            <a:spcAft>
              <a:spcPts val="600"/>
            </a:spcAft>
          </a:pPr>
          <a:r>
            <a:rPr lang="en-GB" sz="1500" dirty="0" smtClean="0"/>
            <a:t>Funding</a:t>
          </a:r>
          <a:endParaRPr lang="en-GB" sz="1500" dirty="0"/>
        </a:p>
      </dgm:t>
    </dgm:pt>
    <dgm:pt modelId="{1E40F939-5417-4592-BA56-C3409CAFF071}" type="parTrans" cxnId="{17E347F3-BC50-4225-BC84-65762BF98932}">
      <dgm:prSet/>
      <dgm:spPr/>
      <dgm:t>
        <a:bodyPr/>
        <a:lstStyle/>
        <a:p>
          <a:endParaRPr lang="en-GB"/>
        </a:p>
      </dgm:t>
    </dgm:pt>
    <dgm:pt modelId="{D327C408-9BDC-4B4E-9CF6-6AC349CDE87F}" type="sibTrans" cxnId="{17E347F3-BC50-4225-BC84-65762BF98932}">
      <dgm:prSet/>
      <dgm:spPr/>
      <dgm:t>
        <a:bodyPr/>
        <a:lstStyle/>
        <a:p>
          <a:endParaRPr lang="en-GB"/>
        </a:p>
      </dgm:t>
    </dgm:pt>
    <dgm:pt modelId="{9E474C82-FB31-4A37-8408-CDCE3E4EE17F}">
      <dgm:prSet phldrT="[Text]" custT="1"/>
      <dgm:spPr/>
      <dgm:t>
        <a:bodyPr/>
        <a:lstStyle/>
        <a:p>
          <a:r>
            <a:rPr lang="en-GB" sz="1500" b="1" dirty="0" smtClean="0"/>
            <a:t>Electronic Journal on Information Systems in Developing Countries</a:t>
          </a:r>
          <a:endParaRPr lang="en-GB" sz="1500" b="1" dirty="0"/>
        </a:p>
      </dgm:t>
    </dgm:pt>
    <dgm:pt modelId="{292B1DBD-702C-4FB1-AB8D-0C3EEA35380A}" type="parTrans" cxnId="{3536CA13-C0C3-4ABE-AA02-EC6FF8F85CF2}">
      <dgm:prSet/>
      <dgm:spPr/>
      <dgm:t>
        <a:bodyPr/>
        <a:lstStyle/>
        <a:p>
          <a:endParaRPr lang="en-GB"/>
        </a:p>
      </dgm:t>
    </dgm:pt>
    <dgm:pt modelId="{A11016B7-B1AF-4CA1-9D4A-ABDFD42AF5DD}" type="sibTrans" cxnId="{3536CA13-C0C3-4ABE-AA02-EC6FF8F85CF2}">
      <dgm:prSet/>
      <dgm:spPr/>
      <dgm:t>
        <a:bodyPr/>
        <a:lstStyle/>
        <a:p>
          <a:endParaRPr lang="en-GB"/>
        </a:p>
      </dgm:t>
    </dgm:pt>
    <dgm:pt modelId="{1900666D-77E4-49FA-AFC8-9EC5702F30B9}">
      <dgm:prSet custT="1"/>
      <dgm:spPr/>
      <dgm:t>
        <a:bodyPr/>
        <a:lstStyle/>
        <a:p>
          <a:pPr>
            <a:lnSpc>
              <a:spcPct val="150000"/>
            </a:lnSpc>
          </a:pPr>
          <a:r>
            <a:rPr lang="en-GB" sz="1400" b="1" dirty="0" smtClean="0"/>
            <a:t>Founding Editor</a:t>
          </a:r>
          <a:endParaRPr lang="en-GB" sz="1400" b="1" dirty="0"/>
        </a:p>
      </dgm:t>
    </dgm:pt>
    <dgm:pt modelId="{35EF250D-59C4-4B40-8798-4468D4275135}" type="parTrans" cxnId="{56183B23-EA5B-496B-8FF6-0EB3DDFC0E04}">
      <dgm:prSet/>
      <dgm:spPr/>
      <dgm:t>
        <a:bodyPr/>
        <a:lstStyle/>
        <a:p>
          <a:endParaRPr lang="en-GB"/>
        </a:p>
      </dgm:t>
    </dgm:pt>
    <dgm:pt modelId="{AFA5AA19-FF3B-462B-8950-410E095BC203}" type="sibTrans" cxnId="{56183B23-EA5B-496B-8FF6-0EB3DDFC0E04}">
      <dgm:prSet/>
      <dgm:spPr/>
      <dgm:t>
        <a:bodyPr/>
        <a:lstStyle/>
        <a:p>
          <a:endParaRPr lang="en-GB"/>
        </a:p>
      </dgm:t>
    </dgm:pt>
    <dgm:pt modelId="{AC0B172F-602D-4AA5-B3F2-52E2557475DC}">
      <dgm:prSet phldrT="[Text]" custT="1"/>
      <dgm:spPr/>
      <dgm:t>
        <a:bodyPr/>
        <a:lstStyle/>
        <a:p>
          <a:pPr>
            <a:lnSpc>
              <a:spcPct val="100000"/>
            </a:lnSpc>
            <a:spcAft>
              <a:spcPts val="0"/>
            </a:spcAft>
          </a:pPr>
          <a:r>
            <a:rPr lang="en-GB" sz="1500" dirty="0" smtClean="0"/>
            <a:t>Research </a:t>
          </a:r>
          <a:endParaRPr lang="en-GB" sz="1000" b="1" dirty="0"/>
        </a:p>
      </dgm:t>
    </dgm:pt>
    <dgm:pt modelId="{76A0C6AC-9E43-44DE-A287-F898A0152F27}" type="sibTrans" cxnId="{255CCC22-903C-4248-A11A-8981F97387CB}">
      <dgm:prSet/>
      <dgm:spPr/>
      <dgm:t>
        <a:bodyPr/>
        <a:lstStyle/>
        <a:p>
          <a:endParaRPr lang="en-GB"/>
        </a:p>
      </dgm:t>
    </dgm:pt>
    <dgm:pt modelId="{6525669D-BB3E-4302-8548-8E8DC603CDE3}" type="parTrans" cxnId="{255CCC22-903C-4248-A11A-8981F97387CB}">
      <dgm:prSet/>
      <dgm:spPr/>
      <dgm:t>
        <a:bodyPr/>
        <a:lstStyle/>
        <a:p>
          <a:endParaRPr lang="en-GB"/>
        </a:p>
      </dgm:t>
    </dgm:pt>
    <dgm:pt modelId="{B910D3B3-935C-4A2F-B0C5-AC65A72D93B4}">
      <dgm:prSet custT="1"/>
      <dgm:spPr/>
      <dgm:t>
        <a:bodyPr/>
        <a:lstStyle/>
        <a:p>
          <a:pPr>
            <a:lnSpc>
              <a:spcPct val="150000"/>
            </a:lnSpc>
          </a:pPr>
          <a:r>
            <a:rPr lang="en-GB" sz="1400" b="1" dirty="0" smtClean="0"/>
            <a:t>Co-Editor-in-Chief</a:t>
          </a:r>
          <a:endParaRPr lang="en-GB" sz="1400" b="1" dirty="0"/>
        </a:p>
      </dgm:t>
    </dgm:pt>
    <dgm:pt modelId="{B122AF63-2977-4691-BAED-D9819E67C154}" type="parTrans" cxnId="{E777B337-C5BC-4F11-AA0C-A79EA599E1FC}">
      <dgm:prSet/>
      <dgm:spPr/>
      <dgm:t>
        <a:bodyPr/>
        <a:lstStyle/>
        <a:p>
          <a:endParaRPr lang="en-GB"/>
        </a:p>
      </dgm:t>
    </dgm:pt>
    <dgm:pt modelId="{BD5C016A-7391-46CD-A852-63E276FBDE27}" type="sibTrans" cxnId="{E777B337-C5BC-4F11-AA0C-A79EA599E1FC}">
      <dgm:prSet/>
      <dgm:spPr/>
      <dgm:t>
        <a:bodyPr/>
        <a:lstStyle/>
        <a:p>
          <a:endParaRPr lang="en-GB"/>
        </a:p>
      </dgm:t>
    </dgm:pt>
    <dgm:pt modelId="{6FDDEEB7-C714-48CC-8D0B-9351A961372E}">
      <dgm:prSet phldrT="[Text]" custT="1"/>
      <dgm:spPr/>
      <dgm:t>
        <a:bodyPr/>
        <a:lstStyle/>
        <a:p>
          <a:pPr>
            <a:lnSpc>
              <a:spcPct val="100000"/>
            </a:lnSpc>
            <a:spcAft>
              <a:spcPts val="0"/>
            </a:spcAft>
          </a:pPr>
          <a:r>
            <a:rPr lang="en-GB" sz="2000" b="1" dirty="0" smtClean="0"/>
            <a:t>eBario </a:t>
          </a:r>
        </a:p>
        <a:p>
          <a:pPr>
            <a:lnSpc>
              <a:spcPct val="100000"/>
            </a:lnSpc>
            <a:spcAft>
              <a:spcPts val="0"/>
            </a:spcAft>
          </a:pPr>
          <a:r>
            <a:rPr lang="en-GB" sz="2000" b="1" dirty="0" smtClean="0"/>
            <a:t>Sdn. Bhd.</a:t>
          </a:r>
          <a:endParaRPr lang="en-GB" sz="2000" b="1" dirty="0"/>
        </a:p>
      </dgm:t>
    </dgm:pt>
    <dgm:pt modelId="{0C4B78F5-5CB1-482B-9815-9476E0D66630}" type="parTrans" cxnId="{5FA12E9A-92BF-424F-9787-3805C221CF4A}">
      <dgm:prSet/>
      <dgm:spPr/>
      <dgm:t>
        <a:bodyPr/>
        <a:lstStyle/>
        <a:p>
          <a:endParaRPr lang="en-GB"/>
        </a:p>
      </dgm:t>
    </dgm:pt>
    <dgm:pt modelId="{E410CFA6-4AD4-4180-B3A9-2A922302FC05}" type="sibTrans" cxnId="{5FA12E9A-92BF-424F-9787-3805C221CF4A}">
      <dgm:prSet/>
      <dgm:spPr/>
      <dgm:t>
        <a:bodyPr/>
        <a:lstStyle/>
        <a:p>
          <a:endParaRPr lang="en-GB"/>
        </a:p>
      </dgm:t>
    </dgm:pt>
    <dgm:pt modelId="{51685FE0-A5C6-4902-BB5B-2781BD847897}">
      <dgm:prSet phldrT="[Text]"/>
      <dgm:spPr/>
      <dgm:t>
        <a:bodyPr/>
        <a:lstStyle/>
        <a:p>
          <a:r>
            <a:rPr lang="en-GB" b="1" dirty="0" smtClean="0"/>
            <a:t>Director Business Development</a:t>
          </a:r>
          <a:endParaRPr lang="en-GB" b="1" dirty="0"/>
        </a:p>
      </dgm:t>
    </dgm:pt>
    <dgm:pt modelId="{D6C780E9-2B6D-4EBA-9C41-AEE0CAABD1CC}" type="parTrans" cxnId="{7BB9B765-7D30-4BD9-A35E-D268B512299F}">
      <dgm:prSet/>
      <dgm:spPr/>
      <dgm:t>
        <a:bodyPr/>
        <a:lstStyle/>
        <a:p>
          <a:endParaRPr lang="en-GB"/>
        </a:p>
      </dgm:t>
    </dgm:pt>
    <dgm:pt modelId="{9E8DBB96-9550-4B42-B368-F10D29E4BDD2}" type="sibTrans" cxnId="{7BB9B765-7D30-4BD9-A35E-D268B512299F}">
      <dgm:prSet/>
      <dgm:spPr/>
      <dgm:t>
        <a:bodyPr/>
        <a:lstStyle/>
        <a:p>
          <a:endParaRPr lang="en-GB"/>
        </a:p>
      </dgm:t>
    </dgm:pt>
    <dgm:pt modelId="{CAE9E5DF-42F4-43DB-A59F-4343FDE3506A}">
      <dgm:prSet phldrT="[Text]"/>
      <dgm:spPr/>
      <dgm:t>
        <a:bodyPr/>
        <a:lstStyle/>
        <a:p>
          <a:r>
            <a:rPr lang="en-GB" dirty="0" smtClean="0"/>
            <a:t>Funding</a:t>
          </a:r>
          <a:endParaRPr lang="en-GB" dirty="0"/>
        </a:p>
      </dgm:t>
    </dgm:pt>
    <dgm:pt modelId="{30ACD6EC-2F61-418D-9C5E-500B7641BD9B}" type="parTrans" cxnId="{39580B75-9EF1-4D5C-A65F-49C5E0990CEC}">
      <dgm:prSet/>
      <dgm:spPr/>
      <dgm:t>
        <a:bodyPr/>
        <a:lstStyle/>
        <a:p>
          <a:endParaRPr lang="en-GB"/>
        </a:p>
      </dgm:t>
    </dgm:pt>
    <dgm:pt modelId="{E47C4878-A290-471D-9B1D-34C6A92AA901}" type="sibTrans" cxnId="{39580B75-9EF1-4D5C-A65F-49C5E0990CEC}">
      <dgm:prSet/>
      <dgm:spPr/>
      <dgm:t>
        <a:bodyPr/>
        <a:lstStyle/>
        <a:p>
          <a:endParaRPr lang="en-GB"/>
        </a:p>
      </dgm:t>
    </dgm:pt>
    <dgm:pt modelId="{707A9D6B-800B-4171-863F-76B3F1C20278}">
      <dgm:prSet phldrT="[Text]"/>
      <dgm:spPr/>
      <dgm:t>
        <a:bodyPr/>
        <a:lstStyle/>
        <a:p>
          <a:r>
            <a:rPr lang="en-GB" dirty="0" smtClean="0"/>
            <a:t>Projects</a:t>
          </a:r>
          <a:endParaRPr lang="en-GB" dirty="0"/>
        </a:p>
      </dgm:t>
    </dgm:pt>
    <dgm:pt modelId="{AF5A9CFC-D1BD-4C42-B29E-1A17873E87FE}" type="parTrans" cxnId="{850A934B-E932-4807-89B4-B7260BEEAB84}">
      <dgm:prSet/>
      <dgm:spPr/>
      <dgm:t>
        <a:bodyPr/>
        <a:lstStyle/>
        <a:p>
          <a:endParaRPr lang="en-GB"/>
        </a:p>
      </dgm:t>
    </dgm:pt>
    <dgm:pt modelId="{F1467D25-4962-42AE-B591-BF255F11C659}" type="sibTrans" cxnId="{850A934B-E932-4807-89B4-B7260BEEAB84}">
      <dgm:prSet/>
      <dgm:spPr/>
      <dgm:t>
        <a:bodyPr/>
        <a:lstStyle/>
        <a:p>
          <a:endParaRPr lang="en-GB"/>
        </a:p>
      </dgm:t>
    </dgm:pt>
    <dgm:pt modelId="{DCEADCD7-A1D8-44BB-9F4B-C3E570A90E14}" type="pres">
      <dgm:prSet presAssocID="{51092DF4-15FF-4FF6-BAB2-29D826431D9B}" presName="Name0" presStyleCnt="0">
        <dgm:presLayoutVars>
          <dgm:dir/>
          <dgm:animLvl val="lvl"/>
          <dgm:resizeHandles/>
        </dgm:presLayoutVars>
      </dgm:prSet>
      <dgm:spPr/>
      <dgm:t>
        <a:bodyPr/>
        <a:lstStyle/>
        <a:p>
          <a:endParaRPr lang="en-GB"/>
        </a:p>
      </dgm:t>
    </dgm:pt>
    <dgm:pt modelId="{C2FAC64A-3F09-43D7-9631-506818B53C7B}" type="pres">
      <dgm:prSet presAssocID="{D1F92051-4863-4542-8B19-FA3BE99C0C96}" presName="linNode" presStyleCnt="0"/>
      <dgm:spPr/>
      <dgm:t>
        <a:bodyPr/>
        <a:lstStyle/>
        <a:p>
          <a:endParaRPr lang="en-GB"/>
        </a:p>
      </dgm:t>
    </dgm:pt>
    <dgm:pt modelId="{161D0BC9-6D6B-4A6B-83D7-8032EDB6CCA3}" type="pres">
      <dgm:prSet presAssocID="{D1F92051-4863-4542-8B19-FA3BE99C0C96}" presName="parentShp" presStyleLbl="node1" presStyleIdx="0" presStyleCnt="4" custScaleX="65563" custLinFactNeighborX="-9568">
        <dgm:presLayoutVars>
          <dgm:bulletEnabled val="1"/>
        </dgm:presLayoutVars>
      </dgm:prSet>
      <dgm:spPr/>
      <dgm:t>
        <a:bodyPr/>
        <a:lstStyle/>
        <a:p>
          <a:endParaRPr lang="en-GB"/>
        </a:p>
      </dgm:t>
    </dgm:pt>
    <dgm:pt modelId="{5D93C9C7-F000-4E9C-A044-711168442D09}" type="pres">
      <dgm:prSet presAssocID="{D1F92051-4863-4542-8B19-FA3BE99C0C96}" presName="childShp" presStyleLbl="bgAccFollowNode1" presStyleIdx="0" presStyleCnt="4" custScaleX="87461" custScaleY="113607" custLinFactNeighborX="-14352">
        <dgm:presLayoutVars>
          <dgm:bulletEnabled val="1"/>
        </dgm:presLayoutVars>
      </dgm:prSet>
      <dgm:spPr/>
      <dgm:t>
        <a:bodyPr/>
        <a:lstStyle/>
        <a:p>
          <a:endParaRPr lang="en-GB"/>
        </a:p>
      </dgm:t>
    </dgm:pt>
    <dgm:pt modelId="{B7EAC3A8-2B65-48B0-ADD3-C02AB5D62017}" type="pres">
      <dgm:prSet presAssocID="{46DF6A33-2CE0-49AE-AD78-9FA25A2E0C28}" presName="spacing" presStyleCnt="0"/>
      <dgm:spPr/>
      <dgm:t>
        <a:bodyPr/>
        <a:lstStyle/>
        <a:p>
          <a:endParaRPr lang="en-GB"/>
        </a:p>
      </dgm:t>
    </dgm:pt>
    <dgm:pt modelId="{D5960310-C98C-4218-A0D7-C60A20E67826}" type="pres">
      <dgm:prSet presAssocID="{BDA05A6C-3D4B-452F-89A2-0A08D5AD340E}" presName="linNode" presStyleCnt="0"/>
      <dgm:spPr/>
      <dgm:t>
        <a:bodyPr/>
        <a:lstStyle/>
        <a:p>
          <a:endParaRPr lang="en-GB"/>
        </a:p>
      </dgm:t>
    </dgm:pt>
    <dgm:pt modelId="{C386878E-C1ED-480F-89C8-E352C4EE719B}" type="pres">
      <dgm:prSet presAssocID="{BDA05A6C-3D4B-452F-89A2-0A08D5AD340E}" presName="parentShp" presStyleLbl="node1" presStyleIdx="1" presStyleCnt="4" custScaleX="65563" custLinFactNeighborX="-9568">
        <dgm:presLayoutVars>
          <dgm:bulletEnabled val="1"/>
        </dgm:presLayoutVars>
      </dgm:prSet>
      <dgm:spPr/>
      <dgm:t>
        <a:bodyPr/>
        <a:lstStyle/>
        <a:p>
          <a:endParaRPr lang="en-GB"/>
        </a:p>
      </dgm:t>
    </dgm:pt>
    <dgm:pt modelId="{0BF6453F-9748-4BA5-AC22-F6C61878A6BA}" type="pres">
      <dgm:prSet presAssocID="{BDA05A6C-3D4B-452F-89A2-0A08D5AD340E}" presName="childShp" presStyleLbl="bgAccFollowNode1" presStyleIdx="1" presStyleCnt="4" custScaleX="87461" custScaleY="139169" custLinFactNeighborX="-14352">
        <dgm:presLayoutVars>
          <dgm:bulletEnabled val="1"/>
        </dgm:presLayoutVars>
      </dgm:prSet>
      <dgm:spPr/>
      <dgm:t>
        <a:bodyPr/>
        <a:lstStyle/>
        <a:p>
          <a:endParaRPr lang="en-GB"/>
        </a:p>
      </dgm:t>
    </dgm:pt>
    <dgm:pt modelId="{3761D6BC-211F-47EC-BD8A-56A7D1D65353}" type="pres">
      <dgm:prSet presAssocID="{F59E79D2-A171-459C-9673-5A4A49C78B14}" presName="spacing" presStyleCnt="0"/>
      <dgm:spPr/>
      <dgm:t>
        <a:bodyPr/>
        <a:lstStyle/>
        <a:p>
          <a:endParaRPr lang="en-GB"/>
        </a:p>
      </dgm:t>
    </dgm:pt>
    <dgm:pt modelId="{8567A3DA-6936-45D4-9855-9EE25C54C65A}" type="pres">
      <dgm:prSet presAssocID="{6FDDEEB7-C714-48CC-8D0B-9351A961372E}" presName="linNode" presStyleCnt="0"/>
      <dgm:spPr/>
    </dgm:pt>
    <dgm:pt modelId="{2EA6F185-048E-46C4-9196-1BE37B0B438C}" type="pres">
      <dgm:prSet presAssocID="{6FDDEEB7-C714-48CC-8D0B-9351A961372E}" presName="parentShp" presStyleLbl="node1" presStyleIdx="2" presStyleCnt="4" custScaleX="65563" custLinFactNeighborX="-9568">
        <dgm:presLayoutVars>
          <dgm:bulletEnabled val="1"/>
        </dgm:presLayoutVars>
      </dgm:prSet>
      <dgm:spPr/>
      <dgm:t>
        <a:bodyPr/>
        <a:lstStyle/>
        <a:p>
          <a:endParaRPr lang="en-GB"/>
        </a:p>
      </dgm:t>
    </dgm:pt>
    <dgm:pt modelId="{56FC38ED-0C98-4EAA-AA11-AE84038ED984}" type="pres">
      <dgm:prSet presAssocID="{6FDDEEB7-C714-48CC-8D0B-9351A961372E}" presName="childShp" presStyleLbl="bgAccFollowNode1" presStyleIdx="2" presStyleCnt="4" custScaleX="87461" custScaleY="113607" custLinFactNeighborX="-14352">
        <dgm:presLayoutVars>
          <dgm:bulletEnabled val="1"/>
        </dgm:presLayoutVars>
      </dgm:prSet>
      <dgm:spPr/>
      <dgm:t>
        <a:bodyPr/>
        <a:lstStyle/>
        <a:p>
          <a:endParaRPr lang="en-GB"/>
        </a:p>
      </dgm:t>
    </dgm:pt>
    <dgm:pt modelId="{57F2678E-87FA-4A22-B95D-E185D991F754}" type="pres">
      <dgm:prSet presAssocID="{E410CFA6-4AD4-4180-B3A9-2A922302FC05}" presName="spacing" presStyleCnt="0"/>
      <dgm:spPr/>
    </dgm:pt>
    <dgm:pt modelId="{04C6E484-C002-431A-B0AF-D051242F9A0E}" type="pres">
      <dgm:prSet presAssocID="{9E474C82-FB31-4A37-8408-CDCE3E4EE17F}" presName="linNode" presStyleCnt="0"/>
      <dgm:spPr/>
    </dgm:pt>
    <dgm:pt modelId="{BD26D2FA-A425-403A-941F-B82DD1587E03}" type="pres">
      <dgm:prSet presAssocID="{9E474C82-FB31-4A37-8408-CDCE3E4EE17F}" presName="parentShp" presStyleLbl="node1" presStyleIdx="3" presStyleCnt="4" custScaleX="64552" custLinFactNeighborX="-10017">
        <dgm:presLayoutVars>
          <dgm:bulletEnabled val="1"/>
        </dgm:presLayoutVars>
      </dgm:prSet>
      <dgm:spPr/>
      <dgm:t>
        <a:bodyPr/>
        <a:lstStyle/>
        <a:p>
          <a:endParaRPr lang="en-GB"/>
        </a:p>
      </dgm:t>
    </dgm:pt>
    <dgm:pt modelId="{E3F9C3E9-1BB0-44E4-B32F-2AD25D7D260B}" type="pres">
      <dgm:prSet presAssocID="{9E474C82-FB31-4A37-8408-CDCE3E4EE17F}" presName="childShp" presStyleLbl="bgAccFollowNode1" presStyleIdx="3" presStyleCnt="4" custScaleX="87084" custScaleY="113607" custLinFactNeighborX="-14484">
        <dgm:presLayoutVars>
          <dgm:bulletEnabled val="1"/>
        </dgm:presLayoutVars>
      </dgm:prSet>
      <dgm:spPr/>
      <dgm:t>
        <a:bodyPr/>
        <a:lstStyle/>
        <a:p>
          <a:endParaRPr lang="en-GB"/>
        </a:p>
      </dgm:t>
    </dgm:pt>
  </dgm:ptLst>
  <dgm:cxnLst>
    <dgm:cxn modelId="{C4FB566F-ED6F-4180-A3A3-F330C9DEFE34}" type="presOf" srcId="{CBEF37EA-C400-4FF0-8DFA-E79B89387569}" destId="{5D93C9C7-F000-4E9C-A044-711168442D09}" srcOrd="0" destOrd="1" presId="urn:microsoft.com/office/officeart/2005/8/layout/vList6"/>
    <dgm:cxn modelId="{AABF5B8F-E529-414A-B71C-07A6C425F33F}" type="presOf" srcId="{51092DF4-15FF-4FF6-BAB2-29D826431D9B}" destId="{DCEADCD7-A1D8-44BB-9F4B-C3E570A90E14}" srcOrd="0" destOrd="0" presId="urn:microsoft.com/office/officeart/2005/8/layout/vList6"/>
    <dgm:cxn modelId="{2A68311A-671D-4C9A-917D-48DF6E161223}" type="presOf" srcId="{04EF02F5-C435-4A38-BBB3-7D88E787437D}" destId="{0BF6453F-9748-4BA5-AC22-F6C61878A6BA}" srcOrd="0" destOrd="0" presId="urn:microsoft.com/office/officeart/2005/8/layout/vList6"/>
    <dgm:cxn modelId="{5FA12E9A-92BF-424F-9787-3805C221CF4A}" srcId="{51092DF4-15FF-4FF6-BAB2-29D826431D9B}" destId="{6FDDEEB7-C714-48CC-8D0B-9351A961372E}" srcOrd="2" destOrd="0" parTransId="{0C4B78F5-5CB1-482B-9815-9476E0D66630}" sibTransId="{E410CFA6-4AD4-4180-B3A9-2A922302FC05}"/>
    <dgm:cxn modelId="{227745DE-6C3B-4935-BB9B-3D7B559E0E1E}" type="presOf" srcId="{BDA05A6C-3D4B-452F-89A2-0A08D5AD340E}" destId="{C386878E-C1ED-480F-89C8-E352C4EE719B}" srcOrd="0" destOrd="0" presId="urn:microsoft.com/office/officeart/2005/8/layout/vList6"/>
    <dgm:cxn modelId="{1D0955F0-0223-4921-8576-2D70ABE6CA81}" type="presOf" srcId="{CAE9E5DF-42F4-43DB-A59F-4343FDE3506A}" destId="{56FC38ED-0C98-4EAA-AA11-AE84038ED984}" srcOrd="0" destOrd="1" presId="urn:microsoft.com/office/officeart/2005/8/layout/vList6"/>
    <dgm:cxn modelId="{39580B75-9EF1-4D5C-A65F-49C5E0990CEC}" srcId="{51685FE0-A5C6-4902-BB5B-2781BD847897}" destId="{CAE9E5DF-42F4-43DB-A59F-4343FDE3506A}" srcOrd="0" destOrd="0" parTransId="{30ACD6EC-2F61-418D-9C5E-500B7641BD9B}" sibTransId="{E47C4878-A290-471D-9B1D-34C6A92AA901}"/>
    <dgm:cxn modelId="{8BDE2367-A195-43D7-8EA1-854E9F82AAC7}" type="presOf" srcId="{B229DA89-716A-485A-AA50-AE48C4AAA1A0}" destId="{5D93C9C7-F000-4E9C-A044-711168442D09}" srcOrd="0" destOrd="0" presId="urn:microsoft.com/office/officeart/2005/8/layout/vList6"/>
    <dgm:cxn modelId="{0D2B3787-29B2-4E08-9451-94339DC17024}" srcId="{51092DF4-15FF-4FF6-BAB2-29D826431D9B}" destId="{BDA05A6C-3D4B-452F-89A2-0A08D5AD340E}" srcOrd="1" destOrd="0" parTransId="{4B572585-32EA-4133-98CA-261FB0D24834}" sibTransId="{F59E79D2-A171-459C-9673-5A4A49C78B14}"/>
    <dgm:cxn modelId="{2D3E2A37-8FED-4B74-93C1-A1DCC8CB3FE1}" srcId="{04EF02F5-C435-4A38-BBB3-7D88E787437D}" destId="{584F13B4-46DB-49B3-B29E-0356BAD2B60C}" srcOrd="1" destOrd="0" parTransId="{2C94EC72-2F76-46F0-BC05-BD0D91D91B5D}" sibTransId="{4F68F45F-83C0-4589-A12B-9D597A83E1DA}"/>
    <dgm:cxn modelId="{9CF1C9D6-5250-424E-AF44-17B8D58B6EE8}" type="presOf" srcId="{D1F92051-4863-4542-8B19-FA3BE99C0C96}" destId="{161D0BC9-6D6B-4A6B-83D7-8032EDB6CCA3}" srcOrd="0" destOrd="0" presId="urn:microsoft.com/office/officeart/2005/8/layout/vList6"/>
    <dgm:cxn modelId="{597AED38-3B7B-4C0E-8F49-AD9BDD33665F}" type="presOf" srcId="{9E474C82-FB31-4A37-8408-CDCE3E4EE17F}" destId="{BD26D2FA-A425-403A-941F-B82DD1587E03}" srcOrd="0" destOrd="0" presId="urn:microsoft.com/office/officeart/2005/8/layout/vList6"/>
    <dgm:cxn modelId="{12CC30F9-3A62-481C-BEC2-DF8724899EFE}" type="presOf" srcId="{CAC4D6E9-1D03-43BC-9A35-746DD2AE2F18}" destId="{0BF6453F-9748-4BA5-AC22-F6C61878A6BA}" srcOrd="0" destOrd="3" presId="urn:microsoft.com/office/officeart/2005/8/layout/vList6"/>
    <dgm:cxn modelId="{E6338D84-1800-4F8C-8D95-F8133845C638}" srcId="{B229DA89-716A-485A-AA50-AE48C4AAA1A0}" destId="{CBEF37EA-C400-4FF0-8DFA-E79B89387569}" srcOrd="0" destOrd="0" parTransId="{6C8CC627-DF37-483F-9A2B-7D5CE74EA022}" sibTransId="{EE2F9140-DCBC-4352-98B7-A922876157F3}"/>
    <dgm:cxn modelId="{56183B23-EA5B-496B-8FF6-0EB3DDFC0E04}" srcId="{9E474C82-FB31-4A37-8408-CDCE3E4EE17F}" destId="{1900666D-77E4-49FA-AFC8-9EC5702F30B9}" srcOrd="0" destOrd="0" parTransId="{35EF250D-59C4-4B40-8798-4468D4275135}" sibTransId="{AFA5AA19-FF3B-462B-8950-410E095BC203}"/>
    <dgm:cxn modelId="{EE1AD5D8-62AB-4F5F-B061-554FB6177C18}" srcId="{D1F92051-4863-4542-8B19-FA3BE99C0C96}" destId="{B229DA89-716A-485A-AA50-AE48C4AAA1A0}" srcOrd="0" destOrd="0" parTransId="{6B22F0A7-1487-43C0-9D67-F636A5148F20}" sibTransId="{2C364A0C-8DB7-48FA-B456-D29A41B10400}"/>
    <dgm:cxn modelId="{3536CA13-C0C3-4ABE-AA02-EC6FF8F85CF2}" srcId="{51092DF4-15FF-4FF6-BAB2-29D826431D9B}" destId="{9E474C82-FB31-4A37-8408-CDCE3E4EE17F}" srcOrd="3" destOrd="0" parTransId="{292B1DBD-702C-4FB1-AB8D-0C3EEA35380A}" sibTransId="{A11016B7-B1AF-4CA1-9D4A-ABDFD42AF5DD}"/>
    <dgm:cxn modelId="{57E6346A-F750-4454-BE84-B5490A825F6D}" type="presOf" srcId="{1900666D-77E4-49FA-AFC8-9EC5702F30B9}" destId="{E3F9C3E9-1BB0-44E4-B32F-2AD25D7D260B}" srcOrd="0" destOrd="0" presId="urn:microsoft.com/office/officeart/2005/8/layout/vList6"/>
    <dgm:cxn modelId="{255CCC22-903C-4248-A11A-8981F97387CB}" srcId="{04EF02F5-C435-4A38-BBB3-7D88E787437D}" destId="{AC0B172F-602D-4AA5-B3F2-52E2557475DC}" srcOrd="0" destOrd="0" parTransId="{6525669D-BB3E-4302-8548-8E8DC603CDE3}" sibTransId="{76A0C6AC-9E43-44DE-A287-F898A0152F27}"/>
    <dgm:cxn modelId="{E777B337-C5BC-4F11-AA0C-A79EA599E1FC}" srcId="{9E474C82-FB31-4A37-8408-CDCE3E4EE17F}" destId="{B910D3B3-935C-4A2F-B0C5-AC65A72D93B4}" srcOrd="1" destOrd="0" parTransId="{B122AF63-2977-4691-BAED-D9819E67C154}" sibTransId="{BD5C016A-7391-46CD-A852-63E276FBDE27}"/>
    <dgm:cxn modelId="{0B3966EB-E7D5-4010-9305-4C3D68E21600}" type="presOf" srcId="{6FDDEEB7-C714-48CC-8D0B-9351A961372E}" destId="{2EA6F185-048E-46C4-9196-1BE37B0B438C}" srcOrd="0" destOrd="0" presId="urn:microsoft.com/office/officeart/2005/8/layout/vList6"/>
    <dgm:cxn modelId="{0FE04261-A8B5-4C93-8232-51EE9A4B3E74}" type="presOf" srcId="{AC0B172F-602D-4AA5-B3F2-52E2557475DC}" destId="{0BF6453F-9748-4BA5-AC22-F6C61878A6BA}" srcOrd="0" destOrd="1" presId="urn:microsoft.com/office/officeart/2005/8/layout/vList6"/>
    <dgm:cxn modelId="{7F4F8CF7-2B4C-42EB-A99B-3BDC168A4EE0}" type="presOf" srcId="{B910D3B3-935C-4A2F-B0C5-AC65A72D93B4}" destId="{E3F9C3E9-1BB0-44E4-B32F-2AD25D7D260B}" srcOrd="0" destOrd="1" presId="urn:microsoft.com/office/officeart/2005/8/layout/vList6"/>
    <dgm:cxn modelId="{C95C5D44-7FD6-44E4-9DB6-75B98C769600}" type="presOf" srcId="{51685FE0-A5C6-4902-BB5B-2781BD847897}" destId="{56FC38ED-0C98-4EAA-AA11-AE84038ED984}" srcOrd="0" destOrd="0" presId="urn:microsoft.com/office/officeart/2005/8/layout/vList6"/>
    <dgm:cxn modelId="{8819594D-8ABF-4C8C-89B2-A018C432D190}" type="presOf" srcId="{707A9D6B-800B-4171-863F-76B3F1C20278}" destId="{56FC38ED-0C98-4EAA-AA11-AE84038ED984}" srcOrd="0" destOrd="2" presId="urn:microsoft.com/office/officeart/2005/8/layout/vList6"/>
    <dgm:cxn modelId="{8FC2D041-D4F1-40CC-9C06-E488AC2BA022}" type="presOf" srcId="{37FBD417-B164-4C8B-B64A-F4B7C04CA7C9}" destId="{5D93C9C7-F000-4E9C-A044-711168442D09}" srcOrd="0" destOrd="2" presId="urn:microsoft.com/office/officeart/2005/8/layout/vList6"/>
    <dgm:cxn modelId="{531FC4E9-D69D-4337-BC07-79E8E6805E77}" type="presOf" srcId="{584F13B4-46DB-49B3-B29E-0356BAD2B60C}" destId="{0BF6453F-9748-4BA5-AC22-F6C61878A6BA}" srcOrd="0" destOrd="2" presId="urn:microsoft.com/office/officeart/2005/8/layout/vList6"/>
    <dgm:cxn modelId="{850A934B-E932-4807-89B4-B7260BEEAB84}" srcId="{51685FE0-A5C6-4902-BB5B-2781BD847897}" destId="{707A9D6B-800B-4171-863F-76B3F1C20278}" srcOrd="1" destOrd="0" parTransId="{AF5A9CFC-D1BD-4C42-B29E-1A17873E87FE}" sibTransId="{F1467D25-4962-42AE-B591-BF255F11C659}"/>
    <dgm:cxn modelId="{17E347F3-BC50-4225-BC84-65762BF98932}" srcId="{04EF02F5-C435-4A38-BBB3-7D88E787437D}" destId="{CAC4D6E9-1D03-43BC-9A35-746DD2AE2F18}" srcOrd="2" destOrd="0" parTransId="{1E40F939-5417-4592-BA56-C3409CAFF071}" sibTransId="{D327C408-9BDC-4B4E-9CF6-6AC349CDE87F}"/>
    <dgm:cxn modelId="{FD13FABE-9938-4D8E-9EDC-9CBEED36FA14}" srcId="{51092DF4-15FF-4FF6-BAB2-29D826431D9B}" destId="{D1F92051-4863-4542-8B19-FA3BE99C0C96}" srcOrd="0" destOrd="0" parTransId="{ACC06F47-29DF-4211-B7BA-8526563F62AA}" sibTransId="{46DF6A33-2CE0-49AE-AD78-9FA25A2E0C28}"/>
    <dgm:cxn modelId="{E78CA708-11B7-466B-8BBE-699BCC20168D}" srcId="{B229DA89-716A-485A-AA50-AE48C4AAA1A0}" destId="{37FBD417-B164-4C8B-B64A-F4B7C04CA7C9}" srcOrd="1" destOrd="0" parTransId="{2361D1B3-4EAA-4B57-A17F-3E7B82F1B8C4}" sibTransId="{9D56F2B8-E2E1-45D6-86EC-A8D3858A39DA}"/>
    <dgm:cxn modelId="{7BB9B765-7D30-4BD9-A35E-D268B512299F}" srcId="{6FDDEEB7-C714-48CC-8D0B-9351A961372E}" destId="{51685FE0-A5C6-4902-BB5B-2781BD847897}" srcOrd="0" destOrd="0" parTransId="{D6C780E9-2B6D-4EBA-9C41-AEE0CAABD1CC}" sibTransId="{9E8DBB96-9550-4B42-B368-F10D29E4BDD2}"/>
    <dgm:cxn modelId="{BCDC86CF-9B1F-4990-AEC9-DA3BDFDBDCB9}" srcId="{BDA05A6C-3D4B-452F-89A2-0A08D5AD340E}" destId="{04EF02F5-C435-4A38-BBB3-7D88E787437D}" srcOrd="0" destOrd="0" parTransId="{A1D50DB3-1FEF-4A0E-BDE1-F73E51662B9A}" sibTransId="{E18B9C51-2890-437D-9C9D-EFCE8739892C}"/>
    <dgm:cxn modelId="{EE4FDE2D-6346-4246-8943-C2D7F418A8A2}" type="presParOf" srcId="{DCEADCD7-A1D8-44BB-9F4B-C3E570A90E14}" destId="{C2FAC64A-3F09-43D7-9631-506818B53C7B}" srcOrd="0" destOrd="0" presId="urn:microsoft.com/office/officeart/2005/8/layout/vList6"/>
    <dgm:cxn modelId="{B13027F8-F14E-4FC0-88DB-29320844E75A}" type="presParOf" srcId="{C2FAC64A-3F09-43D7-9631-506818B53C7B}" destId="{161D0BC9-6D6B-4A6B-83D7-8032EDB6CCA3}" srcOrd="0" destOrd="0" presId="urn:microsoft.com/office/officeart/2005/8/layout/vList6"/>
    <dgm:cxn modelId="{CBB00D1C-5555-499B-A731-79FFB45FD206}" type="presParOf" srcId="{C2FAC64A-3F09-43D7-9631-506818B53C7B}" destId="{5D93C9C7-F000-4E9C-A044-711168442D09}" srcOrd="1" destOrd="0" presId="urn:microsoft.com/office/officeart/2005/8/layout/vList6"/>
    <dgm:cxn modelId="{B1175E4A-DE94-47D2-A32E-BE119D6778E5}" type="presParOf" srcId="{DCEADCD7-A1D8-44BB-9F4B-C3E570A90E14}" destId="{B7EAC3A8-2B65-48B0-ADD3-C02AB5D62017}" srcOrd="1" destOrd="0" presId="urn:microsoft.com/office/officeart/2005/8/layout/vList6"/>
    <dgm:cxn modelId="{6B374AB9-536E-465A-8CEB-7DA67B4F09C3}" type="presParOf" srcId="{DCEADCD7-A1D8-44BB-9F4B-C3E570A90E14}" destId="{D5960310-C98C-4218-A0D7-C60A20E67826}" srcOrd="2" destOrd="0" presId="urn:microsoft.com/office/officeart/2005/8/layout/vList6"/>
    <dgm:cxn modelId="{B88358D1-A317-4951-AD93-D370CB47DF3D}" type="presParOf" srcId="{D5960310-C98C-4218-A0D7-C60A20E67826}" destId="{C386878E-C1ED-480F-89C8-E352C4EE719B}" srcOrd="0" destOrd="0" presId="urn:microsoft.com/office/officeart/2005/8/layout/vList6"/>
    <dgm:cxn modelId="{C7407C67-F861-4BC1-A767-0559243EE61E}" type="presParOf" srcId="{D5960310-C98C-4218-A0D7-C60A20E67826}" destId="{0BF6453F-9748-4BA5-AC22-F6C61878A6BA}" srcOrd="1" destOrd="0" presId="urn:microsoft.com/office/officeart/2005/8/layout/vList6"/>
    <dgm:cxn modelId="{7752F01A-F6E9-4C29-A41A-7EEA6EAF172B}" type="presParOf" srcId="{DCEADCD7-A1D8-44BB-9F4B-C3E570A90E14}" destId="{3761D6BC-211F-47EC-BD8A-56A7D1D65353}" srcOrd="3" destOrd="0" presId="urn:microsoft.com/office/officeart/2005/8/layout/vList6"/>
    <dgm:cxn modelId="{00C74583-9E39-4033-ABF4-DF2AEF95C4B4}" type="presParOf" srcId="{DCEADCD7-A1D8-44BB-9F4B-C3E570A90E14}" destId="{8567A3DA-6936-45D4-9855-9EE25C54C65A}" srcOrd="4" destOrd="0" presId="urn:microsoft.com/office/officeart/2005/8/layout/vList6"/>
    <dgm:cxn modelId="{1E5BE030-5F39-4DF5-A8CB-D1DE3C6F7566}" type="presParOf" srcId="{8567A3DA-6936-45D4-9855-9EE25C54C65A}" destId="{2EA6F185-048E-46C4-9196-1BE37B0B438C}" srcOrd="0" destOrd="0" presId="urn:microsoft.com/office/officeart/2005/8/layout/vList6"/>
    <dgm:cxn modelId="{3620BF47-1B9E-4F03-ADA9-A0AE7A114B73}" type="presParOf" srcId="{8567A3DA-6936-45D4-9855-9EE25C54C65A}" destId="{56FC38ED-0C98-4EAA-AA11-AE84038ED984}" srcOrd="1" destOrd="0" presId="urn:microsoft.com/office/officeart/2005/8/layout/vList6"/>
    <dgm:cxn modelId="{12348354-08BA-4B14-A75A-45C402B1EB18}" type="presParOf" srcId="{DCEADCD7-A1D8-44BB-9F4B-C3E570A90E14}" destId="{57F2678E-87FA-4A22-B95D-E185D991F754}" srcOrd="5" destOrd="0" presId="urn:microsoft.com/office/officeart/2005/8/layout/vList6"/>
    <dgm:cxn modelId="{74E39721-3842-4F68-B545-0D8F58544865}" type="presParOf" srcId="{DCEADCD7-A1D8-44BB-9F4B-C3E570A90E14}" destId="{04C6E484-C002-431A-B0AF-D051242F9A0E}" srcOrd="6" destOrd="0" presId="urn:microsoft.com/office/officeart/2005/8/layout/vList6"/>
    <dgm:cxn modelId="{B9FFC1A7-4E0F-4A00-96D1-B89BAA870B38}" type="presParOf" srcId="{04C6E484-C002-431A-B0AF-D051242F9A0E}" destId="{BD26D2FA-A425-403A-941F-B82DD1587E03}" srcOrd="0" destOrd="0" presId="urn:microsoft.com/office/officeart/2005/8/layout/vList6"/>
    <dgm:cxn modelId="{EFA9E3F0-CC66-4DD5-9F6D-AEB2849555BC}" type="presParOf" srcId="{04C6E484-C002-431A-B0AF-D051242F9A0E}" destId="{E3F9C3E9-1BB0-44E4-B32F-2AD25D7D260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93C9C7-F000-4E9C-A044-711168442D09}">
      <dsp:nvSpPr>
        <dsp:cNvPr id="0" name=""/>
        <dsp:cNvSpPr/>
      </dsp:nvSpPr>
      <dsp:spPr>
        <a:xfrm>
          <a:off x="2367227" y="486"/>
          <a:ext cx="3983791" cy="113707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150000"/>
            </a:lnSpc>
            <a:spcBef>
              <a:spcPct val="0"/>
            </a:spcBef>
            <a:spcAft>
              <a:spcPct val="15000"/>
            </a:spcAft>
            <a:buChar char="••"/>
          </a:pPr>
          <a:r>
            <a:rPr lang="en-GB" sz="1500" b="1" kern="1200" dirty="0" smtClean="0"/>
            <a:t>Independent Consultant</a:t>
          </a:r>
          <a:endParaRPr lang="en-GB" sz="1500" b="1" kern="1200" dirty="0"/>
        </a:p>
        <a:p>
          <a:pPr marL="228600" lvl="2" indent="-114300" algn="l" defTabSz="666750">
            <a:lnSpc>
              <a:spcPct val="90000"/>
            </a:lnSpc>
            <a:spcBef>
              <a:spcPct val="0"/>
            </a:spcBef>
            <a:spcAft>
              <a:spcPct val="15000"/>
            </a:spcAft>
            <a:buChar char="••"/>
          </a:pPr>
          <a:r>
            <a:rPr lang="en-GB" sz="1500" kern="1200" dirty="0" smtClean="0"/>
            <a:t>Major agencies; WB,UN, IDRC, ITU, ADB</a:t>
          </a:r>
          <a:endParaRPr lang="en-GB" sz="1500" kern="1200" dirty="0"/>
        </a:p>
        <a:p>
          <a:pPr marL="228600" lvl="2" indent="-114300" algn="l" defTabSz="666750">
            <a:lnSpc>
              <a:spcPct val="90000"/>
            </a:lnSpc>
            <a:spcBef>
              <a:spcPct val="0"/>
            </a:spcBef>
            <a:spcAft>
              <a:spcPct val="15000"/>
            </a:spcAft>
            <a:buChar char="••"/>
          </a:pPr>
          <a:r>
            <a:rPr lang="en-GB" sz="1500" kern="1200" dirty="0" smtClean="0"/>
            <a:t>15 Asian countries</a:t>
          </a:r>
          <a:endParaRPr lang="en-GB" sz="1500" kern="1200" dirty="0"/>
        </a:p>
      </dsp:txBody>
      <dsp:txXfrm>
        <a:off x="2367227" y="486"/>
        <a:ext cx="3983791" cy="1137078"/>
      </dsp:txXfrm>
    </dsp:sp>
    <dsp:sp modelId="{161D0BC9-6D6B-4A6B-83D7-8032EDB6CCA3}">
      <dsp:nvSpPr>
        <dsp:cNvPr id="0" name=""/>
        <dsp:cNvSpPr/>
      </dsp:nvSpPr>
      <dsp:spPr>
        <a:xfrm>
          <a:off x="376326" y="68581"/>
          <a:ext cx="1990901" cy="10008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b="1" kern="1200" dirty="0" smtClean="0"/>
            <a:t>Roger Harris Associates</a:t>
          </a:r>
          <a:endParaRPr lang="en-GB" sz="1900" b="1" kern="1200" dirty="0"/>
        </a:p>
      </dsp:txBody>
      <dsp:txXfrm>
        <a:off x="376326" y="68581"/>
        <a:ext cx="1990901" cy="1000887"/>
      </dsp:txXfrm>
    </dsp:sp>
    <dsp:sp modelId="{0BF6453F-9748-4BA5-AC22-F6C61878A6BA}">
      <dsp:nvSpPr>
        <dsp:cNvPr id="0" name=""/>
        <dsp:cNvSpPr/>
      </dsp:nvSpPr>
      <dsp:spPr>
        <a:xfrm>
          <a:off x="2367227" y="1237653"/>
          <a:ext cx="3983791" cy="1392925"/>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GB" sz="1500" b="1" kern="1200" dirty="0" smtClean="0"/>
            <a:t>Visiting Professor: </a:t>
          </a:r>
          <a:r>
            <a:rPr lang="en-GB" sz="1000" b="1" kern="1200" dirty="0" smtClean="0"/>
            <a:t>Institute of Social Informatics and Technological Innovations</a:t>
          </a:r>
          <a:endParaRPr lang="en-GB" sz="1500" b="1" kern="1200" dirty="0"/>
        </a:p>
        <a:p>
          <a:pPr marL="228600" lvl="2" indent="-114300" algn="l" defTabSz="666750">
            <a:lnSpc>
              <a:spcPct val="100000"/>
            </a:lnSpc>
            <a:spcBef>
              <a:spcPct val="0"/>
            </a:spcBef>
            <a:spcAft>
              <a:spcPts val="0"/>
            </a:spcAft>
            <a:buChar char="••"/>
          </a:pPr>
          <a:r>
            <a:rPr lang="en-GB" sz="1500" kern="1200" dirty="0" smtClean="0"/>
            <a:t>Research </a:t>
          </a:r>
          <a:endParaRPr lang="en-GB" sz="1000" b="1" kern="1200" dirty="0"/>
        </a:p>
        <a:p>
          <a:pPr marL="228600" lvl="2" indent="-114300" algn="l" defTabSz="666750">
            <a:lnSpc>
              <a:spcPct val="100000"/>
            </a:lnSpc>
            <a:spcBef>
              <a:spcPct val="0"/>
            </a:spcBef>
            <a:spcAft>
              <a:spcPts val="0"/>
            </a:spcAft>
            <a:buChar char="••"/>
          </a:pPr>
          <a:r>
            <a:rPr lang="en-GB" sz="1500" kern="1200" dirty="0" smtClean="0"/>
            <a:t>Knowledge mobilisation</a:t>
          </a:r>
          <a:endParaRPr lang="en-GB" sz="1500" kern="1200" dirty="0"/>
        </a:p>
        <a:p>
          <a:pPr marL="228600" lvl="2" indent="-114300" algn="l" defTabSz="666750">
            <a:lnSpc>
              <a:spcPct val="100000"/>
            </a:lnSpc>
            <a:spcBef>
              <a:spcPct val="0"/>
            </a:spcBef>
            <a:spcAft>
              <a:spcPts val="600"/>
            </a:spcAft>
            <a:buChar char="••"/>
          </a:pPr>
          <a:r>
            <a:rPr lang="en-GB" sz="1500" kern="1200" dirty="0" smtClean="0"/>
            <a:t>Funding</a:t>
          </a:r>
          <a:endParaRPr lang="en-GB" sz="1500" kern="1200" dirty="0"/>
        </a:p>
      </dsp:txBody>
      <dsp:txXfrm>
        <a:off x="2367227" y="1237653"/>
        <a:ext cx="3983791" cy="1392925"/>
      </dsp:txXfrm>
    </dsp:sp>
    <dsp:sp modelId="{C386878E-C1ED-480F-89C8-E352C4EE719B}">
      <dsp:nvSpPr>
        <dsp:cNvPr id="0" name=""/>
        <dsp:cNvSpPr/>
      </dsp:nvSpPr>
      <dsp:spPr>
        <a:xfrm>
          <a:off x="376326" y="1433672"/>
          <a:ext cx="1990901" cy="10008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GB" sz="1900" b="1" kern="1200" dirty="0" smtClean="0"/>
            <a:t>Universiti</a:t>
          </a:r>
          <a:r>
            <a:rPr lang="en-GB" sz="1900" kern="1200" dirty="0" smtClean="0"/>
            <a:t> </a:t>
          </a:r>
          <a:r>
            <a:rPr lang="en-GB" sz="1900" b="1" kern="1200" dirty="0" smtClean="0"/>
            <a:t>Malaysia Sarawak</a:t>
          </a:r>
          <a:endParaRPr lang="en-GB" sz="1900" b="1" kern="1200" dirty="0"/>
        </a:p>
      </dsp:txBody>
      <dsp:txXfrm>
        <a:off x="376326" y="1433672"/>
        <a:ext cx="1990901" cy="1000887"/>
      </dsp:txXfrm>
    </dsp:sp>
    <dsp:sp modelId="{56FC38ED-0C98-4EAA-AA11-AE84038ED984}">
      <dsp:nvSpPr>
        <dsp:cNvPr id="0" name=""/>
        <dsp:cNvSpPr/>
      </dsp:nvSpPr>
      <dsp:spPr>
        <a:xfrm>
          <a:off x="2367227" y="2730667"/>
          <a:ext cx="3983791" cy="113707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smtClean="0"/>
            <a:t>Director Business Development</a:t>
          </a:r>
          <a:endParaRPr lang="en-GB" sz="1700" b="1" kern="1200" dirty="0"/>
        </a:p>
        <a:p>
          <a:pPr marL="342900" lvl="2" indent="-171450" algn="l" defTabSz="755650">
            <a:lnSpc>
              <a:spcPct val="90000"/>
            </a:lnSpc>
            <a:spcBef>
              <a:spcPct val="0"/>
            </a:spcBef>
            <a:spcAft>
              <a:spcPct val="15000"/>
            </a:spcAft>
            <a:buChar char="••"/>
          </a:pPr>
          <a:r>
            <a:rPr lang="en-GB" sz="1700" kern="1200" dirty="0" smtClean="0"/>
            <a:t>Funding</a:t>
          </a:r>
          <a:endParaRPr lang="en-GB" sz="1700" kern="1200" dirty="0"/>
        </a:p>
        <a:p>
          <a:pPr marL="342900" lvl="2" indent="-171450" algn="l" defTabSz="755650">
            <a:lnSpc>
              <a:spcPct val="90000"/>
            </a:lnSpc>
            <a:spcBef>
              <a:spcPct val="0"/>
            </a:spcBef>
            <a:spcAft>
              <a:spcPct val="15000"/>
            </a:spcAft>
            <a:buChar char="••"/>
          </a:pPr>
          <a:r>
            <a:rPr lang="en-GB" sz="1700" kern="1200" dirty="0" smtClean="0"/>
            <a:t>Projects</a:t>
          </a:r>
          <a:endParaRPr lang="en-GB" sz="1700" kern="1200" dirty="0"/>
        </a:p>
      </dsp:txBody>
      <dsp:txXfrm>
        <a:off x="2367227" y="2730667"/>
        <a:ext cx="3983791" cy="1137078"/>
      </dsp:txXfrm>
    </dsp:sp>
    <dsp:sp modelId="{2EA6F185-048E-46C4-9196-1BE37B0B438C}">
      <dsp:nvSpPr>
        <dsp:cNvPr id="0" name=""/>
        <dsp:cNvSpPr/>
      </dsp:nvSpPr>
      <dsp:spPr>
        <a:xfrm>
          <a:off x="376326" y="2798763"/>
          <a:ext cx="1990901" cy="10008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100000"/>
            </a:lnSpc>
            <a:spcBef>
              <a:spcPct val="0"/>
            </a:spcBef>
            <a:spcAft>
              <a:spcPts val="0"/>
            </a:spcAft>
          </a:pPr>
          <a:r>
            <a:rPr lang="en-GB" sz="2000" b="1" kern="1200" dirty="0" smtClean="0"/>
            <a:t>eBario </a:t>
          </a:r>
        </a:p>
        <a:p>
          <a:pPr lvl="0" algn="ctr" defTabSz="889000">
            <a:lnSpc>
              <a:spcPct val="100000"/>
            </a:lnSpc>
            <a:spcBef>
              <a:spcPct val="0"/>
            </a:spcBef>
            <a:spcAft>
              <a:spcPts val="0"/>
            </a:spcAft>
          </a:pPr>
          <a:r>
            <a:rPr lang="en-GB" sz="2000" b="1" kern="1200" dirty="0" smtClean="0"/>
            <a:t>Sdn. Bhd.</a:t>
          </a:r>
          <a:endParaRPr lang="en-GB" sz="2000" b="1" kern="1200" dirty="0"/>
        </a:p>
      </dsp:txBody>
      <dsp:txXfrm>
        <a:off x="376326" y="2798763"/>
        <a:ext cx="1990901" cy="1000887"/>
      </dsp:txXfrm>
    </dsp:sp>
    <dsp:sp modelId="{E3F9C3E9-1BB0-44E4-B32F-2AD25D7D260B}">
      <dsp:nvSpPr>
        <dsp:cNvPr id="0" name=""/>
        <dsp:cNvSpPr/>
      </dsp:nvSpPr>
      <dsp:spPr>
        <a:xfrm>
          <a:off x="2356455" y="3967835"/>
          <a:ext cx="3966618" cy="1137078"/>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150000"/>
            </a:lnSpc>
            <a:spcBef>
              <a:spcPct val="0"/>
            </a:spcBef>
            <a:spcAft>
              <a:spcPct val="15000"/>
            </a:spcAft>
            <a:buChar char="••"/>
          </a:pPr>
          <a:r>
            <a:rPr lang="en-GB" sz="1400" b="1" kern="1200" dirty="0" smtClean="0"/>
            <a:t>Founding Editor</a:t>
          </a:r>
          <a:endParaRPr lang="en-GB" sz="1400" b="1" kern="1200" dirty="0"/>
        </a:p>
        <a:p>
          <a:pPr marL="114300" lvl="1" indent="-114300" algn="l" defTabSz="622300">
            <a:lnSpc>
              <a:spcPct val="150000"/>
            </a:lnSpc>
            <a:spcBef>
              <a:spcPct val="0"/>
            </a:spcBef>
            <a:spcAft>
              <a:spcPct val="15000"/>
            </a:spcAft>
            <a:buChar char="••"/>
          </a:pPr>
          <a:r>
            <a:rPr lang="en-GB" sz="1400" b="1" kern="1200" dirty="0" smtClean="0"/>
            <a:t>Co-Editor-in-Chief</a:t>
          </a:r>
          <a:endParaRPr lang="en-GB" sz="1400" b="1" kern="1200" dirty="0"/>
        </a:p>
      </dsp:txBody>
      <dsp:txXfrm>
        <a:off x="2356455" y="3967835"/>
        <a:ext cx="3966618" cy="1137078"/>
      </dsp:txXfrm>
    </dsp:sp>
    <dsp:sp modelId="{BD26D2FA-A425-403A-941F-B82DD1587E03}">
      <dsp:nvSpPr>
        <dsp:cNvPr id="0" name=""/>
        <dsp:cNvSpPr/>
      </dsp:nvSpPr>
      <dsp:spPr>
        <a:xfrm>
          <a:off x="379811" y="4035930"/>
          <a:ext cx="1960200" cy="10008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b="1" kern="1200" dirty="0" smtClean="0"/>
            <a:t>Electronic Journal on Information Systems in Developing Countries</a:t>
          </a:r>
          <a:endParaRPr lang="en-GB" sz="1500" b="1" kern="1200" dirty="0"/>
        </a:p>
      </dsp:txBody>
      <dsp:txXfrm>
        <a:off x="379811" y="4035930"/>
        <a:ext cx="1960200" cy="100088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6" name="Slide Number Placeholder 5"/>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par>
                                <p:cTn id="8" presetID="1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Top)">
                                      <p:cBhvr>
                                        <p:cTn id="10" dur="500"/>
                                        <p:tgtEl>
                                          <p:spTgt spid="3">
                                            <p:txEl>
                                              <p:pRg st="1" end="1"/>
                                            </p:txEl>
                                          </p:spTgt>
                                        </p:tgtEl>
                                      </p:cBhvr>
                                    </p:animEffect>
                                  </p:childTnLst>
                                </p:cTn>
                              </p:par>
                              <p:par>
                                <p:cTn id="11" presetID="1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slide(fromTop)">
                                      <p:cBhvr>
                                        <p:cTn id="13" dur="500"/>
                                        <p:tgtEl>
                                          <p:spTgt spid="3">
                                            <p:txEl>
                                              <p:pRg st="2" end="2"/>
                                            </p:txEl>
                                          </p:spTgt>
                                        </p:tgtEl>
                                      </p:cBhvr>
                                    </p:animEffect>
                                  </p:childTnLst>
                                </p:cTn>
                              </p:par>
                              <p:par>
                                <p:cTn id="14" presetID="1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Top)">
                                      <p:cBhvr>
                                        <p:cTn id="16" dur="500"/>
                                        <p:tgtEl>
                                          <p:spTgt spid="3">
                                            <p:txEl>
                                              <p:pRg st="3" end="3"/>
                                            </p:txEl>
                                          </p:spTgt>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Top)">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2">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3">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4">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 lvl="5">
            <p:tnLst>
              <p:par>
                <p:cTn presetID="1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Top)">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329228-7EFF-49DA-B09D-8F7D839B555A}" type="datetimeFigureOut">
              <a:rPr lang="en-GB" smtClean="0"/>
              <a:pPr/>
              <a:t>18/06/2014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2B3D8BC-F94C-4314-B473-D1F475C4059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329228-7EFF-49DA-B09D-8F7D839B555A}" type="datetimeFigureOut">
              <a:rPr lang="en-GB" smtClean="0"/>
              <a:pPr/>
              <a:t>18/06/2014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B3D8BC-F94C-4314-B473-D1F475C4059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7.jpeg"/><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hyperlink" Target="javascript:void(0);" TargetMode="External"/><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How to Publish in High </a:t>
            </a:r>
            <a:r>
              <a:rPr lang="en-GB" smtClean="0"/>
              <a:t>Impact Journals</a:t>
            </a:r>
            <a:endParaRPr lang="en-GB"/>
          </a:p>
        </p:txBody>
      </p:sp>
      <p:sp>
        <p:nvSpPr>
          <p:cNvPr id="3" name="Subtitle 2"/>
          <p:cNvSpPr>
            <a:spLocks noGrp="1"/>
          </p:cNvSpPr>
          <p:nvPr>
            <p:ph type="subTitle" idx="1"/>
          </p:nvPr>
        </p:nvSpPr>
        <p:spPr>
          <a:xfrm>
            <a:off x="1371600" y="3470550"/>
            <a:ext cx="6400800" cy="1752600"/>
          </a:xfrm>
        </p:spPr>
        <p:txBody>
          <a:bodyPr/>
          <a:lstStyle/>
          <a:p>
            <a:r>
              <a:rPr lang="en-US" dirty="0" smtClean="0"/>
              <a:t>RIMC Research Capacity Enhancement Workshops Series </a:t>
            </a:r>
          </a:p>
          <a:p>
            <a:r>
              <a:rPr lang="en-GB" dirty="0" smtClean="0"/>
              <a:t>Dr. Roger W. Harris</a:t>
            </a:r>
            <a:endParaRPr lang="en-GB" dirty="0"/>
          </a:p>
        </p:txBody>
      </p:sp>
      <p:pic>
        <p:nvPicPr>
          <p:cNvPr id="4" name="Picture 4"/>
          <p:cNvPicPr>
            <a:picLocks noChangeAspect="1" noChangeArrowheads="1"/>
          </p:cNvPicPr>
          <p:nvPr/>
        </p:nvPicPr>
        <p:blipFill>
          <a:blip r:embed="rId2" cstate="email">
            <a:clrChange>
              <a:clrFrom>
                <a:srgbClr val="CAE5CE"/>
              </a:clrFrom>
              <a:clrTo>
                <a:srgbClr val="CAE5CE">
                  <a:alpha val="0"/>
                </a:srgbClr>
              </a:clrTo>
            </a:clrChange>
          </a:blip>
          <a:srcRect/>
          <a:stretch>
            <a:fillRect/>
          </a:stretch>
        </p:blipFill>
        <p:spPr bwMode="auto">
          <a:xfrm>
            <a:off x="3680351" y="5265687"/>
            <a:ext cx="2158479" cy="614839"/>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7334593" y="5943600"/>
            <a:ext cx="1504606" cy="705284"/>
          </a:xfrm>
          <a:prstGeom prst="rect">
            <a:avLst/>
          </a:prstGeom>
          <a:noFill/>
          <a:ln w="9525">
            <a:noFill/>
            <a:miter lim="800000"/>
            <a:headEnd/>
            <a:tailEnd/>
          </a:ln>
        </p:spPr>
      </p:pic>
      <p:pic>
        <p:nvPicPr>
          <p:cNvPr id="1030" name="Picture 6" descr="UNIMAS-logo"/>
          <p:cNvPicPr>
            <a:picLocks noChangeAspect="1" noChangeArrowheads="1"/>
          </p:cNvPicPr>
          <p:nvPr/>
        </p:nvPicPr>
        <p:blipFill>
          <a:blip r:embed="rId4" cstate="print"/>
          <a:srcRect/>
          <a:stretch>
            <a:fillRect/>
          </a:stretch>
        </p:blipFill>
        <p:spPr bwMode="auto">
          <a:xfrm>
            <a:off x="540326" y="253133"/>
            <a:ext cx="1741921" cy="174192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ABS Specification of </a:t>
            </a:r>
            <a:br>
              <a:rPr lang="en-US" b="1" dirty="0" smtClean="0"/>
            </a:br>
            <a:r>
              <a:rPr lang="en-US" b="1" dirty="0" smtClean="0"/>
              <a:t>Journal Quality Standards</a:t>
            </a:r>
            <a:endParaRPr lang="en-GB" dirty="0"/>
          </a:p>
        </p:txBody>
      </p:sp>
      <p:graphicFrame>
        <p:nvGraphicFramePr>
          <p:cNvPr id="4" name="Content Placeholder 3"/>
          <p:cNvGraphicFramePr>
            <a:graphicFrameLocks noGrp="1"/>
          </p:cNvGraphicFramePr>
          <p:nvPr>
            <p:ph idx="1"/>
          </p:nvPr>
        </p:nvGraphicFramePr>
        <p:xfrm>
          <a:off x="457200" y="1600200"/>
          <a:ext cx="8229600" cy="5151120"/>
        </p:xfrm>
        <a:graphic>
          <a:graphicData uri="http://schemas.openxmlformats.org/drawingml/2006/table">
            <a:tbl>
              <a:tblPr firstRow="1" bandRow="1">
                <a:tableStyleId>{5C22544A-7EE6-4342-B048-85BDC9FD1C3A}</a:tableStyleId>
              </a:tblPr>
              <a:tblGrid>
                <a:gridCol w="907143"/>
                <a:gridCol w="6371771"/>
                <a:gridCol w="950686"/>
              </a:tblGrid>
              <a:tr h="370840">
                <a:tc>
                  <a:txBody>
                    <a:bodyPr/>
                    <a:lstStyle/>
                    <a:p>
                      <a:r>
                        <a:rPr lang="en-GB" sz="1800" b="1" kern="1200" baseline="0" dirty="0" smtClean="0">
                          <a:solidFill>
                            <a:schemeClr val="lt1"/>
                          </a:solidFill>
                          <a:latin typeface="+mn-lt"/>
                          <a:ea typeface="+mn-ea"/>
                          <a:cs typeface="+mn-cs"/>
                        </a:rPr>
                        <a:t>Quality</a:t>
                      </a:r>
                    </a:p>
                    <a:p>
                      <a:r>
                        <a:rPr lang="en-GB" sz="1800" b="1" kern="1200" baseline="0" dirty="0" smtClean="0">
                          <a:solidFill>
                            <a:schemeClr val="lt1"/>
                          </a:solidFill>
                          <a:latin typeface="+mn-lt"/>
                          <a:ea typeface="+mn-ea"/>
                          <a:cs typeface="+mn-cs"/>
                        </a:rPr>
                        <a:t>Rating</a:t>
                      </a:r>
                      <a:endParaRPr lang="en-GB" dirty="0"/>
                    </a:p>
                  </a:txBody>
                  <a:tcPr/>
                </a:tc>
                <a:tc>
                  <a:txBody>
                    <a:bodyPr/>
                    <a:lstStyle/>
                    <a:p>
                      <a:pPr algn="ctr"/>
                      <a:r>
                        <a:rPr lang="en-GB" sz="1800" b="1" kern="1200" baseline="0" dirty="0" smtClean="0">
                          <a:solidFill>
                            <a:schemeClr val="lt1"/>
                          </a:solidFill>
                          <a:latin typeface="+mn-lt"/>
                          <a:ea typeface="+mn-ea"/>
                          <a:cs typeface="+mn-cs"/>
                        </a:rPr>
                        <a:t>Meaning of Quality Rating</a:t>
                      </a:r>
                      <a:endParaRPr lang="en-GB" dirty="0"/>
                    </a:p>
                  </a:txBody>
                  <a:tcPr/>
                </a:tc>
                <a:tc>
                  <a:txBody>
                    <a:bodyPr/>
                    <a:lstStyle/>
                    <a:p>
                      <a:pPr algn="ctr"/>
                      <a:r>
                        <a:rPr lang="en-GB" sz="1800" b="1" kern="1200" baseline="0" dirty="0" smtClean="0">
                          <a:solidFill>
                            <a:schemeClr val="lt1"/>
                          </a:solidFill>
                          <a:latin typeface="+mn-lt"/>
                          <a:ea typeface="+mn-ea"/>
                          <a:cs typeface="+mn-cs"/>
                        </a:rPr>
                        <a:t>No. and (%)</a:t>
                      </a:r>
                      <a:endParaRPr lang="en-GB" dirty="0"/>
                    </a:p>
                  </a:txBody>
                  <a:tcPr/>
                </a:tc>
              </a:tr>
              <a:tr h="370840">
                <a:tc>
                  <a:txBody>
                    <a:bodyPr/>
                    <a:lstStyle/>
                    <a:p>
                      <a:pPr algn="ctr"/>
                      <a:r>
                        <a:rPr lang="en-GB" sz="1400" dirty="0" smtClean="0"/>
                        <a:t>4*</a:t>
                      </a:r>
                      <a:endParaRPr lang="en-GB" sz="1400" dirty="0"/>
                    </a:p>
                  </a:txBody>
                  <a:tcPr/>
                </a:tc>
                <a:tc>
                  <a:txBody>
                    <a:bodyPr/>
                    <a:lstStyle/>
                    <a:p>
                      <a:r>
                        <a:rPr lang="en-GB" sz="1400" kern="1200" baseline="0" dirty="0" smtClean="0">
                          <a:solidFill>
                            <a:schemeClr val="dk1"/>
                          </a:solidFill>
                          <a:latin typeface="+mn-lt"/>
                          <a:ea typeface="+mn-ea"/>
                          <a:cs typeface="+mn-cs"/>
                        </a:rPr>
                        <a:t>World Elite Journals. </a:t>
                      </a:r>
                      <a:r>
                        <a:rPr lang="en-US" sz="1400" kern="1200" baseline="0" dirty="0" smtClean="0">
                          <a:solidFill>
                            <a:schemeClr val="dk1"/>
                          </a:solidFill>
                          <a:latin typeface="+mn-lt"/>
                          <a:ea typeface="+mn-ea"/>
                          <a:cs typeface="+mn-cs"/>
                        </a:rPr>
                        <a:t>a small number of grade four journals that are recognized worldwide as exemplars of excellence</a:t>
                      </a:r>
                      <a:endParaRPr lang="en-GB" sz="1400" dirty="0"/>
                    </a:p>
                  </a:txBody>
                  <a:tcPr/>
                </a:tc>
                <a:tc>
                  <a:txBody>
                    <a:bodyPr/>
                    <a:lstStyle/>
                    <a:p>
                      <a:pPr algn="ctr"/>
                      <a:r>
                        <a:rPr lang="en-GB" sz="1400" dirty="0" smtClean="0"/>
                        <a:t>22 (2.7%)</a:t>
                      </a:r>
                      <a:endParaRPr lang="en-GB" sz="1400" dirty="0"/>
                    </a:p>
                  </a:txBody>
                  <a:tcPr/>
                </a:tc>
              </a:tr>
              <a:tr h="370840">
                <a:tc>
                  <a:txBody>
                    <a:bodyPr/>
                    <a:lstStyle/>
                    <a:p>
                      <a:pPr algn="ctr"/>
                      <a:r>
                        <a:rPr lang="en-GB" sz="1400" dirty="0" smtClean="0"/>
                        <a:t>4</a:t>
                      </a:r>
                      <a:endParaRPr lang="en-GB" sz="1400" dirty="0"/>
                    </a:p>
                  </a:txBody>
                  <a:tcPr/>
                </a:tc>
                <a:tc>
                  <a:txBody>
                    <a:bodyPr/>
                    <a:lstStyle/>
                    <a:p>
                      <a:r>
                        <a:rPr lang="en-GB" sz="1400" kern="1200" baseline="0" dirty="0" smtClean="0">
                          <a:solidFill>
                            <a:schemeClr val="dk1"/>
                          </a:solidFill>
                          <a:latin typeface="+mn-lt"/>
                          <a:ea typeface="+mn-ea"/>
                          <a:cs typeface="+mn-cs"/>
                        </a:rPr>
                        <a:t>Publish the </a:t>
                      </a:r>
                      <a:r>
                        <a:rPr lang="en-US" sz="1400" kern="1200" baseline="0" dirty="0" smtClean="0">
                          <a:solidFill>
                            <a:schemeClr val="dk1"/>
                          </a:solidFill>
                          <a:latin typeface="+mn-lt"/>
                          <a:ea typeface="+mn-ea"/>
                          <a:cs typeface="+mn-cs"/>
                        </a:rPr>
                        <a:t>most original and best executed research. As top journals in their field, these journals typically have high submission and low acceptance rates. Papers are heavily refereed. Top journals generally have the highest citation impact </a:t>
                      </a:r>
                      <a:r>
                        <a:rPr lang="en-GB" sz="1400" kern="1200" baseline="0" dirty="0" smtClean="0">
                          <a:solidFill>
                            <a:schemeClr val="dk1"/>
                          </a:solidFill>
                          <a:latin typeface="+mn-lt"/>
                          <a:ea typeface="+mn-ea"/>
                          <a:cs typeface="+mn-cs"/>
                        </a:rPr>
                        <a:t>factors within their field.</a:t>
                      </a:r>
                      <a:endParaRPr lang="en-GB" sz="1400" dirty="0"/>
                    </a:p>
                  </a:txBody>
                  <a:tcPr/>
                </a:tc>
                <a:tc>
                  <a:txBody>
                    <a:bodyPr/>
                    <a:lstStyle/>
                    <a:p>
                      <a:pPr algn="ctr"/>
                      <a:r>
                        <a:rPr lang="en-GB" sz="1400" dirty="0" smtClean="0"/>
                        <a:t>72 (8.7%)</a:t>
                      </a:r>
                      <a:endParaRPr lang="en-GB" sz="1400" dirty="0"/>
                    </a:p>
                  </a:txBody>
                  <a:tcPr/>
                </a:tc>
              </a:tr>
              <a:tr h="370840">
                <a:tc>
                  <a:txBody>
                    <a:bodyPr/>
                    <a:lstStyle/>
                    <a:p>
                      <a:pPr algn="ctr"/>
                      <a:r>
                        <a:rPr lang="en-GB" sz="1400" dirty="0" smtClean="0"/>
                        <a:t>3</a:t>
                      </a:r>
                      <a:endParaRPr lang="en-GB" sz="1400" dirty="0"/>
                    </a:p>
                  </a:txBody>
                  <a:tcPr/>
                </a:tc>
                <a:tc>
                  <a:txBody>
                    <a:bodyPr/>
                    <a:lstStyle/>
                    <a:p>
                      <a:r>
                        <a:rPr lang="en-US" sz="1400" kern="1200" baseline="0" dirty="0" smtClean="0">
                          <a:solidFill>
                            <a:schemeClr val="dk1"/>
                          </a:solidFill>
                          <a:latin typeface="+mn-lt"/>
                          <a:ea typeface="+mn-ea"/>
                          <a:cs typeface="+mn-cs"/>
                        </a:rPr>
                        <a:t>Publish original and well executed research papers and are highly regarded. These journals typically have good submission rates and are very selective in what they publish. Papers are heavily refereed. Highly regarded journals generally have fair to good citation impact factors relative to others in their field, although at present not all journals in this category carry a citation impact factor.</a:t>
                      </a:r>
                      <a:endParaRPr lang="en-GB" sz="1400" dirty="0"/>
                    </a:p>
                  </a:txBody>
                  <a:tcPr/>
                </a:tc>
                <a:tc>
                  <a:txBody>
                    <a:bodyPr/>
                    <a:lstStyle/>
                    <a:p>
                      <a:pPr algn="ctr"/>
                      <a:r>
                        <a:rPr lang="en-GB" sz="1400" dirty="0" smtClean="0"/>
                        <a:t>230 (27.9%)</a:t>
                      </a:r>
                      <a:endParaRPr lang="en-GB" sz="1400" dirty="0"/>
                    </a:p>
                  </a:txBody>
                  <a:tcPr/>
                </a:tc>
              </a:tr>
              <a:tr h="370840">
                <a:tc>
                  <a:txBody>
                    <a:bodyPr/>
                    <a:lstStyle/>
                    <a:p>
                      <a:pPr algn="ctr"/>
                      <a:r>
                        <a:rPr lang="en-GB" sz="1400" dirty="0" smtClean="0"/>
                        <a:t>2</a:t>
                      </a:r>
                      <a:endParaRPr lang="en-GB" sz="1400" dirty="0"/>
                    </a:p>
                  </a:txBody>
                  <a:tcPr/>
                </a:tc>
                <a:tc>
                  <a:txBody>
                    <a:bodyPr/>
                    <a:lstStyle/>
                    <a:p>
                      <a:r>
                        <a:rPr lang="en-US" sz="1400" kern="1200" baseline="0" dirty="0" smtClean="0">
                          <a:solidFill>
                            <a:schemeClr val="dk1"/>
                          </a:solidFill>
                          <a:latin typeface="+mn-lt"/>
                          <a:ea typeface="+mn-ea"/>
                          <a:cs typeface="+mn-cs"/>
                        </a:rPr>
                        <a:t>Journals in this category publish original research of an acceptable standard. A well regarded journal in its field, papers are fully refereed according to accepted standards and conventions. Well regarded journals have modest citation impact factors or do not have one at all.</a:t>
                      </a:r>
                      <a:endParaRPr lang="en-GB" sz="1400" dirty="0"/>
                    </a:p>
                  </a:txBody>
                  <a:tcPr/>
                </a:tc>
                <a:tc>
                  <a:txBody>
                    <a:bodyPr/>
                    <a:lstStyle/>
                    <a:p>
                      <a:pPr algn="ctr"/>
                      <a:r>
                        <a:rPr lang="en-GB" sz="1400" dirty="0" smtClean="0"/>
                        <a:t>295 (35.8%)</a:t>
                      </a:r>
                      <a:endParaRPr lang="en-GB" sz="1400" dirty="0"/>
                    </a:p>
                  </a:txBody>
                  <a:tcPr/>
                </a:tc>
              </a:tr>
              <a:tr h="370840">
                <a:tc>
                  <a:txBody>
                    <a:bodyPr/>
                    <a:lstStyle/>
                    <a:p>
                      <a:pPr algn="ctr"/>
                      <a:r>
                        <a:rPr lang="en-GB" sz="1400" dirty="0" smtClean="0"/>
                        <a:t>1</a:t>
                      </a:r>
                      <a:endParaRPr lang="en-GB" sz="1400" dirty="0"/>
                    </a:p>
                  </a:txBody>
                  <a:tcPr/>
                </a:tc>
                <a:tc>
                  <a:txBody>
                    <a:bodyPr/>
                    <a:lstStyle/>
                    <a:p>
                      <a:r>
                        <a:rPr lang="en-US" sz="1400" kern="1200" baseline="0" dirty="0" smtClean="0">
                          <a:solidFill>
                            <a:schemeClr val="dk1"/>
                          </a:solidFill>
                          <a:latin typeface="+mn-lt"/>
                          <a:ea typeface="+mn-ea"/>
                          <a:cs typeface="+mn-cs"/>
                        </a:rPr>
                        <a:t>Publish research of a recognized standard. They are modest standard journals within their field. Papers are refereed relatively</a:t>
                      </a:r>
                    </a:p>
                    <a:p>
                      <a:r>
                        <a:rPr lang="en-US" sz="1400" kern="1200" baseline="0" dirty="0" smtClean="0">
                          <a:solidFill>
                            <a:schemeClr val="dk1"/>
                          </a:solidFill>
                          <a:latin typeface="+mn-lt"/>
                          <a:ea typeface="+mn-ea"/>
                          <a:cs typeface="+mn-cs"/>
                        </a:rPr>
                        <a:t>lightly according to accepted conventions. Few journals in this category carry </a:t>
                      </a:r>
                      <a:r>
                        <a:rPr lang="en-GB" sz="1400" kern="1200" baseline="0" dirty="0" smtClean="0">
                          <a:solidFill>
                            <a:schemeClr val="dk1"/>
                          </a:solidFill>
                          <a:latin typeface="+mn-lt"/>
                          <a:ea typeface="+mn-ea"/>
                          <a:cs typeface="+mn-cs"/>
                        </a:rPr>
                        <a:t>a citation impact factor.</a:t>
                      </a:r>
                      <a:endParaRPr lang="en-GB" sz="1400" dirty="0"/>
                    </a:p>
                  </a:txBody>
                  <a:tcPr/>
                </a:tc>
                <a:tc>
                  <a:txBody>
                    <a:bodyPr/>
                    <a:lstStyle/>
                    <a:p>
                      <a:pPr algn="ctr"/>
                      <a:r>
                        <a:rPr lang="en-GB" sz="1400" dirty="0" smtClean="0"/>
                        <a:t>204 (24.8%)</a:t>
                      </a:r>
                      <a:endParaRPr lang="en-GB" sz="14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ABS  Journal Rankings</a:t>
            </a:r>
            <a:endParaRPr lang="en-GB" dirty="0"/>
          </a:p>
        </p:txBody>
      </p:sp>
      <p:graphicFrame>
        <p:nvGraphicFramePr>
          <p:cNvPr id="6" name="Chart 5"/>
          <p:cNvGraphicFramePr/>
          <p:nvPr/>
        </p:nvGraphicFramePr>
        <p:xfrm>
          <a:off x="643178" y="1406471"/>
          <a:ext cx="7880889" cy="47618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642102" y="6028840"/>
            <a:ext cx="2315057" cy="584775"/>
          </a:xfrm>
          <a:prstGeom prst="rect">
            <a:avLst/>
          </a:prstGeom>
          <a:noFill/>
        </p:spPr>
        <p:txBody>
          <a:bodyPr wrap="none" rtlCol="0">
            <a:spAutoFit/>
          </a:bodyPr>
          <a:lstStyle/>
          <a:p>
            <a:r>
              <a:rPr lang="en-GB" sz="3200" dirty="0" smtClean="0"/>
              <a:t>Journal Rank</a:t>
            </a:r>
            <a:endParaRPr lang="en-GB" sz="3200" dirty="0"/>
          </a:p>
        </p:txBody>
      </p:sp>
      <p:sp>
        <p:nvSpPr>
          <p:cNvPr id="8" name="TextBox 7"/>
          <p:cNvSpPr txBox="1"/>
          <p:nvPr/>
        </p:nvSpPr>
        <p:spPr>
          <a:xfrm>
            <a:off x="0" y="3285641"/>
            <a:ext cx="769763" cy="584775"/>
          </a:xfrm>
          <a:prstGeom prst="rect">
            <a:avLst/>
          </a:prstGeom>
          <a:noFill/>
        </p:spPr>
        <p:txBody>
          <a:bodyPr wrap="none" rtlCol="0">
            <a:spAutoFit/>
          </a:bodyPr>
          <a:lstStyle/>
          <a:p>
            <a:r>
              <a:rPr lang="en-GB" sz="3200" dirty="0" smtClean="0"/>
              <a:t>No.</a:t>
            </a:r>
          </a:p>
        </p:txBody>
      </p:sp>
      <p:sp>
        <p:nvSpPr>
          <p:cNvPr id="9" name="TextBox 8"/>
          <p:cNvSpPr txBox="1"/>
          <p:nvPr/>
        </p:nvSpPr>
        <p:spPr>
          <a:xfrm>
            <a:off x="247972" y="5935851"/>
            <a:ext cx="800219" cy="369332"/>
          </a:xfrm>
          <a:prstGeom prst="rect">
            <a:avLst/>
          </a:prstGeom>
          <a:noFill/>
        </p:spPr>
        <p:txBody>
          <a:bodyPr wrap="none" rtlCol="0">
            <a:spAutoFit/>
          </a:bodyPr>
          <a:lstStyle/>
          <a:p>
            <a:r>
              <a:rPr lang="en-GB" dirty="0" smtClean="0"/>
              <a:t>N=823</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t>Subject Fields in ABS </a:t>
            </a:r>
            <a:br>
              <a:rPr lang="en-US" b="1" dirty="0" smtClean="0"/>
            </a:br>
            <a:r>
              <a:rPr lang="en-US" b="1" dirty="0" smtClean="0"/>
              <a:t>Journal Quality Guide</a:t>
            </a:r>
            <a:endParaRPr lang="en-GB" dirty="0"/>
          </a:p>
        </p:txBody>
      </p:sp>
      <p:sp>
        <p:nvSpPr>
          <p:cNvPr id="4" name="Content Placeholder 3"/>
          <p:cNvSpPr>
            <a:spLocks noGrp="1"/>
          </p:cNvSpPr>
          <p:nvPr>
            <p:ph sz="half" idx="1"/>
          </p:nvPr>
        </p:nvSpPr>
        <p:spPr/>
        <p:txBody>
          <a:bodyPr>
            <a:normAutofit fontScale="70000" lnSpcReduction="20000"/>
          </a:bodyPr>
          <a:lstStyle/>
          <a:p>
            <a:r>
              <a:rPr lang="en-GB" dirty="0" smtClean="0"/>
              <a:t>Accounting.</a:t>
            </a:r>
          </a:p>
          <a:p>
            <a:r>
              <a:rPr lang="en-GB" dirty="0" smtClean="0"/>
              <a:t>Business History</a:t>
            </a:r>
          </a:p>
          <a:p>
            <a:r>
              <a:rPr lang="en-GB" dirty="0" smtClean="0"/>
              <a:t>Economics</a:t>
            </a:r>
          </a:p>
          <a:p>
            <a:r>
              <a:rPr lang="en-GB" dirty="0" smtClean="0"/>
              <a:t>Entrepreneurship and Small Business</a:t>
            </a:r>
          </a:p>
          <a:p>
            <a:r>
              <a:rPr lang="en-GB" dirty="0" smtClean="0"/>
              <a:t>Ethics and Governance</a:t>
            </a:r>
          </a:p>
          <a:p>
            <a:r>
              <a:rPr lang="en-GB" dirty="0" smtClean="0"/>
              <a:t>Finance</a:t>
            </a:r>
          </a:p>
          <a:p>
            <a:r>
              <a:rPr lang="en-GB" dirty="0" smtClean="0"/>
              <a:t>General Management</a:t>
            </a:r>
          </a:p>
          <a:p>
            <a:r>
              <a:rPr lang="en-US" dirty="0" smtClean="0"/>
              <a:t>Human Resource Management and Employment Studies.</a:t>
            </a:r>
          </a:p>
          <a:p>
            <a:r>
              <a:rPr lang="en-US" dirty="0" smtClean="0"/>
              <a:t>International Business and Area Studies</a:t>
            </a:r>
          </a:p>
          <a:p>
            <a:r>
              <a:rPr lang="en-US" dirty="0" smtClean="0"/>
              <a:t>Innovation and technology change management</a:t>
            </a:r>
          </a:p>
          <a:p>
            <a:r>
              <a:rPr lang="en-GB" dirty="0" smtClean="0"/>
              <a:t>Information Management</a:t>
            </a:r>
          </a:p>
          <a:p>
            <a:endParaRPr lang="en-GB" dirty="0"/>
          </a:p>
        </p:txBody>
      </p:sp>
      <p:sp>
        <p:nvSpPr>
          <p:cNvPr id="5" name="Content Placeholder 4"/>
          <p:cNvSpPr>
            <a:spLocks noGrp="1"/>
          </p:cNvSpPr>
          <p:nvPr>
            <p:ph sz="half" idx="2"/>
          </p:nvPr>
        </p:nvSpPr>
        <p:spPr/>
        <p:txBody>
          <a:bodyPr>
            <a:normAutofit fontScale="70000" lnSpcReduction="20000"/>
          </a:bodyPr>
          <a:lstStyle/>
          <a:p>
            <a:r>
              <a:rPr lang="en-GB" dirty="0" smtClean="0"/>
              <a:t>Management and Education</a:t>
            </a:r>
          </a:p>
          <a:p>
            <a:r>
              <a:rPr lang="en-GB" dirty="0" smtClean="0"/>
              <a:t>Marketing</a:t>
            </a:r>
          </a:p>
          <a:p>
            <a:r>
              <a:rPr lang="en-GB" dirty="0" smtClean="0"/>
              <a:t>Organization Studies</a:t>
            </a:r>
          </a:p>
          <a:p>
            <a:r>
              <a:rPr lang="en-GB" dirty="0" smtClean="0"/>
              <a:t>Psychology</a:t>
            </a:r>
          </a:p>
          <a:p>
            <a:r>
              <a:rPr lang="en-US" dirty="0" smtClean="0"/>
              <a:t>Operations Research and Management Science</a:t>
            </a:r>
          </a:p>
          <a:p>
            <a:r>
              <a:rPr lang="en-GB" dirty="0" smtClean="0"/>
              <a:t>Operations and Technology Management</a:t>
            </a:r>
          </a:p>
          <a:p>
            <a:r>
              <a:rPr lang="en-US" dirty="0" smtClean="0"/>
              <a:t>Public sector policy, management and administration</a:t>
            </a:r>
          </a:p>
          <a:p>
            <a:r>
              <a:rPr lang="en-GB" dirty="0" smtClean="0"/>
              <a:t>Sector Studies</a:t>
            </a:r>
          </a:p>
          <a:p>
            <a:r>
              <a:rPr lang="en-GB" dirty="0" smtClean="0"/>
              <a:t>Social Sciences</a:t>
            </a:r>
          </a:p>
          <a:p>
            <a:r>
              <a:rPr lang="en-GB" dirty="0" smtClean="0"/>
              <a:t>Business Strategy</a:t>
            </a:r>
          </a:p>
          <a:p>
            <a:r>
              <a:rPr lang="en-GB" dirty="0" smtClean="0"/>
              <a:t>Tourism and Hospitality Management</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38070" y="1914517"/>
            <a:ext cx="2657475" cy="467223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76774" y="1942850"/>
            <a:ext cx="2638425" cy="401106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11753" y="1942445"/>
            <a:ext cx="2609850" cy="3056051"/>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r>
              <a:rPr lang="en-GB" dirty="0" smtClean="0"/>
              <a:t>Journal Rankings in Information Management</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4632"/>
          <a:stretch>
            <a:fillRect/>
          </a:stretch>
        </p:blipFill>
        <p:spPr bwMode="auto">
          <a:xfrm>
            <a:off x="145140" y="1204685"/>
            <a:ext cx="8839200" cy="4613830"/>
          </a:xfrm>
          <a:prstGeom prst="rect">
            <a:avLst/>
          </a:prstGeom>
          <a:noFill/>
          <a:ln w="9525">
            <a:noFill/>
            <a:miter lim="800000"/>
            <a:headEnd/>
            <a:tailEnd/>
          </a:ln>
        </p:spPr>
      </p:pic>
      <p:sp>
        <p:nvSpPr>
          <p:cNvPr id="5" name="Title 4"/>
          <p:cNvSpPr>
            <a:spLocks noGrp="1"/>
          </p:cNvSpPr>
          <p:nvPr>
            <p:ph type="title"/>
          </p:nvPr>
        </p:nvSpPr>
        <p:spPr/>
        <p:txBody>
          <a:bodyPr/>
          <a:lstStyle/>
          <a:p>
            <a:r>
              <a:rPr lang="en-GB" dirty="0" smtClean="0"/>
              <a:t>Increasing Competition</a:t>
            </a:r>
            <a:endParaRPr lang="en-GB" dirty="0"/>
          </a:p>
        </p:txBody>
      </p:sp>
      <p:sp>
        <p:nvSpPr>
          <p:cNvPr id="6" name="TextBox 5"/>
          <p:cNvSpPr txBox="1"/>
          <p:nvPr/>
        </p:nvSpPr>
        <p:spPr>
          <a:xfrm>
            <a:off x="2807817" y="5921828"/>
            <a:ext cx="3513847" cy="369332"/>
          </a:xfrm>
          <a:prstGeom prst="rect">
            <a:avLst/>
          </a:prstGeom>
          <a:noFill/>
        </p:spPr>
        <p:txBody>
          <a:bodyPr wrap="none" rtlCol="0">
            <a:spAutoFit/>
          </a:bodyPr>
          <a:lstStyle/>
          <a:p>
            <a:pPr algn="ctr"/>
            <a:r>
              <a:rPr lang="en-GB" dirty="0" smtClean="0"/>
              <a:t>Relative growth from 1990 baseline</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Today’s Realities</a:t>
            </a:r>
            <a:endParaRPr lang="en-GB" dirty="0"/>
          </a:p>
        </p:txBody>
      </p:sp>
      <p:sp>
        <p:nvSpPr>
          <p:cNvPr id="4" name="Content Placeholder 3"/>
          <p:cNvSpPr>
            <a:spLocks noGrp="1"/>
          </p:cNvSpPr>
          <p:nvPr>
            <p:ph idx="1"/>
          </p:nvPr>
        </p:nvSpPr>
        <p:spPr/>
        <p:txBody>
          <a:bodyPr>
            <a:normAutofit fontScale="92500" lnSpcReduction="20000"/>
          </a:bodyPr>
          <a:lstStyle/>
          <a:p>
            <a:r>
              <a:rPr lang="en-US" dirty="0" smtClean="0"/>
              <a:t>Competitiveness is a priority for universities </a:t>
            </a:r>
          </a:p>
          <a:p>
            <a:r>
              <a:rPr lang="en-US" dirty="0" smtClean="0"/>
              <a:t>Main goals are </a:t>
            </a:r>
            <a:r>
              <a:rPr lang="en-GB" dirty="0" smtClean="0"/>
              <a:t>fundraising and publishing, to achieve high rankings</a:t>
            </a:r>
          </a:p>
          <a:p>
            <a:r>
              <a:rPr lang="en-US" dirty="0" smtClean="0"/>
              <a:t>In almost every academic discipline, publications are the most important and often the only measurable output</a:t>
            </a:r>
          </a:p>
          <a:p>
            <a:r>
              <a:rPr lang="en-US" dirty="0" smtClean="0"/>
              <a:t>Academic career advancement is through publishing as many articles as possible in peer-reviewed scientific journals</a:t>
            </a:r>
          </a:p>
          <a:p>
            <a:r>
              <a:rPr lang="en-US" dirty="0" smtClean="0"/>
              <a:t>But peer-reviewed scientific journals are not all equal</a:t>
            </a:r>
          </a:p>
          <a:p>
            <a:endParaRPr lang="en-GB" dirty="0" smtClean="0"/>
          </a:p>
          <a:p>
            <a:endParaRPr lang="en-US" dirty="0" smtClean="0"/>
          </a:p>
          <a:p>
            <a:endParaRPr lang="en-US" dirty="0" smtClean="0"/>
          </a:p>
          <a:p>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Realities</a:t>
            </a:r>
            <a:endParaRPr lang="en-GB" dirty="0"/>
          </a:p>
        </p:txBody>
      </p:sp>
      <p:sp>
        <p:nvSpPr>
          <p:cNvPr id="3" name="Content Placeholder 2"/>
          <p:cNvSpPr>
            <a:spLocks noGrp="1"/>
          </p:cNvSpPr>
          <p:nvPr>
            <p:ph idx="1"/>
          </p:nvPr>
        </p:nvSpPr>
        <p:spPr/>
        <p:txBody>
          <a:bodyPr>
            <a:normAutofit/>
          </a:bodyPr>
          <a:lstStyle/>
          <a:p>
            <a:r>
              <a:rPr lang="en-US" dirty="0" smtClean="0"/>
              <a:t>There are strict hierarchies among scientific journals that are claimed to represent the average “quality” of the published papers </a:t>
            </a:r>
          </a:p>
          <a:p>
            <a:r>
              <a:rPr lang="en-US" dirty="0" smtClean="0"/>
              <a:t>At the top there are a the A-journals</a:t>
            </a:r>
          </a:p>
          <a:p>
            <a:r>
              <a:rPr lang="en-US" dirty="0" smtClean="0"/>
              <a:t>Next, there the less highly respected B and C journals</a:t>
            </a:r>
          </a:p>
          <a:p>
            <a:r>
              <a:rPr lang="en-US" dirty="0" smtClean="0"/>
              <a:t>The A journals are more difficult to get published in than the B and C journals.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Review</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Researchers submit their manuscript to a journal</a:t>
            </a:r>
          </a:p>
          <a:p>
            <a:r>
              <a:rPr lang="en-GB" dirty="0" smtClean="0"/>
              <a:t>The editor requests one or more professors (peers) to perform a review, in a ‘double-blind’ procedure</a:t>
            </a:r>
          </a:p>
          <a:p>
            <a:r>
              <a:rPr lang="en-GB" dirty="0" smtClean="0"/>
              <a:t>The editors make a decision based on the reviews to;</a:t>
            </a:r>
          </a:p>
          <a:p>
            <a:pPr lvl="1"/>
            <a:r>
              <a:rPr lang="en-GB" dirty="0" smtClean="0"/>
              <a:t>Publish the manuscript as it is, or</a:t>
            </a:r>
          </a:p>
          <a:p>
            <a:pPr lvl="1"/>
            <a:r>
              <a:rPr lang="en-GB" dirty="0" smtClean="0"/>
              <a:t>Request some minor revisions from the author, or</a:t>
            </a:r>
          </a:p>
          <a:p>
            <a:pPr lvl="1"/>
            <a:r>
              <a:rPr lang="en-GB" dirty="0" smtClean="0"/>
              <a:t>Request major revisions and re-submission, or</a:t>
            </a:r>
          </a:p>
          <a:p>
            <a:pPr lvl="1"/>
            <a:r>
              <a:rPr lang="en-GB" dirty="0" smtClean="0"/>
              <a:t>Reject the manuscript</a:t>
            </a:r>
          </a:p>
          <a:p>
            <a:pPr lvl="1"/>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Review has its Critics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Not transparent; insider procedure</a:t>
            </a:r>
          </a:p>
          <a:p>
            <a:r>
              <a:rPr lang="en-GB" dirty="0" smtClean="0"/>
              <a:t>Not demand-driven (e.g. by the public)</a:t>
            </a:r>
          </a:p>
          <a:p>
            <a:r>
              <a:rPr lang="en-GB" dirty="0" smtClean="0"/>
              <a:t>Expert judgements are highly subjective</a:t>
            </a:r>
          </a:p>
          <a:p>
            <a:r>
              <a:rPr lang="en-GB" dirty="0" smtClean="0"/>
              <a:t>Consensus among experts is usually low</a:t>
            </a:r>
          </a:p>
          <a:p>
            <a:r>
              <a:rPr lang="en-GB" dirty="0" smtClean="0"/>
              <a:t>The quality of reviews is highly variable</a:t>
            </a:r>
          </a:p>
          <a:p>
            <a:r>
              <a:rPr lang="en-US" dirty="0" smtClean="0"/>
              <a:t>Plagiarism, fraud and deception are </a:t>
            </a:r>
            <a:r>
              <a:rPr lang="en-US" smtClean="0"/>
              <a:t>not always discovered</a:t>
            </a:r>
            <a:endParaRPr lang="en-US" dirty="0" smtClean="0"/>
          </a:p>
          <a:p>
            <a:r>
              <a:rPr lang="en-US" dirty="0" smtClean="0"/>
              <a:t>Top-journals reject articles that turn out to be breakthroughs and even won the Nobel Prize.</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Gaming the System</a:t>
            </a:r>
            <a:endParaRPr lang="en-GB" dirty="0"/>
          </a:p>
        </p:txBody>
      </p:sp>
      <p:sp>
        <p:nvSpPr>
          <p:cNvPr id="3" name="Content Placeholder 2"/>
          <p:cNvSpPr>
            <a:spLocks noGrp="1"/>
          </p:cNvSpPr>
          <p:nvPr>
            <p:ph idx="1"/>
          </p:nvPr>
        </p:nvSpPr>
        <p:spPr/>
        <p:txBody>
          <a:bodyPr>
            <a:noAutofit/>
          </a:bodyPr>
          <a:lstStyle/>
          <a:p>
            <a:r>
              <a:rPr lang="en-GB" sz="2000" dirty="0" smtClean="0"/>
              <a:t>Strategic citing; </a:t>
            </a:r>
          </a:p>
          <a:p>
            <a:pPr lvl="1"/>
            <a:r>
              <a:rPr lang="en-GB" sz="1800" dirty="0" smtClean="0"/>
              <a:t>cite authors who are likely to review your manuscript</a:t>
            </a:r>
          </a:p>
          <a:p>
            <a:pPr lvl="1"/>
            <a:r>
              <a:rPr lang="en-GB" sz="1800" dirty="0" smtClean="0"/>
              <a:t>avoid criticising authors who are likely to review your manuscript</a:t>
            </a:r>
          </a:p>
          <a:p>
            <a:r>
              <a:rPr lang="en-GB" sz="2000" dirty="0" smtClean="0"/>
              <a:t>Support established theories</a:t>
            </a:r>
          </a:p>
          <a:p>
            <a:pPr lvl="1"/>
            <a:r>
              <a:rPr lang="en-GB" sz="1800" dirty="0" smtClean="0"/>
              <a:t>Most disciplines are dominated by eminent professors who have their ‘pet’ theories</a:t>
            </a:r>
          </a:p>
          <a:p>
            <a:pPr lvl="1"/>
            <a:r>
              <a:rPr lang="en-GB" sz="1800" dirty="0" smtClean="0"/>
              <a:t>They are also editors of the top journals</a:t>
            </a:r>
          </a:p>
          <a:p>
            <a:pPr lvl="1"/>
            <a:r>
              <a:rPr lang="en-GB" sz="1800" dirty="0" smtClean="0"/>
              <a:t>New authors are advised </a:t>
            </a:r>
            <a:r>
              <a:rPr lang="en-US" sz="1800" dirty="0" smtClean="0"/>
              <a:t>to adapt to the prevailing mainstream theories </a:t>
            </a:r>
          </a:p>
          <a:p>
            <a:r>
              <a:rPr lang="en-US" sz="2000" dirty="0" smtClean="0"/>
              <a:t>Value form over content</a:t>
            </a:r>
          </a:p>
          <a:p>
            <a:pPr lvl="1"/>
            <a:r>
              <a:rPr lang="en-US" sz="1800" dirty="0" smtClean="0"/>
              <a:t>complex formal models demonstrate technical and mathematical expertise</a:t>
            </a:r>
          </a:p>
          <a:p>
            <a:r>
              <a:rPr lang="en-US" sz="2000" dirty="0" smtClean="0"/>
              <a:t>Overcome anonymity</a:t>
            </a:r>
          </a:p>
          <a:p>
            <a:pPr lvl="1"/>
            <a:r>
              <a:rPr lang="en-US" sz="1800" dirty="0" smtClean="0"/>
              <a:t>in practice, anonymity for established researchers is rare</a:t>
            </a:r>
          </a:p>
          <a:p>
            <a:pPr lvl="1"/>
            <a:r>
              <a:rPr lang="en-US" sz="1800" dirty="0" smtClean="0"/>
              <a:t>new papers are presented in networks and research seminars, to each other</a:t>
            </a:r>
            <a:endParaRPr lang="en-GB" sz="1800" dirty="0" smtClean="0"/>
          </a:p>
          <a:p>
            <a:endParaRPr lang="en-GB"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
            </a:r>
            <a:r>
              <a:rPr lang="en-GB" dirty="0" smtClean="0"/>
              <a:t>r. Roger Harris</a:t>
            </a:r>
            <a:endParaRPr lang="en-GB" dirty="0"/>
          </a:p>
        </p:txBody>
      </p:sp>
      <p:graphicFrame>
        <p:nvGraphicFramePr>
          <p:cNvPr id="4" name="Content Placeholder 3"/>
          <p:cNvGraphicFramePr>
            <a:graphicFrameLocks noGrp="1"/>
          </p:cNvGraphicFramePr>
          <p:nvPr>
            <p:ph idx="1"/>
          </p:nvPr>
        </p:nvGraphicFramePr>
        <p:xfrm>
          <a:off x="1" y="1371600"/>
          <a:ext cx="7598978"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17"/>
          <p:cNvGrpSpPr/>
          <p:nvPr/>
        </p:nvGrpSpPr>
        <p:grpSpPr>
          <a:xfrm>
            <a:off x="6397927" y="1292772"/>
            <a:ext cx="2538248" cy="5297214"/>
            <a:chOff x="6397927" y="1292772"/>
            <a:chExt cx="2538248" cy="5297214"/>
          </a:xfrm>
        </p:grpSpPr>
        <p:grpSp>
          <p:nvGrpSpPr>
            <p:cNvPr id="5" name="Group 16"/>
            <p:cNvGrpSpPr/>
            <p:nvPr/>
          </p:nvGrpSpPr>
          <p:grpSpPr>
            <a:xfrm>
              <a:off x="6397927" y="1292772"/>
              <a:ext cx="2538248" cy="5297214"/>
              <a:chOff x="6397927" y="1292772"/>
              <a:chExt cx="2538248" cy="5297214"/>
            </a:xfrm>
          </p:grpSpPr>
          <p:sp>
            <p:nvSpPr>
              <p:cNvPr id="14" name="Rounded Rectangle 13"/>
              <p:cNvSpPr/>
              <p:nvPr/>
            </p:nvSpPr>
            <p:spPr bwMode="auto">
              <a:xfrm>
                <a:off x="6397927" y="1292772"/>
                <a:ext cx="2538248" cy="5297214"/>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pic>
            <p:nvPicPr>
              <p:cNvPr id="24578" name="Picture 2" descr="http://www.sirca.org.sg/wp-content/uploads/2012/05/bookthumb.jpg"/>
              <p:cNvPicPr>
                <a:picLocks noChangeAspect="1" noChangeArrowheads="1"/>
              </p:cNvPicPr>
              <p:nvPr/>
            </p:nvPicPr>
            <p:blipFill>
              <a:blip r:embed="rId7" cstate="email"/>
              <a:srcRect/>
              <a:stretch>
                <a:fillRect/>
              </a:stretch>
            </p:blipFill>
            <p:spPr bwMode="auto">
              <a:xfrm>
                <a:off x="6527145" y="3468423"/>
                <a:ext cx="1101422" cy="1491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13"/>
              <p:cNvPicPr>
                <a:picLocks noChangeAspect="1" noChangeArrowheads="1"/>
              </p:cNvPicPr>
              <p:nvPr/>
            </p:nvPicPr>
            <p:blipFill>
              <a:blip r:embed="rId8" cstate="email">
                <a:lum bright="12000" contrast="6000"/>
              </a:blip>
              <a:srcRect/>
              <a:stretch>
                <a:fillRect/>
              </a:stretch>
            </p:blipFill>
            <p:spPr bwMode="auto">
              <a:xfrm>
                <a:off x="7652229" y="3468423"/>
                <a:ext cx="1078988" cy="1488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11"/>
              <p:cNvGrpSpPr/>
              <p:nvPr/>
            </p:nvGrpSpPr>
            <p:grpSpPr>
              <a:xfrm>
                <a:off x="6511380" y="4995905"/>
                <a:ext cx="1118973" cy="1488445"/>
                <a:chOff x="6306203" y="4133084"/>
                <a:chExt cx="1346909" cy="1673352"/>
              </a:xfrm>
            </p:grpSpPr>
            <p:pic>
              <p:nvPicPr>
                <p:cNvPr id="8" name="Picture 17"/>
                <p:cNvPicPr preferRelativeResize="0">
                  <a:picLocks noChangeArrowheads="1"/>
                </p:cNvPicPr>
                <p:nvPr/>
              </p:nvPicPr>
              <p:blipFill>
                <a:blip r:embed="rId9" cstate="email">
                  <a:lum bright="12000" contrast="6000"/>
                </a:blip>
                <a:srcRect/>
                <a:stretch>
                  <a:fillRect/>
                </a:stretch>
              </p:blipFill>
              <p:spPr bwMode="auto">
                <a:xfrm>
                  <a:off x="6354328" y="4133084"/>
                  <a:ext cx="1298784" cy="16733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Text Box 18"/>
                <p:cNvSpPr txBox="1">
                  <a:spLocks noChangeArrowheads="1"/>
                </p:cNvSpPr>
                <p:nvPr/>
              </p:nvSpPr>
              <p:spPr bwMode="auto">
                <a:xfrm>
                  <a:off x="6306203" y="4839999"/>
                  <a:ext cx="1331804" cy="594930"/>
                </a:xfrm>
                <a:prstGeom prst="rect">
                  <a:avLst/>
                </a:prstGeom>
                <a:noFill/>
                <a:ln w="9525" algn="ctr">
                  <a:noFill/>
                  <a:miter lim="800000"/>
                  <a:headEnd/>
                  <a:tailEnd/>
                </a:ln>
                <a:effectLst/>
              </p:spPr>
              <p:txBody>
                <a:bodyPr/>
                <a:lstStyle/>
                <a:p>
                  <a:pPr algn="ctr">
                    <a:lnSpc>
                      <a:spcPct val="110000"/>
                    </a:lnSpc>
                  </a:pPr>
                  <a:r>
                    <a:rPr lang="en-US" sz="600" dirty="0">
                      <a:solidFill>
                        <a:schemeClr val="bg1"/>
                      </a:solidFill>
                      <a:cs typeface="Arial" charset="0"/>
                    </a:rPr>
                    <a:t>INFORMATION AND</a:t>
                  </a:r>
                </a:p>
                <a:p>
                  <a:pPr algn="ctr">
                    <a:lnSpc>
                      <a:spcPct val="110000"/>
                    </a:lnSpc>
                  </a:pPr>
                  <a:r>
                    <a:rPr lang="en-US" sz="600" dirty="0">
                      <a:solidFill>
                        <a:schemeClr val="bg1"/>
                      </a:solidFill>
                      <a:cs typeface="Arial" charset="0"/>
                    </a:rPr>
                    <a:t>COMMUNICATION TECHNOLOGIES</a:t>
                  </a:r>
                </a:p>
                <a:p>
                  <a:pPr algn="ctr">
                    <a:lnSpc>
                      <a:spcPct val="110000"/>
                    </a:lnSpc>
                  </a:pPr>
                  <a:r>
                    <a:rPr lang="en-US" sz="600" dirty="0">
                      <a:solidFill>
                        <a:schemeClr val="bg1"/>
                      </a:solidFill>
                      <a:cs typeface="Arial" charset="0"/>
                    </a:rPr>
                    <a:t>FOR</a:t>
                  </a:r>
                </a:p>
                <a:p>
                  <a:pPr algn="ctr">
                    <a:lnSpc>
                      <a:spcPct val="110000"/>
                    </a:lnSpc>
                  </a:pPr>
                  <a:r>
                    <a:rPr lang="en-US" sz="600" dirty="0">
                      <a:solidFill>
                        <a:schemeClr val="bg1"/>
                      </a:solidFill>
                      <a:cs typeface="Arial" charset="0"/>
                    </a:rPr>
                    <a:t>POVERTY ALLEVIATION</a:t>
                  </a:r>
                </a:p>
                <a:p>
                  <a:pPr algn="ctr">
                    <a:lnSpc>
                      <a:spcPct val="110000"/>
                    </a:lnSpc>
                  </a:pPr>
                  <a:endParaRPr lang="en-US" sz="600" dirty="0">
                    <a:solidFill>
                      <a:schemeClr val="bg1"/>
                    </a:solidFill>
                    <a:cs typeface="Arial" charset="0"/>
                  </a:endParaRPr>
                </a:p>
                <a:p>
                  <a:pPr algn="ctr">
                    <a:lnSpc>
                      <a:spcPct val="110000"/>
                    </a:lnSpc>
                  </a:pPr>
                  <a:r>
                    <a:rPr lang="en-US" sz="600" dirty="0">
                      <a:solidFill>
                        <a:schemeClr val="bg1"/>
                      </a:solidFill>
                      <a:cs typeface="Arial" charset="0"/>
                    </a:rPr>
                    <a:t>Roger W. Harris</a:t>
                  </a:r>
                </a:p>
              </p:txBody>
            </p:sp>
          </p:grpSp>
          <p:pic>
            <p:nvPicPr>
              <p:cNvPr id="13" name="Picture 12" descr="book4.jpg"/>
              <p:cNvPicPr preferRelativeResize="0">
                <a:picLocks/>
              </p:cNvPicPr>
              <p:nvPr/>
            </p:nvPicPr>
            <p:blipFill>
              <a:blip r:embed="rId10" cstate="email"/>
              <a:stretch>
                <a:fillRect/>
              </a:stretch>
            </p:blipFill>
            <p:spPr>
              <a:xfrm>
                <a:off x="7661435" y="4995905"/>
                <a:ext cx="1078992" cy="1488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ounded Rectangle 14"/>
              <p:cNvSpPr/>
              <p:nvPr/>
            </p:nvSpPr>
            <p:spPr bwMode="auto">
              <a:xfrm>
                <a:off x="6487263" y="1445172"/>
                <a:ext cx="2354322" cy="1692166"/>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ICTs for Rural Development and Poverty Alleviation</a:t>
                </a:r>
              </a:p>
            </p:txBody>
          </p:sp>
        </p:grpSp>
        <p:sp>
          <p:nvSpPr>
            <p:cNvPr id="17" name="Down Arrow 16"/>
            <p:cNvSpPr/>
            <p:nvPr/>
          </p:nvSpPr>
          <p:spPr>
            <a:xfrm>
              <a:off x="6685475" y="3122761"/>
              <a:ext cx="1906438" cy="3105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p:cNvSpPr txBox="1"/>
          <p:nvPr/>
        </p:nvSpPr>
        <p:spPr>
          <a:xfrm>
            <a:off x="425640" y="6542690"/>
            <a:ext cx="8718360" cy="307777"/>
          </a:xfrm>
          <a:prstGeom prst="rect">
            <a:avLst/>
          </a:prstGeom>
          <a:noFill/>
        </p:spPr>
        <p:txBody>
          <a:bodyPr wrap="square" rtlCol="0">
            <a:spAutoFit/>
          </a:bodyPr>
          <a:lstStyle/>
          <a:p>
            <a:r>
              <a:rPr lang="en-US" sz="1400" dirty="0" smtClean="0">
                <a:solidFill>
                  <a:srgbClr val="0070C0"/>
                </a:solidFill>
              </a:rPr>
              <a:t>                                  http://www.rogharris.org/                    r</a:t>
            </a:r>
            <a:r>
              <a:rPr lang="en-GB" sz="1400" dirty="0" smtClean="0">
                <a:solidFill>
                  <a:srgbClr val="0070C0"/>
                </a:solidFill>
              </a:rPr>
              <a:t>oger.harris@rogharris.org </a:t>
            </a:r>
            <a:endParaRPr lang="en-GB" sz="1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4">
                                            <p:graphicEl>
                                              <a:dgm id="{161D0BC9-6D6B-4A6B-83D7-8032EDB6CCA3}"/>
                                            </p:graphicEl>
                                          </p:spTgt>
                                        </p:tgtEl>
                                        <p:attrNameLst>
                                          <p:attrName>style.visibility</p:attrName>
                                        </p:attrNameLst>
                                      </p:cBhvr>
                                      <p:to>
                                        <p:strVal val="visible"/>
                                      </p:to>
                                    </p:set>
                                    <p:animEffect transition="in" filter="slide(fromLeft)">
                                      <p:cBhvr>
                                        <p:cTn id="7" dur="500"/>
                                        <p:tgtEl>
                                          <p:spTgt spid="4">
                                            <p:graphicEl>
                                              <a:dgm id="{161D0BC9-6D6B-4A6B-83D7-8032EDB6CCA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1376"/>
            <a:ext cx="8229600" cy="1143000"/>
          </a:xfrm>
        </p:spPr>
        <p:txBody>
          <a:bodyPr>
            <a:noAutofit/>
          </a:bodyPr>
          <a:lstStyle/>
          <a:p>
            <a:r>
              <a:rPr lang="en-GB" sz="3200" dirty="0" smtClean="0"/>
              <a:t>Group Exercise 1</a:t>
            </a:r>
            <a:br>
              <a:rPr lang="en-GB" sz="3200" dirty="0" smtClean="0"/>
            </a:br>
            <a:r>
              <a:rPr lang="en-GB" sz="3200" dirty="0" smtClean="0"/>
              <a:t>How might “Gaming the System” </a:t>
            </a:r>
            <a:br>
              <a:rPr lang="en-GB" sz="3200" dirty="0" smtClean="0"/>
            </a:br>
            <a:r>
              <a:rPr lang="en-GB" sz="3200" dirty="0" smtClean="0"/>
              <a:t>damage research?</a:t>
            </a:r>
            <a:br>
              <a:rPr lang="en-GB" sz="3200" dirty="0" smtClean="0"/>
            </a:br>
            <a:endParaRPr lang="en-GB" sz="3200" dirty="0"/>
          </a:p>
        </p:txBody>
      </p:sp>
      <p:sp>
        <p:nvSpPr>
          <p:cNvPr id="4" name="Content Placeholder 2"/>
          <p:cNvSpPr txBox="1">
            <a:spLocks/>
          </p:cNvSpPr>
          <p:nvPr/>
        </p:nvSpPr>
        <p:spPr>
          <a:xfrm>
            <a:off x="595085" y="1839710"/>
            <a:ext cx="8229600" cy="4357889"/>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2000" dirty="0" smtClean="0"/>
              <a:t>Authors avoid criticizing the work of possible reviewers</a:t>
            </a:r>
          </a:p>
          <a:p>
            <a:pPr marL="342900" lvl="0" indent="-342900">
              <a:spcBef>
                <a:spcPct val="20000"/>
              </a:spcBef>
              <a:buFont typeface="Arial" pitchFamily="34" charset="0"/>
              <a:buChar char="•"/>
            </a:pPr>
            <a:r>
              <a:rPr lang="en-US" sz="2000" dirty="0" smtClean="0"/>
              <a:t>Promotes the replication of established knowledge</a:t>
            </a:r>
          </a:p>
          <a:p>
            <a:pPr marL="342900" lvl="0" indent="-342900">
              <a:spcBef>
                <a:spcPct val="20000"/>
              </a:spcBef>
              <a:buFont typeface="Arial" pitchFamily="34" charset="0"/>
              <a:buChar char="•"/>
            </a:pPr>
            <a:r>
              <a:rPr lang="en-US" sz="2000" dirty="0" smtClean="0"/>
              <a:t>Disciplines degenerate into a kind of theology where heresy is not tolerated in established journals.</a:t>
            </a:r>
          </a:p>
          <a:p>
            <a:pPr marL="342900" lvl="0" indent="-342900">
              <a:spcBef>
                <a:spcPct val="20000"/>
              </a:spcBef>
              <a:buFont typeface="Arial" pitchFamily="34" charset="0"/>
              <a:buChar char="•"/>
            </a:pPr>
            <a:r>
              <a:rPr lang="en-US" sz="2000" dirty="0" smtClean="0"/>
              <a:t>Promotes censorship, opportunism and adaptation to the mainstream of research. </a:t>
            </a:r>
          </a:p>
          <a:p>
            <a:pPr marL="342900" lvl="0" indent="-342900">
              <a:spcBef>
                <a:spcPct val="20000"/>
              </a:spcBef>
              <a:buFont typeface="Arial" pitchFamily="34" charset="0"/>
              <a:buChar char="•"/>
            </a:pPr>
            <a:r>
              <a:rPr lang="en-US" sz="2000" dirty="0" smtClean="0"/>
              <a:t>Discourages originality, favours conformity. Many new ideas do not show up in established journals</a:t>
            </a:r>
          </a:p>
          <a:p>
            <a:pPr marL="342900" lvl="0" indent="-342900">
              <a:spcBef>
                <a:spcPct val="20000"/>
              </a:spcBef>
              <a:buFont typeface="Arial" pitchFamily="34" charset="0"/>
              <a:buChar char="•"/>
            </a:pPr>
            <a:r>
              <a:rPr lang="en-GB" sz="2000" dirty="0" smtClean="0"/>
              <a:t>Complex formal models </a:t>
            </a:r>
            <a:r>
              <a:rPr lang="en-US" sz="2000" dirty="0" smtClean="0"/>
              <a:t>move away from reality as false precision is more important than actual relevance</a:t>
            </a:r>
          </a:p>
          <a:p>
            <a:pPr marL="342900" lvl="0" indent="-342900">
              <a:spcBef>
                <a:spcPct val="20000"/>
              </a:spcBef>
              <a:buFont typeface="Arial" pitchFamily="34" charset="0"/>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Encourages rivalry</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To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To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To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To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slide(fromTo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slide(fromTo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slide(fromTop)">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 Impact Factors</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Research results are reported in academic papers </a:t>
            </a:r>
          </a:p>
          <a:p>
            <a:r>
              <a:rPr lang="en-GB" dirty="0" smtClean="0"/>
              <a:t>Academic papers are published in academic journals</a:t>
            </a:r>
          </a:p>
          <a:p>
            <a:r>
              <a:rPr lang="en-GB" dirty="0" smtClean="0"/>
              <a:t>Academic journals are classified and ranked by their Impact Factor</a:t>
            </a:r>
          </a:p>
          <a:p>
            <a:r>
              <a:rPr lang="en-US" dirty="0"/>
              <a:t>A journal's </a:t>
            </a:r>
            <a:r>
              <a:rPr lang="en-US" dirty="0" smtClean="0"/>
              <a:t>Impact Factor </a:t>
            </a:r>
            <a:r>
              <a:rPr lang="en-US" dirty="0"/>
              <a:t>is calculated by dividing the </a:t>
            </a:r>
            <a:r>
              <a:rPr lang="en-US" dirty="0" smtClean="0"/>
              <a:t>total number </a:t>
            </a:r>
            <a:r>
              <a:rPr lang="en-US" dirty="0"/>
              <a:t>of citations </a:t>
            </a:r>
            <a:r>
              <a:rPr lang="en-US" dirty="0" smtClean="0"/>
              <a:t>its papers received </a:t>
            </a:r>
            <a:r>
              <a:rPr lang="en-US" dirty="0"/>
              <a:t>in </a:t>
            </a:r>
            <a:r>
              <a:rPr lang="en-US" dirty="0" smtClean="0"/>
              <a:t>all journals in any </a:t>
            </a:r>
            <a:r>
              <a:rPr lang="en-US" dirty="0"/>
              <a:t>given year by the number of </a:t>
            </a:r>
            <a:r>
              <a:rPr lang="en-US" dirty="0" smtClean="0"/>
              <a:t>papers it published </a:t>
            </a:r>
            <a:r>
              <a:rPr lang="en-US" dirty="0"/>
              <a:t>in the preceding two </a:t>
            </a:r>
            <a:r>
              <a:rPr lang="en-US" dirty="0" smtClean="0"/>
              <a:t>years</a:t>
            </a:r>
          </a:p>
          <a:p>
            <a:r>
              <a:rPr lang="en-US" dirty="0" smtClean="0"/>
              <a:t>Citations are counted in bibliographic databases</a:t>
            </a:r>
            <a:endParaRPr lang="en-US" dirty="0"/>
          </a:p>
          <a:p>
            <a:r>
              <a:rPr lang="en-US" dirty="0" smtClean="0"/>
              <a:t>The Impact Factor is widely used to calculate the “quality” of journals. </a:t>
            </a:r>
            <a:endParaRPr lang="en-GB"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Citation?</a:t>
            </a:r>
            <a:endParaRPr lang="en-GB" dirty="0"/>
          </a:p>
        </p:txBody>
      </p:sp>
      <p:sp>
        <p:nvSpPr>
          <p:cNvPr id="3" name="Content Placeholder 2"/>
          <p:cNvSpPr>
            <a:spLocks noGrp="1"/>
          </p:cNvSpPr>
          <p:nvPr>
            <p:ph idx="1"/>
          </p:nvPr>
        </p:nvSpPr>
        <p:spPr/>
        <p:txBody>
          <a:bodyPr>
            <a:normAutofit fontScale="92500"/>
          </a:bodyPr>
          <a:lstStyle/>
          <a:p>
            <a:r>
              <a:rPr lang="en-US" dirty="0" smtClean="0"/>
              <a:t>A</a:t>
            </a:r>
            <a:r>
              <a:rPr lang="en-US" dirty="0"/>
              <a:t> reference to a published or unpublished </a:t>
            </a:r>
            <a:r>
              <a:rPr lang="en-US" dirty="0" smtClean="0"/>
              <a:t>source. </a:t>
            </a:r>
          </a:p>
          <a:p>
            <a:r>
              <a:rPr lang="en-US" dirty="0" smtClean="0"/>
              <a:t>An </a:t>
            </a:r>
            <a:r>
              <a:rPr lang="en-US" dirty="0"/>
              <a:t>abbreviated alphanumeric expression embedded in the body of an intellectual work that denotes an entry in the bibliographic references section of the work for the purpose of acknowledging the relevance of the works of others to the topic of discussion at the spot where the citation </a:t>
            </a:r>
            <a:r>
              <a:rPr lang="en-US" dirty="0" smtClean="0"/>
              <a:t>appears.</a:t>
            </a:r>
            <a:r>
              <a:rPr lang="en-US" sz="3000" baseline="30000" dirty="0" smtClean="0"/>
              <a:t>1</a:t>
            </a:r>
            <a:endParaRPr lang="en-US" baseline="30000" dirty="0" smtClean="0"/>
          </a:p>
          <a:p>
            <a:pPr>
              <a:buNone/>
            </a:pPr>
            <a:endParaRPr lang="en-US" sz="1800" dirty="0" smtClean="0"/>
          </a:p>
          <a:p>
            <a:pPr>
              <a:buNone/>
            </a:pPr>
            <a:r>
              <a:rPr lang="en-US" sz="1800" dirty="0" smtClean="0"/>
              <a:t>1. http://en.wikipedia.org/wiki/Citation#cite_note-1</a:t>
            </a:r>
            <a:endParaRPr lang="en-US" dirty="0" smtClean="0"/>
          </a:p>
          <a:p>
            <a:pPr>
              <a:buNone/>
            </a:pP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156"/>
            <a:ext cx="8229600" cy="5611008"/>
          </a:xfrm>
        </p:spPr>
        <p:txBody>
          <a:bodyPr>
            <a:normAutofit fontScale="85000" lnSpcReduction="20000"/>
          </a:bodyPr>
          <a:lstStyle/>
          <a:p>
            <a:r>
              <a:rPr lang="en-GB" dirty="0" smtClean="0"/>
              <a:t>All research builds on the work of earlier research.</a:t>
            </a:r>
          </a:p>
          <a:p>
            <a:r>
              <a:rPr lang="en-GB" dirty="0" smtClean="0"/>
              <a:t>Academic research papers should describe this previous work; in the literature review.</a:t>
            </a:r>
          </a:p>
          <a:p>
            <a:r>
              <a:rPr lang="en-GB" dirty="0" smtClean="0"/>
              <a:t>Citations in academic papers acknowledge this earlier work. </a:t>
            </a:r>
          </a:p>
          <a:p>
            <a:r>
              <a:rPr lang="en-GB" dirty="0" smtClean="0"/>
              <a:t>The help you situate your research within the existing body of knowledge.</a:t>
            </a:r>
          </a:p>
          <a:p>
            <a:r>
              <a:rPr lang="en-GB" dirty="0" smtClean="0"/>
              <a:t>Help the reader </a:t>
            </a:r>
          </a:p>
          <a:p>
            <a:pPr lvl="1"/>
            <a:r>
              <a:rPr lang="en-US" dirty="0" smtClean="0"/>
              <a:t>determine </a:t>
            </a:r>
            <a:r>
              <a:rPr lang="en-US" dirty="0"/>
              <a:t>independently whether the referenced material supports the author's argument in the claimed way, </a:t>
            </a:r>
            <a:r>
              <a:rPr lang="en-US" dirty="0" smtClean="0"/>
              <a:t>and </a:t>
            </a:r>
          </a:p>
          <a:p>
            <a:pPr lvl="1"/>
            <a:r>
              <a:rPr lang="en-US" dirty="0" smtClean="0"/>
              <a:t>gauge </a:t>
            </a:r>
            <a:r>
              <a:rPr lang="en-US" dirty="0"/>
              <a:t>the strength and validity of the material the author has used</a:t>
            </a:r>
            <a:endParaRPr lang="en-GB" dirty="0" smtClean="0"/>
          </a:p>
          <a:p>
            <a:r>
              <a:rPr lang="en-GB" dirty="0" smtClean="0"/>
              <a:t>They enable you to describe the contribution of your research to that body of knowledge.</a:t>
            </a:r>
          </a:p>
          <a:p>
            <a:r>
              <a:rPr lang="en-GB" dirty="0" smtClean="0"/>
              <a:t>They enable you to avoid accusations of plagiarism.</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science of </a:t>
            </a:r>
            <a:r>
              <a:rPr lang="en-GB" dirty="0" err="1" smtClean="0"/>
              <a:t>bibliometrics</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Measures and compares the publication output of researchers</a:t>
            </a:r>
          </a:p>
          <a:p>
            <a:r>
              <a:rPr lang="en-US" dirty="0" smtClean="0"/>
              <a:t>Has its own professors and journals</a:t>
            </a:r>
          </a:p>
          <a:p>
            <a:r>
              <a:rPr lang="en-US" dirty="0" smtClean="0"/>
              <a:t>The measurements are becoming more complex and less transparent</a:t>
            </a:r>
          </a:p>
          <a:p>
            <a:r>
              <a:rPr lang="en-US" dirty="0" smtClean="0"/>
              <a:t>Which then in turn justifies more </a:t>
            </a:r>
            <a:r>
              <a:rPr lang="en-US" dirty="0" err="1" smtClean="0"/>
              <a:t>bibliometric</a:t>
            </a:r>
            <a:r>
              <a:rPr lang="en-US" dirty="0" smtClean="0"/>
              <a:t> research</a:t>
            </a:r>
          </a:p>
          <a:p>
            <a:r>
              <a:rPr lang="en-US" dirty="0" smtClean="0"/>
              <a:t>The most important tool of </a:t>
            </a:r>
            <a:r>
              <a:rPr lang="en-US" dirty="0" err="1" smtClean="0"/>
              <a:t>bibliometric</a:t>
            </a:r>
            <a:r>
              <a:rPr lang="en-US" dirty="0" smtClean="0"/>
              <a:t> research is citation analysis</a:t>
            </a:r>
          </a:p>
          <a:p>
            <a:r>
              <a:rPr lang="en-US" dirty="0" smtClean="0"/>
              <a:t>The purpose citation analysis is  to determine the quantity of citations of the specific journal article to be analyzed</a:t>
            </a:r>
          </a:p>
          <a:p>
            <a:r>
              <a:rPr lang="en-US" dirty="0" smtClean="0"/>
              <a:t>Simple rationale: whoever is often quoted is often read, and what is often read must be of high quality</a:t>
            </a:r>
          </a:p>
          <a:p>
            <a:r>
              <a:rPr lang="en-US" dirty="0" smtClean="0"/>
              <a:t>Hence the quantity of citations can be used as a “quality indicator” of an article</a:t>
            </a:r>
          </a:p>
          <a:p>
            <a:r>
              <a:rPr lang="en-US" dirty="0" smtClean="0"/>
              <a:t>Thus, we obtain an “objective” number for a scientist’s publication output which then can be easily compared and used for rankings. </a:t>
            </a:r>
            <a:endParaRPr lang="en-GB"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Factor Example</a:t>
            </a:r>
            <a:endParaRPr lang="en-GB" dirty="0"/>
          </a:p>
        </p:txBody>
      </p:sp>
      <p:sp>
        <p:nvSpPr>
          <p:cNvPr id="3" name="Content Placeholder 2"/>
          <p:cNvSpPr>
            <a:spLocks noGrp="1"/>
          </p:cNvSpPr>
          <p:nvPr>
            <p:ph idx="1"/>
          </p:nvPr>
        </p:nvSpPr>
        <p:spPr/>
        <p:txBody>
          <a:bodyPr>
            <a:normAutofit lnSpcReduction="10000"/>
          </a:bodyPr>
          <a:lstStyle/>
          <a:p>
            <a:r>
              <a:rPr lang="en-US" dirty="0" smtClean="0"/>
              <a:t>In </a:t>
            </a:r>
            <a:r>
              <a:rPr lang="en-US" dirty="0"/>
              <a:t> </a:t>
            </a:r>
            <a:r>
              <a:rPr lang="en-US" dirty="0" smtClean="0"/>
              <a:t>2008 and 2009, </a:t>
            </a:r>
            <a:r>
              <a:rPr lang="en-US" i="1" dirty="0" smtClean="0"/>
              <a:t>Respirology </a:t>
            </a:r>
            <a:r>
              <a:rPr lang="en-US" dirty="0" smtClean="0"/>
              <a:t>published 364 papers. </a:t>
            </a:r>
          </a:p>
          <a:p>
            <a:r>
              <a:rPr lang="en-US" dirty="0" smtClean="0"/>
              <a:t>In </a:t>
            </a:r>
            <a:r>
              <a:rPr lang="en-US" dirty="0"/>
              <a:t>2010 </a:t>
            </a:r>
            <a:r>
              <a:rPr lang="en-US" dirty="0" smtClean="0"/>
              <a:t>there were 679 </a:t>
            </a:r>
            <a:r>
              <a:rPr lang="en-US" dirty="0"/>
              <a:t>citations </a:t>
            </a:r>
            <a:r>
              <a:rPr lang="en-US" dirty="0" smtClean="0"/>
              <a:t>to all</a:t>
            </a:r>
            <a:r>
              <a:rPr lang="en-US" dirty="0"/>
              <a:t> </a:t>
            </a:r>
            <a:r>
              <a:rPr lang="en-US" dirty="0" smtClean="0"/>
              <a:t>the</a:t>
            </a:r>
            <a:r>
              <a:rPr lang="en-US" dirty="0"/>
              <a:t> </a:t>
            </a:r>
            <a:r>
              <a:rPr lang="en-US" dirty="0" smtClean="0"/>
              <a:t>papers published in </a:t>
            </a:r>
            <a:r>
              <a:rPr lang="en-US" i="1" dirty="0" smtClean="0"/>
              <a:t>Respirology .</a:t>
            </a:r>
            <a:endParaRPr lang="en-US" dirty="0" smtClean="0"/>
          </a:p>
          <a:p>
            <a:r>
              <a:rPr lang="en-US" i="1" dirty="0" smtClean="0"/>
              <a:t>Respirology's Impact Factor for 2011 </a:t>
            </a:r>
            <a:r>
              <a:rPr lang="en-US" dirty="0" smtClean="0"/>
              <a:t>is therefore</a:t>
            </a:r>
            <a:r>
              <a:rPr lang="en-US" dirty="0"/>
              <a:t> </a:t>
            </a:r>
            <a:r>
              <a:rPr lang="en-US" dirty="0" smtClean="0"/>
              <a:t>for 679 ÷ 364 = 1.865</a:t>
            </a:r>
          </a:p>
          <a:p>
            <a:r>
              <a:rPr lang="en-US" dirty="0" smtClean="0"/>
              <a:t>This </a:t>
            </a:r>
            <a:r>
              <a:rPr lang="en-US" dirty="0"/>
              <a:t>means that, on average, recent articles from </a:t>
            </a:r>
            <a:r>
              <a:rPr lang="en-US" i="1" dirty="0"/>
              <a:t>Respirology</a:t>
            </a:r>
            <a:r>
              <a:rPr lang="en-US" dirty="0"/>
              <a:t> have been cited 1.8 times </a:t>
            </a:r>
            <a:r>
              <a:rPr lang="en-US" dirty="0" smtClean="0"/>
              <a:t>each.</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Impact Factor Debate</a:t>
            </a:r>
            <a:endParaRPr lang="en-GB" dirty="0"/>
          </a:p>
        </p:txBody>
      </p:sp>
      <p:sp>
        <p:nvSpPr>
          <p:cNvPr id="3" name="Content Placeholder 2"/>
          <p:cNvSpPr>
            <a:spLocks noGrp="1"/>
          </p:cNvSpPr>
          <p:nvPr>
            <p:ph idx="1"/>
          </p:nvPr>
        </p:nvSpPr>
        <p:spPr/>
        <p:txBody>
          <a:bodyPr>
            <a:normAutofit fontScale="92500"/>
          </a:bodyPr>
          <a:lstStyle/>
          <a:p>
            <a:r>
              <a:rPr lang="en-US" dirty="0" smtClean="0"/>
              <a:t>Published academic papers ‘inherit’ the Impact Factor of the journal in which they are published.</a:t>
            </a:r>
          </a:p>
          <a:p>
            <a:r>
              <a:rPr lang="en-US" dirty="0" smtClean="0"/>
              <a:t>Although the individual citations that any paper receives can also be counted.</a:t>
            </a:r>
          </a:p>
          <a:p>
            <a:r>
              <a:rPr lang="en-GB" dirty="0" smtClean="0"/>
              <a:t>The Impact Factor</a:t>
            </a:r>
            <a:r>
              <a:rPr lang="en-US" dirty="0" smtClean="0"/>
              <a:t> </a:t>
            </a:r>
            <a:r>
              <a:rPr lang="en-US" dirty="0"/>
              <a:t>of a journal can </a:t>
            </a:r>
            <a:r>
              <a:rPr lang="en-US" dirty="0" smtClean="0"/>
              <a:t>be </a:t>
            </a:r>
            <a:r>
              <a:rPr lang="en-US" dirty="0"/>
              <a:t>influenced by a few </a:t>
            </a:r>
            <a:r>
              <a:rPr lang="en-US" dirty="0" smtClean="0"/>
              <a:t>papers that </a:t>
            </a:r>
            <a:r>
              <a:rPr lang="en-US" dirty="0"/>
              <a:t>attract a disproportionately large number of </a:t>
            </a:r>
            <a:r>
              <a:rPr lang="en-US" dirty="0" smtClean="0"/>
              <a:t>citations, which has the effect of;</a:t>
            </a:r>
          </a:p>
          <a:p>
            <a:pPr lvl="1"/>
            <a:r>
              <a:rPr lang="en-US" dirty="0" smtClean="0"/>
              <a:t>understating the impact of the influential paper</a:t>
            </a:r>
          </a:p>
          <a:p>
            <a:pPr lvl="1"/>
            <a:r>
              <a:rPr lang="en-US" dirty="0" smtClean="0"/>
              <a:t>overstates the impact of the less influential papers</a:t>
            </a:r>
          </a:p>
          <a:p>
            <a:endParaRPr lang="en-US" dirty="0" smtClean="0"/>
          </a:p>
          <a:p>
            <a:pPr lvl="1"/>
            <a:endParaRPr lang="en-GB"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7730"/>
            <a:ext cx="8229600" cy="5778433"/>
          </a:xfrm>
        </p:spPr>
        <p:txBody>
          <a:bodyPr>
            <a:normAutofit fontScale="92500" lnSpcReduction="20000"/>
          </a:bodyPr>
          <a:lstStyle/>
          <a:p>
            <a:r>
              <a:rPr lang="en-US" dirty="0" smtClean="0"/>
              <a:t>A Journal can fiddle the game; </a:t>
            </a:r>
          </a:p>
          <a:p>
            <a:pPr lvl="1"/>
            <a:r>
              <a:rPr lang="en-US" dirty="0" smtClean="0"/>
              <a:t>Publish its papers early in the year to maximize the time available to cite them;</a:t>
            </a:r>
          </a:p>
          <a:p>
            <a:pPr lvl="1"/>
            <a:r>
              <a:rPr lang="en-US" dirty="0" smtClean="0"/>
              <a:t> increase the number of review articles, which are generally cited more often than original articles; </a:t>
            </a:r>
          </a:p>
          <a:p>
            <a:pPr lvl="1"/>
            <a:r>
              <a:rPr lang="en-US" dirty="0" smtClean="0"/>
              <a:t>preferentially citing other papers from within the same journal; and </a:t>
            </a:r>
          </a:p>
          <a:p>
            <a:pPr lvl="1"/>
            <a:r>
              <a:rPr lang="en-US" dirty="0" smtClean="0"/>
              <a:t>decreasing the time between acceptance of an article and its publication</a:t>
            </a:r>
          </a:p>
          <a:p>
            <a:pPr lvl="1"/>
            <a:r>
              <a:rPr lang="en-GB" dirty="0"/>
              <a:t>minimize the number of </a:t>
            </a:r>
            <a:r>
              <a:rPr lang="en-GB" dirty="0" smtClean="0"/>
              <a:t>papers unlikely to be cited </a:t>
            </a:r>
            <a:r>
              <a:rPr lang="en-GB" dirty="0"/>
              <a:t>after publication.</a:t>
            </a:r>
            <a:endParaRPr lang="en-US" dirty="0" smtClean="0"/>
          </a:p>
          <a:p>
            <a:r>
              <a:rPr lang="en-US" dirty="0" smtClean="0"/>
              <a:t>Journal Impact Factors are therefore increasingly being criticized as an assessment of  </a:t>
            </a:r>
            <a:r>
              <a:rPr lang="en-US" dirty="0"/>
              <a:t>the quality of an individual's research publications in order to assess their academic performance. </a:t>
            </a:r>
            <a:endParaRPr lang="en-GB"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Gaming the System</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Salami tactics</a:t>
            </a:r>
          </a:p>
          <a:p>
            <a:pPr lvl="1"/>
            <a:r>
              <a:rPr lang="en-US" dirty="0" smtClean="0"/>
              <a:t>New ideas or records are cut as thin as salami slices in order to maximize the number of publications</a:t>
            </a:r>
          </a:p>
          <a:p>
            <a:pPr lvl="1"/>
            <a:r>
              <a:rPr lang="en-US" dirty="0" smtClean="0"/>
              <a:t>Present ideas in complex models or approaches in order to fill up an entire article</a:t>
            </a:r>
          </a:p>
          <a:p>
            <a:pPr lvl="1"/>
            <a:r>
              <a:rPr lang="en-US" dirty="0" smtClean="0"/>
              <a:t>Publish the same result twice (not recommended)</a:t>
            </a:r>
          </a:p>
          <a:p>
            <a:r>
              <a:rPr lang="en-US" dirty="0" smtClean="0"/>
              <a:t>Increase of the number of authors per article</a:t>
            </a:r>
          </a:p>
          <a:p>
            <a:pPr lvl="2"/>
            <a:r>
              <a:rPr lang="en-US" dirty="0" smtClean="0"/>
              <a:t>Today’s average number of authors per article in modern medicine is 4.4, </a:t>
            </a:r>
            <a:r>
              <a:rPr lang="en-GB" dirty="0" smtClean="0"/>
              <a:t>physics 4.1, </a:t>
            </a:r>
            <a:r>
              <a:rPr lang="en-US" dirty="0" smtClean="0"/>
              <a:t>psychology 2.6 </a:t>
            </a:r>
          </a:p>
          <a:p>
            <a:pPr lvl="2"/>
            <a:r>
              <a:rPr lang="en-GB" dirty="0" smtClean="0"/>
              <a:t>Increase in team research</a:t>
            </a:r>
          </a:p>
          <a:p>
            <a:pPr lvl="2"/>
            <a:r>
              <a:rPr lang="en-US" dirty="0" smtClean="0"/>
              <a:t>Professors instruct team members to include them as authors</a:t>
            </a:r>
          </a:p>
          <a:p>
            <a:pPr lvl="2"/>
            <a:r>
              <a:rPr lang="en-US" dirty="0" smtClean="0"/>
              <a:t>More ‘phantom authors’; there clinical directors with over 50 publications per year</a:t>
            </a:r>
          </a:p>
          <a:p>
            <a:pPr lvl="2"/>
            <a:r>
              <a:rPr lang="en-GB" dirty="0" smtClean="0"/>
              <a:t>Self-citations; </a:t>
            </a:r>
            <a:r>
              <a:rPr lang="en-US" dirty="0" smtClean="0"/>
              <a:t>the more authors, the more who will citing it  </a:t>
            </a:r>
          </a:p>
          <a:p>
            <a:endParaRPr lang="en-GB" b="1" dirty="0" smtClean="0"/>
          </a:p>
          <a:p>
            <a:endParaRPr lang="en-GB"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Group Exercise 2</a:t>
            </a:r>
            <a:br>
              <a:rPr lang="en-GB" sz="2800" dirty="0" smtClean="0"/>
            </a:br>
            <a:r>
              <a:rPr lang="en-GB" sz="2800" dirty="0" smtClean="0"/>
              <a:t>What is wrong with the </a:t>
            </a:r>
            <a:br>
              <a:rPr lang="en-GB" sz="2800" dirty="0" smtClean="0"/>
            </a:br>
            <a:r>
              <a:rPr lang="en-GB" sz="2800" dirty="0" smtClean="0"/>
              <a:t>Journal Impact Factor?</a:t>
            </a:r>
            <a:endParaRPr lang="en-GB" sz="2800" dirty="0"/>
          </a:p>
        </p:txBody>
      </p:sp>
      <p:sp>
        <p:nvSpPr>
          <p:cNvPr id="3" name="Content Placeholder 2"/>
          <p:cNvSpPr>
            <a:spLocks noGrp="1"/>
          </p:cNvSpPr>
          <p:nvPr>
            <p:ph idx="1"/>
          </p:nvPr>
        </p:nvSpPr>
        <p:spPr>
          <a:xfrm>
            <a:off x="471714" y="1556657"/>
            <a:ext cx="8229600" cy="4525963"/>
          </a:xfrm>
        </p:spPr>
        <p:txBody>
          <a:bodyPr>
            <a:noAutofit/>
          </a:bodyPr>
          <a:lstStyle/>
          <a:p>
            <a:r>
              <a:rPr lang="en-US" sz="2600" dirty="0" smtClean="0"/>
              <a:t>The Impact Factor of a journal does not describe the impact, importance or quality of any individual paper</a:t>
            </a:r>
          </a:p>
          <a:p>
            <a:r>
              <a:rPr lang="en-US" sz="2600" dirty="0" smtClean="0"/>
              <a:t>Therefore it is not logically sound to equate the 'impact' of the journal with the 'impact' of each paper in that journal</a:t>
            </a:r>
          </a:p>
          <a:p>
            <a:r>
              <a:rPr lang="en-US" sz="2600" dirty="0" smtClean="0"/>
              <a:t>The calculation process is not transparent</a:t>
            </a:r>
          </a:p>
          <a:p>
            <a:r>
              <a:rPr lang="en-US" sz="2600" dirty="0" smtClean="0"/>
              <a:t>Thomson Scientific has a de facto monopoly for the calculation of impact factors, although the exact calculation is not revealed</a:t>
            </a:r>
          </a:p>
          <a:p>
            <a:r>
              <a:rPr lang="en-US" sz="2600" dirty="0" smtClean="0"/>
              <a:t> It is becoming increasingly difficult to find new and really interesting ideas in the mass of irrelevant publications.</a:t>
            </a:r>
          </a:p>
          <a:p>
            <a:r>
              <a:rPr lang="en-US" sz="2600" dirty="0" smtClean="0"/>
              <a:t>Undervalues research from the global south</a:t>
            </a:r>
          </a:p>
          <a:p>
            <a:endParaRPr lang="en-US" sz="2600" dirty="0" smtClean="0"/>
          </a:p>
          <a:p>
            <a:endParaRPr lang="en-GB" sz="26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lvl="0"/>
            <a:r>
              <a:rPr lang="en-US" dirty="0"/>
              <a:t>Why Researchers Must Write</a:t>
            </a:r>
            <a:endParaRPr lang="en-GB" dirty="0"/>
          </a:p>
          <a:p>
            <a:pPr lvl="0"/>
            <a:r>
              <a:rPr lang="en-US" dirty="0"/>
              <a:t>Journal Impact Factors</a:t>
            </a:r>
            <a:endParaRPr lang="en-GB" dirty="0"/>
          </a:p>
          <a:p>
            <a:pPr lvl="0"/>
            <a:r>
              <a:rPr lang="en-US" dirty="0"/>
              <a:t>How to Choose a Journal</a:t>
            </a:r>
            <a:endParaRPr lang="en-GB" dirty="0"/>
          </a:p>
          <a:p>
            <a:pPr lvl="0"/>
            <a:r>
              <a:rPr lang="en-US" dirty="0"/>
              <a:t>What Editors Look For</a:t>
            </a:r>
            <a:endParaRPr lang="en-GB" dirty="0"/>
          </a:p>
          <a:p>
            <a:pPr lvl="0"/>
            <a:r>
              <a:rPr lang="en-US" dirty="0"/>
              <a:t>How to Structure Your Manuscript</a:t>
            </a:r>
            <a:endParaRPr lang="en-GB" dirty="0"/>
          </a:p>
          <a:p>
            <a:pPr lvl="0"/>
            <a:r>
              <a:rPr lang="en-US" dirty="0"/>
              <a:t>Responding to Reviews</a:t>
            </a:r>
            <a:endParaRPr lang="en-GB" dirty="0"/>
          </a:p>
          <a:p>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Alternatives to the </a:t>
            </a:r>
            <a:br>
              <a:rPr lang="en-US" dirty="0" smtClean="0"/>
            </a:br>
            <a:r>
              <a:rPr lang="en-US" dirty="0" smtClean="0"/>
              <a:t>Journal Impact Factor</a:t>
            </a:r>
            <a:endParaRPr lang="en-GB" dirty="0"/>
          </a:p>
        </p:txBody>
      </p:sp>
      <p:sp>
        <p:nvSpPr>
          <p:cNvPr id="3" name="Content Placeholder 2"/>
          <p:cNvSpPr>
            <a:spLocks noGrp="1"/>
          </p:cNvSpPr>
          <p:nvPr>
            <p:ph idx="1"/>
          </p:nvPr>
        </p:nvSpPr>
        <p:spPr/>
        <p:txBody>
          <a:bodyPr>
            <a:normAutofit fontScale="62500" lnSpcReduction="20000"/>
          </a:bodyPr>
          <a:lstStyle/>
          <a:p>
            <a:r>
              <a:rPr lang="en-US" dirty="0" smtClean="0"/>
              <a:t>Computers, the internet and online databases make it easier to generate more meaningful data; using bibliographic databases; </a:t>
            </a:r>
            <a:r>
              <a:rPr lang="en-US" dirty="0" err="1" smtClean="0"/>
              <a:t>e.g</a:t>
            </a:r>
            <a:r>
              <a:rPr lang="en-US" dirty="0" smtClean="0"/>
              <a:t>:</a:t>
            </a:r>
          </a:p>
          <a:p>
            <a:pPr lvl="1"/>
            <a:r>
              <a:rPr lang="en-US" dirty="0" smtClean="0"/>
              <a:t>Web of Science from Thompson Reuters</a:t>
            </a:r>
          </a:p>
          <a:p>
            <a:pPr lvl="1"/>
            <a:r>
              <a:rPr lang="en-US" dirty="0" smtClean="0"/>
              <a:t>Scopus from Elsevier</a:t>
            </a:r>
          </a:p>
          <a:p>
            <a:pPr lvl="1"/>
            <a:r>
              <a:rPr lang="en-US" dirty="0" err="1" smtClean="0"/>
              <a:t>PubMed</a:t>
            </a:r>
            <a:endParaRPr lang="en-US" dirty="0" smtClean="0"/>
          </a:p>
          <a:p>
            <a:pPr lvl="1"/>
            <a:r>
              <a:rPr lang="en-US" dirty="0" smtClean="0"/>
              <a:t>Google Scholar</a:t>
            </a:r>
          </a:p>
          <a:p>
            <a:r>
              <a:rPr lang="en-US" dirty="0" smtClean="0"/>
              <a:t>Improve the ability to assign quality and standing to an individual publication and individual researcher</a:t>
            </a:r>
          </a:p>
          <a:p>
            <a:r>
              <a:rPr lang="en-US" dirty="0" smtClean="0"/>
              <a:t>The total number </a:t>
            </a:r>
            <a:r>
              <a:rPr lang="en-US" dirty="0"/>
              <a:t>of </a:t>
            </a:r>
            <a:r>
              <a:rPr lang="en-US" dirty="0" smtClean="0"/>
              <a:t>citations to a paper</a:t>
            </a:r>
          </a:p>
          <a:p>
            <a:r>
              <a:rPr lang="en-US" dirty="0" smtClean="0"/>
              <a:t>The number </a:t>
            </a:r>
            <a:r>
              <a:rPr lang="en-US" dirty="0"/>
              <a:t>of weighted </a:t>
            </a:r>
            <a:r>
              <a:rPr lang="en-US" dirty="0" smtClean="0"/>
              <a:t>citations:</a:t>
            </a:r>
          </a:p>
          <a:p>
            <a:pPr lvl="1"/>
            <a:r>
              <a:rPr lang="en-US" dirty="0" smtClean="0"/>
              <a:t>Thomson's </a:t>
            </a:r>
            <a:r>
              <a:rPr lang="en-US" dirty="0" err="1"/>
              <a:t>Eigenfactor</a:t>
            </a:r>
            <a:r>
              <a:rPr lang="en-US" dirty="0"/>
              <a:t> </a:t>
            </a:r>
            <a:endParaRPr lang="en-US" dirty="0" smtClean="0"/>
          </a:p>
          <a:p>
            <a:pPr lvl="1"/>
            <a:r>
              <a:rPr lang="en-US" dirty="0" smtClean="0"/>
              <a:t>Elsevier's </a:t>
            </a:r>
            <a:r>
              <a:rPr lang="en-US" dirty="0" err="1"/>
              <a:t>SCImago</a:t>
            </a:r>
            <a:r>
              <a:rPr lang="en-US" dirty="0"/>
              <a:t> Journal </a:t>
            </a:r>
            <a:r>
              <a:rPr lang="en-US" dirty="0" smtClean="0"/>
              <a:t>Rank</a:t>
            </a:r>
          </a:p>
          <a:p>
            <a:pPr lvl="1"/>
            <a:r>
              <a:rPr lang="en-US" dirty="0" smtClean="0"/>
              <a:t>The h-index </a:t>
            </a:r>
            <a:r>
              <a:rPr lang="en-US" dirty="0"/>
              <a:t>and the </a:t>
            </a:r>
            <a:endParaRPr lang="en-US" dirty="0" smtClean="0"/>
          </a:p>
          <a:p>
            <a:pPr lvl="1"/>
            <a:r>
              <a:rPr lang="en-US" dirty="0" smtClean="0"/>
              <a:t>The immediacy index</a:t>
            </a:r>
          </a:p>
          <a:p>
            <a:pPr lvl="1"/>
            <a:r>
              <a:rPr lang="en-US" dirty="0" smtClean="0"/>
              <a:t>Real-time </a:t>
            </a:r>
            <a:r>
              <a:rPr lang="en-US" dirty="0"/>
              <a:t>monitoring of article </a:t>
            </a:r>
            <a:r>
              <a:rPr lang="en-US" dirty="0" smtClean="0"/>
              <a:t>downloads</a:t>
            </a:r>
            <a:endParaRPr lang="en-GB"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How to Choose a Journal</a:t>
            </a:r>
            <a:endParaRPr lang="en-GB" dirty="0"/>
          </a:p>
        </p:txBody>
      </p:sp>
      <p:sp>
        <p:nvSpPr>
          <p:cNvPr id="3" name="Content Placeholder 2"/>
          <p:cNvSpPr>
            <a:spLocks noGrp="1"/>
          </p:cNvSpPr>
          <p:nvPr>
            <p:ph idx="1"/>
          </p:nvPr>
        </p:nvSpPr>
        <p:spPr/>
        <p:txBody>
          <a:bodyPr>
            <a:normAutofit fontScale="85000" lnSpcReduction="20000"/>
          </a:bodyPr>
          <a:lstStyle/>
          <a:p>
            <a:r>
              <a:rPr lang="en-GB" dirty="0"/>
              <a:t>Despite its limitations, the system of classifying journals by their </a:t>
            </a:r>
            <a:r>
              <a:rPr lang="en-GB" dirty="0" smtClean="0"/>
              <a:t>Impact Factors is </a:t>
            </a:r>
            <a:r>
              <a:rPr lang="en-GB" dirty="0"/>
              <a:t>now well </a:t>
            </a:r>
            <a:r>
              <a:rPr lang="en-GB" dirty="0" smtClean="0"/>
              <a:t>established</a:t>
            </a:r>
          </a:p>
          <a:p>
            <a:r>
              <a:rPr lang="en-GB" dirty="0" smtClean="0"/>
              <a:t>Journals with higher Impact Factors are better regarded</a:t>
            </a:r>
          </a:p>
          <a:p>
            <a:r>
              <a:rPr lang="en-GB" dirty="0" smtClean="0"/>
              <a:t>In most disciplines, </a:t>
            </a:r>
            <a:r>
              <a:rPr lang="en-GB" dirty="0"/>
              <a:t>there is some consistency about which journals are perceived as being of high </a:t>
            </a:r>
            <a:r>
              <a:rPr lang="en-GB" dirty="0" smtClean="0"/>
              <a:t>impact</a:t>
            </a:r>
          </a:p>
          <a:p>
            <a:r>
              <a:rPr lang="en-GB" dirty="0" smtClean="0"/>
              <a:t>E.g.; </a:t>
            </a:r>
            <a:r>
              <a:rPr lang="en-GB" dirty="0"/>
              <a:t>medical journals, such as </a:t>
            </a:r>
            <a:r>
              <a:rPr lang="en-GB" dirty="0" smtClean="0"/>
              <a:t>the </a:t>
            </a:r>
            <a:r>
              <a:rPr lang="en-GB" i="1" dirty="0" smtClean="0"/>
              <a:t>New </a:t>
            </a:r>
            <a:r>
              <a:rPr lang="en-GB" i="1" dirty="0"/>
              <a:t>England Journal of Medicine</a:t>
            </a:r>
            <a:r>
              <a:rPr lang="en-GB" dirty="0"/>
              <a:t>, </a:t>
            </a:r>
            <a:r>
              <a:rPr lang="en-GB" i="1" dirty="0"/>
              <a:t>The Lancet</a:t>
            </a:r>
            <a:r>
              <a:rPr lang="en-GB" dirty="0"/>
              <a:t>, the </a:t>
            </a:r>
            <a:r>
              <a:rPr lang="en-GB" i="1" dirty="0"/>
              <a:t>Journal of the American Medical Association</a:t>
            </a:r>
            <a:r>
              <a:rPr lang="en-GB" dirty="0"/>
              <a:t>, </a:t>
            </a:r>
            <a:r>
              <a:rPr lang="en-GB" i="1" dirty="0"/>
              <a:t>Annals of Internal Medicine</a:t>
            </a:r>
            <a:r>
              <a:rPr lang="en-GB" dirty="0"/>
              <a:t>  are all perceived as having wide readership and high impact, both in terms of citations and in changing clinical practice.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1453"/>
            <a:ext cx="8229600" cy="1143000"/>
          </a:xfrm>
        </p:spPr>
        <p:txBody>
          <a:bodyPr/>
          <a:lstStyle/>
          <a:p>
            <a:r>
              <a:rPr lang="en-GB" dirty="0" smtClean="0"/>
              <a:t>Journal Rankings by Impact Factor</a:t>
            </a:r>
            <a:endParaRPr lang="en-GB" dirty="0"/>
          </a:p>
        </p:txBody>
      </p:sp>
      <p:graphicFrame>
        <p:nvGraphicFramePr>
          <p:cNvPr id="6" name="Content Placeholder 5"/>
          <p:cNvGraphicFramePr>
            <a:graphicFrameLocks noGrp="1"/>
          </p:cNvGraphicFramePr>
          <p:nvPr>
            <p:ph idx="1"/>
          </p:nvPr>
        </p:nvGraphicFramePr>
        <p:xfrm>
          <a:off x="457200" y="1159237"/>
          <a:ext cx="8229600" cy="54914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pPr algn="ctr"/>
                      <a:r>
                        <a:rPr lang="en-GB" sz="1800" b="1" i="0" kern="1200" dirty="0" smtClean="0">
                          <a:solidFill>
                            <a:schemeClr val="lt1"/>
                          </a:solidFill>
                          <a:latin typeface="+mn-lt"/>
                          <a:ea typeface="+mn-ea"/>
                          <a:cs typeface="+mn-cs"/>
                        </a:rPr>
                        <a:t>Journal</a:t>
                      </a:r>
                      <a:endParaRPr lang="en-GB" dirty="0"/>
                    </a:p>
                  </a:txBody>
                  <a:tcPr/>
                </a:tc>
                <a:tc>
                  <a:txBody>
                    <a:bodyPr/>
                    <a:lstStyle/>
                    <a:p>
                      <a:pPr algn="ctr"/>
                      <a:r>
                        <a:rPr lang="en-GB" sz="1800" b="1" i="0" kern="1200" dirty="0" smtClean="0">
                          <a:solidFill>
                            <a:schemeClr val="lt1"/>
                          </a:solidFill>
                          <a:latin typeface="+mn-lt"/>
                          <a:ea typeface="+mn-ea"/>
                          <a:cs typeface="+mn-cs"/>
                        </a:rPr>
                        <a:t>Impact Factor</a:t>
                      </a:r>
                      <a:endParaRPr lang="en-GB" dirty="0"/>
                    </a:p>
                  </a:txBody>
                  <a:tcPr/>
                </a:tc>
                <a:tc>
                  <a:txBody>
                    <a:bodyPr/>
                    <a:lstStyle/>
                    <a:p>
                      <a:pPr algn="ctr"/>
                      <a:r>
                        <a:rPr lang="en-GB" sz="1800" b="1" i="0" kern="1200" dirty="0" smtClean="0">
                          <a:solidFill>
                            <a:schemeClr val="lt1"/>
                          </a:solidFill>
                          <a:latin typeface="+mn-lt"/>
                          <a:ea typeface="+mn-ea"/>
                          <a:cs typeface="+mn-cs"/>
                        </a:rPr>
                        <a:t>RANK (by IF)</a:t>
                      </a:r>
                      <a:endParaRPr lang="en-GB" dirty="0"/>
                    </a:p>
                  </a:txBody>
                  <a:tcPr/>
                </a:tc>
                <a:tc>
                  <a:txBody>
                    <a:bodyPr/>
                    <a:lstStyle/>
                    <a:p>
                      <a:pPr algn="ctr"/>
                      <a:r>
                        <a:rPr lang="en-GB" dirty="0" smtClean="0"/>
                        <a:t>Discipline</a:t>
                      </a:r>
                      <a:endParaRPr lang="en-GB" dirty="0"/>
                    </a:p>
                  </a:txBody>
                  <a:tcPr/>
                </a:tc>
              </a:tr>
              <a:tr h="370840">
                <a:tc>
                  <a:txBody>
                    <a:bodyPr/>
                    <a:lstStyle/>
                    <a:p>
                      <a:r>
                        <a:rPr lang="en-GB" dirty="0" smtClean="0"/>
                        <a:t>Nature Reviews Genetics</a:t>
                      </a:r>
                      <a:endParaRPr lang="en-GB" dirty="0"/>
                    </a:p>
                  </a:txBody>
                  <a:tcPr/>
                </a:tc>
                <a:tc>
                  <a:txBody>
                    <a:bodyPr/>
                    <a:lstStyle/>
                    <a:p>
                      <a:r>
                        <a:rPr lang="en-GB" sz="1800" b="0" i="0" kern="1200" dirty="0" smtClean="0">
                          <a:solidFill>
                            <a:schemeClr val="dk1"/>
                          </a:solidFill>
                          <a:latin typeface="+mn-lt"/>
                          <a:ea typeface="+mn-ea"/>
                          <a:cs typeface="+mn-cs"/>
                        </a:rPr>
                        <a:t>41.063</a:t>
                      </a:r>
                      <a:endParaRPr lang="en-GB" dirty="0"/>
                    </a:p>
                  </a:txBody>
                  <a:tcPr/>
                </a:tc>
                <a:tc>
                  <a:txBody>
                    <a:bodyPr/>
                    <a:lstStyle/>
                    <a:p>
                      <a:r>
                        <a:rPr lang="en-GB" sz="1800" b="0" i="0" kern="1200" dirty="0" smtClean="0">
                          <a:solidFill>
                            <a:schemeClr val="dk1"/>
                          </a:solidFill>
                          <a:latin typeface="+mn-lt"/>
                          <a:ea typeface="+mn-ea"/>
                          <a:cs typeface="+mn-cs"/>
                        </a:rPr>
                        <a:t>1/161</a:t>
                      </a:r>
                      <a:endParaRPr lang="en-GB" dirty="0"/>
                    </a:p>
                  </a:txBody>
                  <a:tcPr/>
                </a:tc>
                <a:tc>
                  <a:txBody>
                    <a:bodyPr/>
                    <a:lstStyle/>
                    <a:p>
                      <a:r>
                        <a:rPr lang="en-GB" sz="1800" b="0" i="0" kern="1200" dirty="0" smtClean="0">
                          <a:solidFill>
                            <a:schemeClr val="dk1"/>
                          </a:solidFill>
                          <a:latin typeface="+mn-lt"/>
                          <a:ea typeface="+mn-ea"/>
                          <a:cs typeface="+mn-cs"/>
                        </a:rPr>
                        <a:t>Genetics &amp; Heredity</a:t>
                      </a:r>
                      <a:endParaRPr lang="en-GB" dirty="0"/>
                    </a:p>
                  </a:txBody>
                  <a:tcPr/>
                </a:tc>
              </a:tr>
              <a:tr h="370840">
                <a:tc>
                  <a:txBody>
                    <a:bodyPr/>
                    <a:lstStyle/>
                    <a:p>
                      <a:r>
                        <a:rPr lang="en-GB" dirty="0" smtClean="0"/>
                        <a:t>Nature</a:t>
                      </a:r>
                      <a:endParaRPr lang="en-GB" dirty="0"/>
                    </a:p>
                  </a:txBody>
                  <a:tcPr/>
                </a:tc>
                <a:tc>
                  <a:txBody>
                    <a:bodyPr/>
                    <a:lstStyle/>
                    <a:p>
                      <a:r>
                        <a:rPr lang="en-GB" sz="1800" b="0" i="0" kern="1200" dirty="0" smtClean="0">
                          <a:solidFill>
                            <a:schemeClr val="dk1"/>
                          </a:solidFill>
                          <a:latin typeface="+mn-lt"/>
                          <a:ea typeface="+mn-ea"/>
                          <a:cs typeface="+mn-cs"/>
                        </a:rPr>
                        <a:t>38.597</a:t>
                      </a:r>
                      <a:endParaRPr lang="en-GB" dirty="0"/>
                    </a:p>
                  </a:txBody>
                  <a:tcPr/>
                </a:tc>
                <a:tc>
                  <a:txBody>
                    <a:bodyPr/>
                    <a:lstStyle/>
                    <a:p>
                      <a:r>
                        <a:rPr lang="en-GB" sz="1800" b="0" i="0" kern="1200" dirty="0" smtClean="0">
                          <a:solidFill>
                            <a:schemeClr val="dk1"/>
                          </a:solidFill>
                          <a:latin typeface="+mn-lt"/>
                          <a:ea typeface="+mn-ea"/>
                          <a:cs typeface="+mn-cs"/>
                        </a:rPr>
                        <a:t>1/56</a:t>
                      </a:r>
                      <a:endParaRPr lang="en-GB" dirty="0"/>
                    </a:p>
                  </a:txBody>
                  <a:tcPr/>
                </a:tc>
                <a:tc>
                  <a:txBody>
                    <a:bodyPr/>
                    <a:lstStyle/>
                    <a:p>
                      <a:r>
                        <a:rPr lang="en-GB" sz="1800" b="0" i="0" kern="1200" dirty="0" smtClean="0">
                          <a:solidFill>
                            <a:schemeClr val="dk1"/>
                          </a:solidFill>
                          <a:latin typeface="+mn-lt"/>
                          <a:ea typeface="+mn-ea"/>
                          <a:cs typeface="+mn-cs"/>
                        </a:rPr>
                        <a:t>Multidisciplinary Sciences</a:t>
                      </a:r>
                      <a:endParaRPr lang="en-GB" dirty="0"/>
                    </a:p>
                  </a:txBody>
                  <a:tcPr/>
                </a:tc>
              </a:tr>
              <a:tr h="370840">
                <a:tc>
                  <a:txBody>
                    <a:bodyPr/>
                    <a:lstStyle/>
                    <a:p>
                      <a:r>
                        <a:rPr lang="en-GB" dirty="0" smtClean="0"/>
                        <a:t>Molecular Psychiatry</a:t>
                      </a:r>
                      <a:endParaRPr lang="en-GB" dirty="0"/>
                    </a:p>
                  </a:txBody>
                  <a:tcPr/>
                </a:tc>
                <a:tc>
                  <a:txBody>
                    <a:bodyPr/>
                    <a:lstStyle/>
                    <a:p>
                      <a:r>
                        <a:rPr lang="en-GB" sz="1800" b="0" i="0" kern="1200" dirty="0" smtClean="0">
                          <a:solidFill>
                            <a:schemeClr val="dk1"/>
                          </a:solidFill>
                          <a:latin typeface="+mn-lt"/>
                          <a:ea typeface="+mn-ea"/>
                          <a:cs typeface="+mn-cs"/>
                        </a:rPr>
                        <a:t>14.897</a:t>
                      </a:r>
                      <a:endParaRPr lang="en-GB" dirty="0"/>
                    </a:p>
                  </a:txBody>
                  <a:tcPr/>
                </a:tc>
                <a:tc>
                  <a:txBody>
                    <a:bodyPr/>
                    <a:lstStyle/>
                    <a:p>
                      <a:r>
                        <a:rPr lang="en-GB" sz="1800" b="0" i="0" kern="1200" dirty="0" smtClean="0">
                          <a:solidFill>
                            <a:schemeClr val="dk1"/>
                          </a:solidFill>
                          <a:latin typeface="+mn-lt"/>
                          <a:ea typeface="+mn-ea"/>
                          <a:cs typeface="+mn-cs"/>
                        </a:rPr>
                        <a:t>1/135</a:t>
                      </a:r>
                      <a:endParaRPr lang="en-GB" dirty="0"/>
                    </a:p>
                  </a:txBody>
                  <a:tcPr/>
                </a:tc>
                <a:tc>
                  <a:txBody>
                    <a:bodyPr/>
                    <a:lstStyle/>
                    <a:p>
                      <a:r>
                        <a:rPr lang="en-GB" sz="1800" b="0" i="0" kern="1200" dirty="0" smtClean="0">
                          <a:solidFill>
                            <a:schemeClr val="dk1"/>
                          </a:solidFill>
                          <a:latin typeface="+mn-lt"/>
                          <a:ea typeface="+mn-ea"/>
                          <a:cs typeface="+mn-cs"/>
                        </a:rPr>
                        <a:t>Psychiatry</a:t>
                      </a:r>
                      <a:endParaRPr lang="en-GB" dirty="0"/>
                    </a:p>
                  </a:txBody>
                  <a:tcPr/>
                </a:tc>
              </a:tr>
              <a:tr h="370840">
                <a:tc>
                  <a:txBody>
                    <a:bodyPr/>
                    <a:lstStyle/>
                    <a:p>
                      <a:r>
                        <a:rPr lang="en-GB" dirty="0" smtClean="0"/>
                        <a:t>Cell Death and Disease</a:t>
                      </a:r>
                      <a:endParaRPr lang="en-GB" dirty="0"/>
                    </a:p>
                  </a:txBody>
                  <a:tcPr/>
                </a:tc>
                <a:tc>
                  <a:txBody>
                    <a:bodyPr/>
                    <a:lstStyle/>
                    <a:p>
                      <a:r>
                        <a:rPr lang="en-GB" sz="1800" b="0" i="0" kern="1200" dirty="0" smtClean="0">
                          <a:solidFill>
                            <a:schemeClr val="dk1"/>
                          </a:solidFill>
                          <a:latin typeface="+mn-lt"/>
                          <a:ea typeface="+mn-ea"/>
                          <a:cs typeface="+mn-cs"/>
                        </a:rPr>
                        <a:t>6.044</a:t>
                      </a:r>
                      <a:endParaRPr lang="en-GB" dirty="0"/>
                    </a:p>
                  </a:txBody>
                  <a:tcPr/>
                </a:tc>
                <a:tc>
                  <a:txBody>
                    <a:bodyPr/>
                    <a:lstStyle/>
                    <a:p>
                      <a:r>
                        <a:rPr lang="en-GB" sz="1800" b="0" i="0" kern="1200" dirty="0" smtClean="0">
                          <a:solidFill>
                            <a:schemeClr val="dk1"/>
                          </a:solidFill>
                          <a:latin typeface="+mn-lt"/>
                          <a:ea typeface="+mn-ea"/>
                          <a:cs typeface="+mn-cs"/>
                        </a:rPr>
                        <a:t>35/184</a:t>
                      </a:r>
                      <a:endParaRPr lang="en-GB" dirty="0"/>
                    </a:p>
                  </a:txBody>
                  <a:tcPr/>
                </a:tc>
                <a:tc>
                  <a:txBody>
                    <a:bodyPr/>
                    <a:lstStyle/>
                    <a:p>
                      <a:r>
                        <a:rPr lang="en-GB" sz="1800" b="0" i="0" kern="1200" dirty="0" smtClean="0">
                          <a:solidFill>
                            <a:schemeClr val="dk1"/>
                          </a:solidFill>
                          <a:latin typeface="+mn-lt"/>
                          <a:ea typeface="+mn-ea"/>
                          <a:cs typeface="+mn-cs"/>
                        </a:rPr>
                        <a:t>Cell Biology</a:t>
                      </a:r>
                      <a:endParaRPr lang="en-GB" dirty="0"/>
                    </a:p>
                  </a:txBody>
                  <a:tcPr/>
                </a:tc>
              </a:tr>
              <a:tr h="370840">
                <a:tc>
                  <a:txBody>
                    <a:bodyPr/>
                    <a:lstStyle/>
                    <a:p>
                      <a:r>
                        <a:rPr lang="en-GB" dirty="0" smtClean="0"/>
                        <a:t>Genetics in Medicine</a:t>
                      </a:r>
                      <a:endParaRPr lang="en-GB" dirty="0"/>
                    </a:p>
                  </a:txBody>
                  <a:tcPr/>
                </a:tc>
                <a:tc>
                  <a:txBody>
                    <a:bodyPr/>
                    <a:lstStyle/>
                    <a:p>
                      <a:r>
                        <a:rPr lang="en-GB" sz="1800" b="0" i="0" kern="1200" dirty="0" smtClean="0">
                          <a:solidFill>
                            <a:schemeClr val="dk1"/>
                          </a:solidFill>
                          <a:latin typeface="+mn-lt"/>
                          <a:ea typeface="+mn-ea"/>
                          <a:cs typeface="+mn-cs"/>
                        </a:rPr>
                        <a:t>5.560</a:t>
                      </a:r>
                      <a:endParaRPr lang="en-GB" dirty="0"/>
                    </a:p>
                  </a:txBody>
                  <a:tcPr/>
                </a:tc>
                <a:tc>
                  <a:txBody>
                    <a:bodyPr/>
                    <a:lstStyle/>
                    <a:p>
                      <a:r>
                        <a:rPr lang="en-GB" sz="1800" b="0" i="0" kern="1200" dirty="0" smtClean="0">
                          <a:solidFill>
                            <a:schemeClr val="dk1"/>
                          </a:solidFill>
                          <a:latin typeface="+mn-lt"/>
                          <a:ea typeface="+mn-ea"/>
                          <a:cs typeface="+mn-cs"/>
                        </a:rPr>
                        <a:t>20/161</a:t>
                      </a:r>
                      <a:endParaRPr lang="en-GB" dirty="0"/>
                    </a:p>
                  </a:txBody>
                  <a:tcPr/>
                </a:tc>
                <a:tc>
                  <a:txBody>
                    <a:bodyPr/>
                    <a:lstStyle/>
                    <a:p>
                      <a:r>
                        <a:rPr lang="en-GB" sz="1800" b="0" i="0" kern="1200" dirty="0" smtClean="0">
                          <a:solidFill>
                            <a:schemeClr val="dk1"/>
                          </a:solidFill>
                          <a:latin typeface="+mn-lt"/>
                          <a:ea typeface="+mn-ea"/>
                          <a:cs typeface="+mn-cs"/>
                        </a:rPr>
                        <a:t>Genetics &amp; Heredity</a:t>
                      </a:r>
                      <a:endParaRPr lang="en-GB" dirty="0"/>
                    </a:p>
                  </a:txBody>
                  <a:tcPr/>
                </a:tc>
              </a:tr>
              <a:tr h="370840">
                <a:tc>
                  <a:txBody>
                    <a:bodyPr/>
                    <a:lstStyle/>
                    <a:p>
                      <a:r>
                        <a:rPr lang="en-GB" dirty="0" smtClean="0"/>
                        <a:t>Asian Journal of Andrology</a:t>
                      </a:r>
                      <a:endParaRPr lang="en-GB" dirty="0"/>
                    </a:p>
                  </a:txBody>
                  <a:tcPr/>
                </a:tc>
                <a:tc>
                  <a:txBody>
                    <a:bodyPr/>
                    <a:lstStyle/>
                    <a:p>
                      <a:r>
                        <a:rPr lang="en-GB" sz="1800" b="0" i="0" kern="1200" dirty="0" smtClean="0">
                          <a:solidFill>
                            <a:schemeClr val="dk1"/>
                          </a:solidFill>
                          <a:latin typeface="+mn-lt"/>
                          <a:ea typeface="+mn-ea"/>
                          <a:cs typeface="+mn-cs"/>
                        </a:rPr>
                        <a:t>2.14</a:t>
                      </a:r>
                      <a:endParaRPr lang="en-GB" dirty="0"/>
                    </a:p>
                  </a:txBody>
                  <a:tcPr/>
                </a:tc>
                <a:tc>
                  <a:txBody>
                    <a:bodyPr/>
                    <a:lstStyle/>
                    <a:p>
                      <a:r>
                        <a:rPr lang="en-GB" sz="1800" b="0" i="0" kern="1200" dirty="0" smtClean="0">
                          <a:solidFill>
                            <a:schemeClr val="dk1"/>
                          </a:solidFill>
                          <a:latin typeface="+mn-lt"/>
                          <a:ea typeface="+mn-ea"/>
                          <a:cs typeface="+mn-cs"/>
                        </a:rPr>
                        <a:t>3/6</a:t>
                      </a:r>
                      <a:endParaRPr lang="en-GB" dirty="0"/>
                    </a:p>
                  </a:txBody>
                  <a:tcPr/>
                </a:tc>
                <a:tc>
                  <a:txBody>
                    <a:bodyPr/>
                    <a:lstStyle/>
                    <a:p>
                      <a:r>
                        <a:rPr lang="en-GB" sz="1800" b="0" i="0" kern="1200" dirty="0" smtClean="0">
                          <a:solidFill>
                            <a:schemeClr val="dk1"/>
                          </a:solidFill>
                          <a:latin typeface="+mn-lt"/>
                          <a:ea typeface="+mn-ea"/>
                          <a:cs typeface="+mn-cs"/>
                        </a:rPr>
                        <a:t>Andrology</a:t>
                      </a:r>
                      <a:endParaRPr lang="en-GB" dirty="0"/>
                    </a:p>
                  </a:txBody>
                  <a:tcPr/>
                </a:tc>
              </a:tr>
              <a:tr h="370840">
                <a:tc>
                  <a:txBody>
                    <a:bodyPr/>
                    <a:lstStyle/>
                    <a:p>
                      <a:r>
                        <a:rPr lang="en-GB" dirty="0" smtClean="0"/>
                        <a:t>Scientific American</a:t>
                      </a:r>
                      <a:endParaRPr lang="en-GB" dirty="0"/>
                    </a:p>
                  </a:txBody>
                  <a:tcPr/>
                </a:tc>
                <a:tc>
                  <a:txBody>
                    <a:bodyPr/>
                    <a:lstStyle/>
                    <a:p>
                      <a:r>
                        <a:rPr lang="en-GB" sz="1800" b="0" i="0" kern="1200" dirty="0" smtClean="0">
                          <a:solidFill>
                            <a:schemeClr val="dk1"/>
                          </a:solidFill>
                          <a:latin typeface="+mn-lt"/>
                          <a:ea typeface="+mn-ea"/>
                          <a:cs typeface="+mn-cs"/>
                        </a:rPr>
                        <a:t>1.478</a:t>
                      </a:r>
                      <a:endParaRPr lang="en-GB" dirty="0"/>
                    </a:p>
                  </a:txBody>
                  <a:tcPr/>
                </a:tc>
                <a:tc>
                  <a:txBody>
                    <a:bodyPr/>
                    <a:lstStyle/>
                    <a:p>
                      <a:r>
                        <a:rPr lang="en-GB" sz="1800" b="0" i="0" kern="1200" dirty="0" smtClean="0">
                          <a:solidFill>
                            <a:schemeClr val="dk1"/>
                          </a:solidFill>
                          <a:latin typeface="+mn-lt"/>
                          <a:ea typeface="+mn-ea"/>
                          <a:cs typeface="+mn-cs"/>
                        </a:rPr>
                        <a:t>15/56</a:t>
                      </a:r>
                      <a:endParaRPr lang="en-GB" dirty="0"/>
                    </a:p>
                  </a:txBody>
                  <a:tcPr/>
                </a:tc>
                <a:tc>
                  <a:txBody>
                    <a:bodyPr/>
                    <a:lstStyle/>
                    <a:p>
                      <a:r>
                        <a:rPr lang="en-GB" sz="1800" b="0" i="0" kern="1200" dirty="0" smtClean="0">
                          <a:solidFill>
                            <a:schemeClr val="dk1"/>
                          </a:solidFill>
                          <a:latin typeface="+mn-lt"/>
                          <a:ea typeface="+mn-ea"/>
                          <a:cs typeface="+mn-cs"/>
                        </a:rPr>
                        <a:t>Multidisciplinary Sciences</a:t>
                      </a:r>
                      <a:endParaRPr lang="en-GB" dirty="0"/>
                    </a:p>
                  </a:txBody>
                  <a:tcPr/>
                </a:tc>
              </a:tr>
              <a:tr h="370840">
                <a:tc>
                  <a:txBody>
                    <a:bodyPr/>
                    <a:lstStyle/>
                    <a:p>
                      <a:r>
                        <a:rPr lang="en-GB" dirty="0" smtClean="0"/>
                        <a:t>Nutrition and Diabetes</a:t>
                      </a:r>
                      <a:endParaRPr lang="en-GB" dirty="0"/>
                    </a:p>
                  </a:txBody>
                  <a:tcPr/>
                </a:tc>
                <a:tc>
                  <a:txBody>
                    <a:bodyPr/>
                    <a:lstStyle/>
                    <a:p>
                      <a:r>
                        <a:rPr lang="en-GB" sz="1800" b="0" i="0" kern="1200" dirty="0" smtClean="0">
                          <a:solidFill>
                            <a:schemeClr val="dk1"/>
                          </a:solidFill>
                          <a:latin typeface="+mn-lt"/>
                          <a:ea typeface="+mn-ea"/>
                          <a:cs typeface="+mn-cs"/>
                        </a:rPr>
                        <a:t>0.818</a:t>
                      </a:r>
                      <a:endParaRPr lang="en-GB" dirty="0"/>
                    </a:p>
                  </a:txBody>
                  <a:tcPr/>
                </a:tc>
                <a:tc>
                  <a:txBody>
                    <a:bodyPr/>
                    <a:lstStyle/>
                    <a:p>
                      <a:r>
                        <a:rPr lang="en-GB" sz="1800" b="0" i="0" kern="1200" dirty="0" smtClean="0">
                          <a:solidFill>
                            <a:schemeClr val="dk1"/>
                          </a:solidFill>
                          <a:latin typeface="+mn-lt"/>
                          <a:ea typeface="+mn-ea"/>
                          <a:cs typeface="+mn-cs"/>
                        </a:rPr>
                        <a:t>105/121</a:t>
                      </a:r>
                      <a:endParaRPr lang="en-GB" dirty="0"/>
                    </a:p>
                  </a:txBody>
                  <a:tcPr/>
                </a:tc>
                <a:tc>
                  <a:txBody>
                    <a:bodyPr/>
                    <a:lstStyle/>
                    <a:p>
                      <a:r>
                        <a:rPr lang="en-GB" sz="1800" b="0" i="0" kern="1200" dirty="0" smtClean="0">
                          <a:solidFill>
                            <a:schemeClr val="dk1"/>
                          </a:solidFill>
                          <a:latin typeface="+mn-lt"/>
                          <a:ea typeface="+mn-ea"/>
                          <a:cs typeface="+mn-cs"/>
                        </a:rPr>
                        <a:t>Endocrinology &amp; Metabolism</a:t>
                      </a:r>
                      <a:endParaRPr lang="en-GB"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Thomson Reuters </a:t>
            </a:r>
            <a:br>
              <a:rPr lang="en-GB" dirty="0" smtClean="0"/>
            </a:br>
            <a:r>
              <a:rPr lang="en-GB" dirty="0" smtClean="0"/>
              <a:t>Journal Citation Report</a:t>
            </a:r>
            <a:endParaRPr lang="en-GB" dirty="0"/>
          </a:p>
        </p:txBody>
      </p:sp>
      <p:sp>
        <p:nvSpPr>
          <p:cNvPr id="3" name="Content Placeholder 2"/>
          <p:cNvSpPr>
            <a:spLocks noGrp="1"/>
          </p:cNvSpPr>
          <p:nvPr>
            <p:ph idx="1"/>
          </p:nvPr>
        </p:nvSpPr>
        <p:spPr/>
        <p:txBody>
          <a:bodyPr>
            <a:normAutofit fontScale="70000" lnSpcReduction="20000"/>
          </a:bodyPr>
          <a:lstStyle/>
          <a:p>
            <a:r>
              <a:rPr lang="en-GB" dirty="0" smtClean="0"/>
              <a:t>Web of Science; “</a:t>
            </a:r>
            <a:r>
              <a:rPr lang="en-US" dirty="0"/>
              <a:t>meticulously indexing the most important literature in the world, Web of Science has become the gold standard for research discovery and analytics. </a:t>
            </a:r>
            <a:r>
              <a:rPr lang="en-US" dirty="0" smtClean="0"/>
              <a:t>”</a:t>
            </a:r>
          </a:p>
          <a:p>
            <a:r>
              <a:rPr lang="en-US" b="1" dirty="0" smtClean="0"/>
              <a:t>“Librarians</a:t>
            </a:r>
            <a:r>
              <a:rPr lang="en-US" dirty="0"/>
              <a:t> can support, evaluate and document the value of their library research investments</a:t>
            </a:r>
            <a:r>
              <a:rPr lang="en-US" dirty="0" smtClean="0"/>
              <a:t>.”</a:t>
            </a:r>
            <a:endParaRPr lang="en-US" dirty="0"/>
          </a:p>
          <a:p>
            <a:r>
              <a:rPr lang="en-US" b="1" dirty="0" smtClean="0"/>
              <a:t>“Publishers</a:t>
            </a:r>
            <a:r>
              <a:rPr lang="en-US" dirty="0"/>
              <a:t> can determine journals’ influence in the marketplace, to review editorial policies and strategic direction, monitor competitors, and identify new opportunities</a:t>
            </a:r>
            <a:r>
              <a:rPr lang="en-US" dirty="0" smtClean="0"/>
              <a:t>.”</a:t>
            </a:r>
            <a:endParaRPr lang="en-US" dirty="0"/>
          </a:p>
          <a:p>
            <a:r>
              <a:rPr lang="en-US" b="1" dirty="0" smtClean="0"/>
              <a:t>“Authors </a:t>
            </a:r>
            <a:r>
              <a:rPr lang="en-US" b="1" dirty="0"/>
              <a:t>and editors</a:t>
            </a:r>
            <a:r>
              <a:rPr lang="en-US" dirty="0"/>
              <a:t> can identify the most appropriate, influential journals in which to publish</a:t>
            </a:r>
            <a:r>
              <a:rPr lang="en-US" dirty="0" smtClean="0"/>
              <a:t>.”</a:t>
            </a:r>
            <a:endParaRPr lang="en-US" dirty="0"/>
          </a:p>
          <a:p>
            <a:r>
              <a:rPr lang="en-US" b="1" dirty="0" smtClean="0"/>
              <a:t>“Researchers</a:t>
            </a:r>
            <a:r>
              <a:rPr lang="en-US" dirty="0"/>
              <a:t> can discover where to find the current reading list in their respective fields</a:t>
            </a:r>
            <a:r>
              <a:rPr lang="en-US" dirty="0" smtClean="0"/>
              <a:t>.”</a:t>
            </a:r>
            <a:endParaRPr lang="en-US" dirty="0"/>
          </a:p>
          <a:p>
            <a:r>
              <a:rPr lang="en-US" b="1" dirty="0" smtClean="0"/>
              <a:t>“Information </a:t>
            </a:r>
            <a:r>
              <a:rPr lang="en-US" b="1" dirty="0"/>
              <a:t>analysts and </a:t>
            </a:r>
            <a:r>
              <a:rPr lang="en-US" b="1" dirty="0" err="1"/>
              <a:t>bibliometricians</a:t>
            </a:r>
            <a:r>
              <a:rPr lang="en-US" dirty="0"/>
              <a:t> can track </a:t>
            </a:r>
            <a:r>
              <a:rPr lang="en-US" dirty="0" err="1"/>
              <a:t>bibliometric</a:t>
            </a:r>
            <a:r>
              <a:rPr lang="en-US" dirty="0"/>
              <a:t> and citation trends and patterns</a:t>
            </a:r>
            <a:r>
              <a:rPr lang="en-US" dirty="0" smtClean="0"/>
              <a:t>.”</a:t>
            </a:r>
            <a:endParaRPr lang="en-US" dirty="0"/>
          </a:p>
          <a:p>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1853" y="792399"/>
            <a:ext cx="3167197" cy="172837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04109" y="1347397"/>
            <a:ext cx="3816927" cy="140446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400711" y="407496"/>
            <a:ext cx="2762250" cy="94297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953250" y="1676216"/>
            <a:ext cx="1885950" cy="249555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348507" y="165901"/>
            <a:ext cx="2972202" cy="79780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7017493" y="4993467"/>
            <a:ext cx="1914525" cy="704850"/>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362902" y="772733"/>
            <a:ext cx="1287875" cy="1572631"/>
          </a:xfrm>
          <a:prstGeom prst="rect">
            <a:avLst/>
          </a:prstGeom>
          <a:noFill/>
          <a:ln w="9525">
            <a:noFill/>
            <a:miter lim="800000"/>
            <a:headEnd/>
            <a:tailEnd/>
          </a:ln>
        </p:spPr>
      </p:pic>
      <p:sp>
        <p:nvSpPr>
          <p:cNvPr id="6" name="TextBox 5"/>
          <p:cNvSpPr txBox="1"/>
          <p:nvPr/>
        </p:nvSpPr>
        <p:spPr>
          <a:xfrm>
            <a:off x="785611" y="2794715"/>
            <a:ext cx="6718967" cy="4524315"/>
          </a:xfrm>
          <a:prstGeom prst="rect">
            <a:avLst/>
          </a:prstGeom>
          <a:noFill/>
        </p:spPr>
        <p:txBody>
          <a:bodyPr wrap="square" rtlCol="0">
            <a:spAutoFit/>
          </a:bodyPr>
          <a:lstStyle/>
          <a:p>
            <a:pPr marL="290513" indent="-290513">
              <a:buFont typeface="Arial" pitchFamily="34" charset="0"/>
              <a:buChar char="•"/>
            </a:pPr>
            <a:r>
              <a:rPr lang="en-US" dirty="0" smtClean="0"/>
              <a:t>In-depth </a:t>
            </a:r>
            <a:r>
              <a:rPr lang="en-US" dirty="0"/>
              <a:t>coverage: You can access close to 12 million articles from over 12,000 journal titles from around the world.</a:t>
            </a:r>
          </a:p>
          <a:p>
            <a:pPr marL="290513" indent="-290513">
              <a:buFont typeface="Arial" pitchFamily="34" charset="0"/>
              <a:buChar char="•"/>
            </a:pPr>
            <a:r>
              <a:rPr lang="en-US" dirty="0"/>
              <a:t>A solid basis for comparison of research performance: Includes baselines, which are the benchmarks for assessing research impact.</a:t>
            </a:r>
          </a:p>
          <a:p>
            <a:pPr marL="290513" indent="-290513">
              <a:buFont typeface="Arial" pitchFamily="34" charset="0"/>
              <a:buChar char="•"/>
            </a:pPr>
            <a:r>
              <a:rPr lang="en-US" dirty="0"/>
              <a:t>Expert guidance that enhances data: Provides editorial comments from scientists and researchers.</a:t>
            </a:r>
          </a:p>
          <a:p>
            <a:pPr marL="290513" indent="-290513">
              <a:buFont typeface="Arial" pitchFamily="34" charset="0"/>
              <a:buChar char="•"/>
            </a:pPr>
            <a:r>
              <a:rPr lang="en-US" dirty="0"/>
              <a:t>Available as a 10-year rolling file: Updated every two months</a:t>
            </a:r>
            <a:r>
              <a:rPr lang="en-US" dirty="0" smtClean="0"/>
              <a:t>.</a:t>
            </a:r>
          </a:p>
          <a:p>
            <a:pPr marL="290513" indent="-290513">
              <a:buFont typeface="Arial" pitchFamily="34" charset="0"/>
              <a:buChar char="•"/>
            </a:pPr>
            <a:endParaRPr lang="en-US" dirty="0"/>
          </a:p>
          <a:p>
            <a:pPr marL="290513" indent="-290513">
              <a:buFont typeface="Arial" pitchFamily="34" charset="0"/>
              <a:buChar char="•"/>
            </a:pPr>
            <a:r>
              <a:rPr lang="en-GB" dirty="0"/>
              <a:t>JOURNAL CITATION REPORTS COVERAGE </a:t>
            </a:r>
          </a:p>
          <a:p>
            <a:pPr marL="290513" indent="-290513">
              <a:buFont typeface="Arial" pitchFamily="34" charset="0"/>
              <a:buChar char="•"/>
            </a:pPr>
            <a:r>
              <a:rPr lang="en-US" dirty="0"/>
              <a:t>Science edition — over 8,400 leading journals </a:t>
            </a:r>
          </a:p>
          <a:p>
            <a:pPr marL="290513" indent="-290513">
              <a:buFont typeface="Arial" pitchFamily="34" charset="0"/>
              <a:buChar char="•"/>
            </a:pPr>
            <a:r>
              <a:rPr lang="en-US" dirty="0"/>
              <a:t>Social Sciences edition — more than 3,000 leading journals </a:t>
            </a:r>
          </a:p>
          <a:p>
            <a:pPr marL="290513" indent="-290513">
              <a:buFont typeface="Arial" pitchFamily="34" charset="0"/>
              <a:buChar char="•"/>
            </a:pPr>
            <a:r>
              <a:rPr lang="en-US" dirty="0"/>
              <a:t>Covers more than 10,800 journals from over 2,550 publishers in approximately 232 disciplines from 83 countries </a:t>
            </a:r>
          </a:p>
          <a:p>
            <a:pPr>
              <a:buFont typeface="Arial" pitchFamily="34" charset="0"/>
              <a:buChar char="•"/>
            </a:pPr>
            <a:endParaRPr lang="en-US" dirty="0"/>
          </a:p>
          <a:p>
            <a:pPr>
              <a:buFont typeface="Arial" pitchFamily="34" charset="0"/>
              <a:buChar char="•"/>
            </a:pPr>
            <a:endParaRPr lang="en-GB"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Elsevier: SCOPUS</a:t>
            </a:r>
            <a:endParaRPr lang="en-GB" dirty="0"/>
          </a:p>
        </p:txBody>
      </p:sp>
      <p:sp>
        <p:nvSpPr>
          <p:cNvPr id="3" name="Content Placeholder 2"/>
          <p:cNvSpPr>
            <a:spLocks noGrp="1"/>
          </p:cNvSpPr>
          <p:nvPr>
            <p:ph sz="half" idx="1"/>
          </p:nvPr>
        </p:nvSpPr>
        <p:spPr/>
        <p:txBody>
          <a:bodyPr>
            <a:normAutofit fontScale="85000" lnSpcReduction="10000"/>
          </a:bodyPr>
          <a:lstStyle/>
          <a:p>
            <a:r>
              <a:rPr lang="en-US" dirty="0" smtClean="0"/>
              <a:t>A bibliographic database containing abstracts and citations for academic journal papers.</a:t>
            </a:r>
          </a:p>
          <a:p>
            <a:r>
              <a:rPr lang="en-US" dirty="0" smtClean="0"/>
              <a:t>Covers ~ 21,000 peer-reviewed titles from 5,000 publishers, scientific, technical, medical, and social sciences (including arts and humanities).</a:t>
            </a:r>
          </a:p>
          <a:p>
            <a:r>
              <a:rPr lang="en-US" dirty="0" smtClean="0"/>
              <a:t>Owned by Elsevier and available online by subscription</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4470399" y="1237274"/>
            <a:ext cx="4225925" cy="2560026"/>
          </a:xfrm>
          <a:prstGeom prst="rect">
            <a:avLst/>
          </a:prstGeom>
          <a:noFill/>
          <a:ln w="9525">
            <a:noFill/>
            <a:miter lim="800000"/>
            <a:headEnd/>
            <a:tailEnd/>
          </a:ln>
        </p:spPr>
      </p:pic>
      <p:sp>
        <p:nvSpPr>
          <p:cNvPr id="6" name="TextBox 5"/>
          <p:cNvSpPr txBox="1"/>
          <p:nvPr/>
        </p:nvSpPr>
        <p:spPr>
          <a:xfrm>
            <a:off x="4445000" y="3911600"/>
            <a:ext cx="4450770" cy="369332"/>
          </a:xfrm>
          <a:prstGeom prst="rect">
            <a:avLst/>
          </a:prstGeom>
          <a:noFill/>
        </p:spPr>
        <p:txBody>
          <a:bodyPr wrap="none" rtlCol="0">
            <a:spAutoFit/>
          </a:bodyPr>
          <a:lstStyle/>
          <a:p>
            <a:r>
              <a:rPr lang="en-GB" dirty="0" smtClean="0"/>
              <a:t>http://www.elsevier.com/online-tools/scopus</a:t>
            </a:r>
            <a:endParaRPr lang="en-GB" dirty="0"/>
          </a:p>
        </p:txBody>
      </p:sp>
      <p:pic>
        <p:nvPicPr>
          <p:cNvPr id="1027" name="Picture 3"/>
          <p:cNvPicPr>
            <a:picLocks noChangeAspect="1" noChangeArrowheads="1"/>
          </p:cNvPicPr>
          <p:nvPr/>
        </p:nvPicPr>
        <p:blipFill>
          <a:blip r:embed="rId3" cstate="print"/>
          <a:srcRect/>
          <a:stretch>
            <a:fillRect/>
          </a:stretch>
        </p:blipFill>
        <p:spPr bwMode="auto">
          <a:xfrm>
            <a:off x="5761038" y="4298950"/>
            <a:ext cx="2447925" cy="2324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PubMed</a:t>
            </a:r>
            <a:endParaRPr lang="en-GB" dirty="0"/>
          </a:p>
        </p:txBody>
      </p:sp>
      <p:sp>
        <p:nvSpPr>
          <p:cNvPr id="3" name="Content Placeholder 2"/>
          <p:cNvSpPr>
            <a:spLocks noGrp="1"/>
          </p:cNvSpPr>
          <p:nvPr>
            <p:ph sz="half" idx="1"/>
          </p:nvPr>
        </p:nvSpPr>
        <p:spPr/>
        <p:txBody>
          <a:bodyPr>
            <a:normAutofit fontScale="77500" lnSpcReduction="20000"/>
          </a:bodyPr>
          <a:lstStyle/>
          <a:p>
            <a:r>
              <a:rPr lang="en-US" dirty="0" err="1" smtClean="0"/>
              <a:t>PubMed</a:t>
            </a:r>
            <a:r>
              <a:rPr lang="en-US" dirty="0" smtClean="0"/>
              <a:t> is a free search engine accessing primarily the MEDLINE database of references and abstracts on life sciences and biomedical topics. </a:t>
            </a:r>
          </a:p>
          <a:p>
            <a:r>
              <a:rPr lang="en-US" dirty="0" smtClean="0"/>
              <a:t>The United States National Library of Medicine (NLM) at the National Institutes of Health maintains the database </a:t>
            </a:r>
          </a:p>
          <a:p>
            <a:r>
              <a:rPr lang="en-US" dirty="0" smtClean="0"/>
              <a:t> 23 million citations for biomedical literature from MEDLINE, life science journals, and online books. </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4953000" y="1540516"/>
            <a:ext cx="3727450" cy="1883722"/>
          </a:xfrm>
          <a:prstGeom prst="rect">
            <a:avLst/>
          </a:prstGeom>
          <a:noFill/>
          <a:ln w="9525">
            <a:noFill/>
            <a:miter lim="800000"/>
            <a:headEnd/>
            <a:tailEnd/>
          </a:ln>
        </p:spPr>
      </p:pic>
      <p:sp>
        <p:nvSpPr>
          <p:cNvPr id="6" name="TextBox 5"/>
          <p:cNvSpPr txBox="1"/>
          <p:nvPr/>
        </p:nvSpPr>
        <p:spPr>
          <a:xfrm>
            <a:off x="4533900" y="3924300"/>
            <a:ext cx="3972178" cy="369332"/>
          </a:xfrm>
          <a:prstGeom prst="rect">
            <a:avLst/>
          </a:prstGeom>
          <a:noFill/>
        </p:spPr>
        <p:txBody>
          <a:bodyPr wrap="none" rtlCol="0">
            <a:spAutoFit/>
          </a:bodyPr>
          <a:lstStyle/>
          <a:p>
            <a:r>
              <a:rPr lang="en-GB" dirty="0" smtClean="0"/>
              <a:t>https://www.ncbi.nlm.nih.gov/pubmed/</a:t>
            </a:r>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Comparisons</a:t>
            </a:r>
            <a:endParaRPr lang="en-GB" dirty="0"/>
          </a:p>
        </p:txBody>
      </p:sp>
      <p:sp>
        <p:nvSpPr>
          <p:cNvPr id="6" name="Content Placeholder 5"/>
          <p:cNvSpPr>
            <a:spLocks noGrp="1"/>
          </p:cNvSpPr>
          <p:nvPr>
            <p:ph idx="1"/>
          </p:nvPr>
        </p:nvSpPr>
        <p:spPr>
          <a:xfrm>
            <a:off x="457200" y="1600201"/>
            <a:ext cx="8229600" cy="4445000"/>
          </a:xfrm>
        </p:spPr>
        <p:txBody>
          <a:bodyPr>
            <a:normAutofit fontScale="55000" lnSpcReduction="20000"/>
          </a:bodyPr>
          <a:lstStyle/>
          <a:p>
            <a:r>
              <a:rPr lang="en-US" dirty="0" err="1" smtClean="0"/>
              <a:t>PubMed</a:t>
            </a:r>
            <a:r>
              <a:rPr lang="en-US" dirty="0" smtClean="0"/>
              <a:t> and Google Scholar are free</a:t>
            </a:r>
          </a:p>
          <a:p>
            <a:r>
              <a:rPr lang="en-US" dirty="0" smtClean="0"/>
              <a:t>Scopus offers about 20% more coverage than Web of Science</a:t>
            </a:r>
          </a:p>
          <a:p>
            <a:r>
              <a:rPr lang="en-US" dirty="0" smtClean="0"/>
              <a:t>Google Scholar offers results of inconsistent accuracy. </a:t>
            </a:r>
          </a:p>
          <a:p>
            <a:r>
              <a:rPr lang="en-US" dirty="0" err="1" smtClean="0"/>
              <a:t>PubMed</a:t>
            </a:r>
            <a:r>
              <a:rPr lang="en-US" dirty="0" smtClean="0"/>
              <a:t> remains an optimal tool in biomedical electronic research. </a:t>
            </a:r>
          </a:p>
          <a:p>
            <a:r>
              <a:rPr lang="en-US" dirty="0" smtClean="0"/>
              <a:t>Scopus covers a wider journal range but is limited to recent articles (published after 1995)</a:t>
            </a:r>
          </a:p>
          <a:p>
            <a:r>
              <a:rPr lang="en-US" dirty="0" smtClean="0"/>
              <a:t>WOS database going back to 1945 and Scopus going back to 1966. </a:t>
            </a:r>
          </a:p>
          <a:p>
            <a:r>
              <a:rPr lang="en-US" dirty="0" smtClean="0"/>
              <a:t>Scopus and WOS compliment each others as neither resource is all inclusive</a:t>
            </a:r>
          </a:p>
          <a:p>
            <a:r>
              <a:rPr lang="en-US" dirty="0" smtClean="0"/>
              <a:t>Google Scholar, as for the Web in general, can help in the retrieval of even the most obscure information but its use is marred by inadequate, less often updated, citation information</a:t>
            </a:r>
          </a:p>
          <a:p>
            <a:r>
              <a:rPr lang="en-US" dirty="0" smtClean="0"/>
              <a:t>Scopus is easy to navigate </a:t>
            </a:r>
          </a:p>
          <a:p>
            <a:r>
              <a:rPr lang="en-US" dirty="0" smtClean="0"/>
              <a:t>Scopus offers author profiles which cover affiliations, number of publications and their bibliographic data, references, and details on the number of citations each published document has received. </a:t>
            </a:r>
          </a:p>
          <a:p>
            <a:r>
              <a:rPr lang="en-US" dirty="0" smtClean="0"/>
              <a:t>It has alerting features that allows registered users to track changes to a profile and a facility to calculate authors' h-index</a:t>
            </a:r>
            <a:endParaRPr lang="en-GB" dirty="0"/>
          </a:p>
        </p:txBody>
      </p:sp>
      <p:sp>
        <p:nvSpPr>
          <p:cNvPr id="7" name="TextBox 6"/>
          <p:cNvSpPr txBox="1"/>
          <p:nvPr/>
        </p:nvSpPr>
        <p:spPr>
          <a:xfrm>
            <a:off x="647700" y="5980837"/>
            <a:ext cx="8305800" cy="830997"/>
          </a:xfrm>
          <a:prstGeom prst="rect">
            <a:avLst/>
          </a:prstGeom>
          <a:noFill/>
        </p:spPr>
        <p:txBody>
          <a:bodyPr wrap="square" rtlCol="0">
            <a:spAutoFit/>
          </a:bodyPr>
          <a:lstStyle/>
          <a:p>
            <a:pPr marL="177800" indent="-177800">
              <a:buFont typeface="Arial" pitchFamily="34" charset="0"/>
              <a:buChar char="•"/>
            </a:pPr>
            <a:r>
              <a:rPr lang="en-GB" sz="1200" dirty="0" err="1" smtClean="0"/>
              <a:t>Falagas</a:t>
            </a:r>
            <a:r>
              <a:rPr lang="en-GB" sz="1200" dirty="0" smtClean="0"/>
              <a:t>, ME; </a:t>
            </a:r>
            <a:r>
              <a:rPr lang="en-GB" sz="1200" dirty="0" err="1" smtClean="0"/>
              <a:t>Pitsouni</a:t>
            </a:r>
            <a:r>
              <a:rPr lang="en-GB" sz="1200" dirty="0" smtClean="0"/>
              <a:t>, EI; </a:t>
            </a:r>
            <a:r>
              <a:rPr lang="en-GB" sz="1200" dirty="0" err="1" smtClean="0"/>
              <a:t>Malietzis</a:t>
            </a:r>
            <a:r>
              <a:rPr lang="en-GB" sz="1200" dirty="0" smtClean="0"/>
              <a:t>, GA; Pappas, G (2008). "Comparison of </a:t>
            </a:r>
            <a:r>
              <a:rPr lang="en-GB" sz="1200" dirty="0" err="1" smtClean="0"/>
              <a:t>PubMed</a:t>
            </a:r>
            <a:r>
              <a:rPr lang="en-GB" sz="1200" dirty="0" smtClean="0"/>
              <a:t>, Scopus, Web of Science, and Google Scholar: Strengths and weaknesses". FASEB Journal 22 (2): 338–42. doi:10.1096/fj.07-9492LSF. PMID 17884971.</a:t>
            </a:r>
          </a:p>
          <a:p>
            <a:pPr marL="177800" indent="-177800">
              <a:buFont typeface="Arial" pitchFamily="34" charset="0"/>
              <a:buChar char="•"/>
            </a:pPr>
            <a:r>
              <a:rPr lang="en-GB" sz="1200" dirty="0" smtClean="0"/>
              <a:t>Burnham, JF (2006). "Scopus database: A review". Biomedical Digital Libraries 3: 1. doi:10.1186/1742-5581-3-1. PMC 1420322. PMID 16522216.</a:t>
            </a:r>
            <a:endParaRPr lang="en-GB" sz="12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There </a:t>
            </a:r>
            <a:r>
              <a:rPr lang="en-GB" dirty="0"/>
              <a:t>is </a:t>
            </a:r>
            <a:r>
              <a:rPr lang="en-GB" dirty="0" smtClean="0"/>
              <a:t>always a </a:t>
            </a:r>
            <a:r>
              <a:rPr lang="en-GB" dirty="0"/>
              <a:t>wide choice of high IF journals to consider when submitting a </a:t>
            </a:r>
            <a:r>
              <a:rPr lang="en-GB" dirty="0" smtClean="0"/>
              <a:t>manuscript</a:t>
            </a:r>
          </a:p>
          <a:p>
            <a:r>
              <a:rPr lang="en-GB" dirty="0" smtClean="0"/>
              <a:t>But </a:t>
            </a:r>
            <a:r>
              <a:rPr lang="en-GB" dirty="0"/>
              <a:t>they are very competitive and the acceptance rate varies between 7% and 25%.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Publishing Requirements</a:t>
            </a:r>
            <a:endParaRPr lang="en-GB" dirty="0"/>
          </a:p>
        </p:txBody>
      </p:sp>
      <p:sp>
        <p:nvSpPr>
          <p:cNvPr id="3" name="Content Placeholder 2"/>
          <p:cNvSpPr>
            <a:spLocks noGrp="1"/>
          </p:cNvSpPr>
          <p:nvPr>
            <p:ph idx="1"/>
          </p:nvPr>
        </p:nvSpPr>
        <p:spPr/>
        <p:txBody>
          <a:bodyPr>
            <a:normAutofit fontScale="92500" lnSpcReduction="10000"/>
          </a:bodyPr>
          <a:lstStyle/>
          <a:p>
            <a:r>
              <a:rPr lang="en-US" sz="3600" dirty="0" smtClean="0">
                <a:solidFill>
                  <a:srgbClr val="FF0000"/>
                </a:solidFill>
                <a:effectLst>
                  <a:outerShdw blurRad="38100" dist="38100" dir="2700000" algn="tl">
                    <a:srgbClr val="000000">
                      <a:alpha val="43137"/>
                    </a:srgbClr>
                  </a:outerShdw>
                </a:effectLst>
              </a:rPr>
              <a:t>Rigour</a:t>
            </a:r>
            <a:r>
              <a:rPr lang="en-US" sz="3600" dirty="0" smtClean="0">
                <a:solidFill>
                  <a:srgbClr val="FF0000"/>
                </a:solidFill>
              </a:rPr>
              <a:t> </a:t>
            </a:r>
          </a:p>
          <a:p>
            <a:pPr lvl="1"/>
            <a:r>
              <a:rPr lang="en-US" sz="3200" dirty="0" smtClean="0"/>
              <a:t>Research that is conducted according to certain standards and controls appropriate to the methodology.</a:t>
            </a:r>
          </a:p>
          <a:p>
            <a:r>
              <a:rPr lang="en-US" sz="3600" dirty="0" smtClean="0">
                <a:solidFill>
                  <a:srgbClr val="FF0000"/>
                </a:solidFill>
                <a:effectLst>
                  <a:outerShdw blurRad="38100" dist="38100" dir="2700000" algn="tl">
                    <a:srgbClr val="000000">
                      <a:alpha val="43137"/>
                    </a:srgbClr>
                  </a:outerShdw>
                </a:effectLst>
              </a:rPr>
              <a:t>Relevance</a:t>
            </a:r>
          </a:p>
          <a:p>
            <a:pPr lvl="1"/>
            <a:r>
              <a:rPr lang="en-US" sz="3200" dirty="0" smtClean="0"/>
              <a:t>Research that is useful, consumable, readable, meaningful, and value-adding for the </a:t>
            </a:r>
            <a:r>
              <a:rPr lang="en-GB" sz="3200" dirty="0" smtClean="0"/>
              <a:t>journal’s audience.</a:t>
            </a:r>
          </a:p>
          <a:p>
            <a:r>
              <a:rPr lang="en-GB" sz="3600" dirty="0" smtClean="0">
                <a:solidFill>
                  <a:srgbClr val="FF0000"/>
                </a:solidFill>
                <a:effectLst>
                  <a:outerShdw blurRad="38100" dist="38100" dir="2700000" algn="tl">
                    <a:srgbClr val="000000">
                      <a:alpha val="43137"/>
                    </a:srgbClr>
                  </a:outerShdw>
                </a:effectLst>
              </a:rPr>
              <a:t>Interesting</a:t>
            </a:r>
            <a:endParaRPr lang="en-GB" sz="36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Why Researchers Must Write</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To publish your research to bring it to the notice of your peers</a:t>
            </a:r>
          </a:p>
          <a:p>
            <a:r>
              <a:rPr lang="en-GB" dirty="0" smtClean="0"/>
              <a:t>To become part of an academic community</a:t>
            </a:r>
          </a:p>
          <a:p>
            <a:r>
              <a:rPr lang="en-GB" dirty="0" smtClean="0"/>
              <a:t>To obtain feedback on the quality of:</a:t>
            </a:r>
          </a:p>
          <a:p>
            <a:pPr lvl="1"/>
            <a:r>
              <a:rPr lang="en-GB" dirty="0" smtClean="0"/>
              <a:t>your research</a:t>
            </a:r>
          </a:p>
          <a:p>
            <a:pPr lvl="1"/>
            <a:r>
              <a:rPr lang="en-GB" dirty="0" smtClean="0"/>
              <a:t>your writing</a:t>
            </a:r>
          </a:p>
          <a:p>
            <a:r>
              <a:rPr lang="en-GB" dirty="0" smtClean="0"/>
              <a:t>To advance your career</a:t>
            </a:r>
          </a:p>
          <a:p>
            <a:r>
              <a:rPr lang="en-GB" dirty="0" smtClean="0"/>
              <a:t>To obtain research funding</a:t>
            </a:r>
          </a:p>
          <a:p>
            <a:r>
              <a:rPr lang="en-GB" dirty="0" smtClean="0"/>
              <a:t>Writing is a critical skill for academic success</a:t>
            </a:r>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016"/>
            <a:ext cx="6814457" cy="878887"/>
          </a:xfrm>
        </p:spPr>
        <p:txBody>
          <a:bodyPr>
            <a:normAutofit fontScale="90000"/>
          </a:bodyPr>
          <a:lstStyle/>
          <a:p>
            <a:r>
              <a:rPr lang="en-GB" dirty="0" smtClean="0"/>
              <a:t>Length, roughly, 8,000 words:</a:t>
            </a:r>
            <a:endParaRPr lang="en-GB" dirty="0"/>
          </a:p>
        </p:txBody>
      </p:sp>
      <p:graphicFrame>
        <p:nvGraphicFramePr>
          <p:cNvPr id="6" name="Chart 5"/>
          <p:cNvGraphicFramePr/>
          <p:nvPr/>
        </p:nvGraphicFramePr>
        <p:xfrm>
          <a:off x="707570" y="1211943"/>
          <a:ext cx="7293429" cy="537391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p:cNvSpPr txBox="1"/>
          <p:nvPr/>
        </p:nvSpPr>
        <p:spPr>
          <a:xfrm>
            <a:off x="1634090" y="5471886"/>
            <a:ext cx="591829" cy="338554"/>
          </a:xfrm>
          <a:prstGeom prst="rect">
            <a:avLst/>
          </a:prstGeom>
          <a:noFill/>
        </p:spPr>
        <p:txBody>
          <a:bodyPr wrap="none" rtlCol="0">
            <a:spAutoFit/>
          </a:bodyPr>
          <a:lstStyle/>
          <a:p>
            <a:r>
              <a:rPr lang="en-GB" sz="1600" dirty="0" smtClean="0">
                <a:solidFill>
                  <a:srgbClr val="FFFF00"/>
                </a:solidFill>
                <a:latin typeface="+mj-lt"/>
              </a:rPr>
              <a:t>2.5%</a:t>
            </a:r>
          </a:p>
        </p:txBody>
      </p:sp>
      <p:sp>
        <p:nvSpPr>
          <p:cNvPr id="14" name="TextBox 13"/>
          <p:cNvSpPr txBox="1"/>
          <p:nvPr/>
        </p:nvSpPr>
        <p:spPr>
          <a:xfrm>
            <a:off x="2671861" y="1603829"/>
            <a:ext cx="696024" cy="338554"/>
          </a:xfrm>
          <a:prstGeom prst="rect">
            <a:avLst/>
          </a:prstGeom>
          <a:noFill/>
        </p:spPr>
        <p:txBody>
          <a:bodyPr wrap="none" rtlCol="0">
            <a:spAutoFit/>
          </a:bodyPr>
          <a:lstStyle/>
          <a:p>
            <a:r>
              <a:rPr lang="en-GB" sz="1600" dirty="0" smtClean="0">
                <a:solidFill>
                  <a:srgbClr val="FFFF00"/>
                </a:solidFill>
                <a:latin typeface="+mj-lt"/>
              </a:rPr>
              <a:t>35.0%</a:t>
            </a:r>
          </a:p>
        </p:txBody>
      </p:sp>
      <p:sp>
        <p:nvSpPr>
          <p:cNvPr id="15" name="TextBox 14"/>
          <p:cNvSpPr txBox="1"/>
          <p:nvPr/>
        </p:nvSpPr>
        <p:spPr>
          <a:xfrm>
            <a:off x="3743500" y="2830286"/>
            <a:ext cx="696024" cy="338554"/>
          </a:xfrm>
          <a:prstGeom prst="rect">
            <a:avLst/>
          </a:prstGeom>
          <a:noFill/>
        </p:spPr>
        <p:txBody>
          <a:bodyPr wrap="none" rtlCol="0">
            <a:spAutoFit/>
          </a:bodyPr>
          <a:lstStyle/>
          <a:p>
            <a:r>
              <a:rPr lang="en-GB" sz="1600" dirty="0" smtClean="0">
                <a:solidFill>
                  <a:srgbClr val="FFFF00"/>
                </a:solidFill>
                <a:latin typeface="+mj-lt"/>
              </a:rPr>
              <a:t>25.0%</a:t>
            </a:r>
          </a:p>
        </p:txBody>
      </p:sp>
      <p:sp>
        <p:nvSpPr>
          <p:cNvPr id="16" name="TextBox 15"/>
          <p:cNvSpPr txBox="1"/>
          <p:nvPr/>
        </p:nvSpPr>
        <p:spPr>
          <a:xfrm>
            <a:off x="4834489" y="4013201"/>
            <a:ext cx="696024" cy="338554"/>
          </a:xfrm>
          <a:prstGeom prst="rect">
            <a:avLst/>
          </a:prstGeom>
          <a:noFill/>
        </p:spPr>
        <p:txBody>
          <a:bodyPr wrap="none" rtlCol="0">
            <a:spAutoFit/>
          </a:bodyPr>
          <a:lstStyle/>
          <a:p>
            <a:r>
              <a:rPr lang="en-GB" sz="1600" dirty="0" smtClean="0">
                <a:solidFill>
                  <a:srgbClr val="FFFF00"/>
                </a:solidFill>
                <a:latin typeface="+mj-lt"/>
              </a:rPr>
              <a:t>15.0%</a:t>
            </a:r>
          </a:p>
        </p:txBody>
      </p:sp>
      <p:sp>
        <p:nvSpPr>
          <p:cNvPr id="17" name="TextBox 16"/>
          <p:cNvSpPr txBox="1"/>
          <p:nvPr/>
        </p:nvSpPr>
        <p:spPr>
          <a:xfrm>
            <a:off x="5912175" y="4310744"/>
            <a:ext cx="696024" cy="338554"/>
          </a:xfrm>
          <a:prstGeom prst="rect">
            <a:avLst/>
          </a:prstGeom>
          <a:noFill/>
        </p:spPr>
        <p:txBody>
          <a:bodyPr wrap="none" rtlCol="0">
            <a:spAutoFit/>
          </a:bodyPr>
          <a:lstStyle/>
          <a:p>
            <a:r>
              <a:rPr lang="en-GB" sz="1600" dirty="0" smtClean="0">
                <a:solidFill>
                  <a:srgbClr val="FFFF00"/>
                </a:solidFill>
                <a:latin typeface="+mj-lt"/>
              </a:rPr>
              <a:t>12.5%</a:t>
            </a:r>
          </a:p>
        </p:txBody>
      </p:sp>
      <p:sp>
        <p:nvSpPr>
          <p:cNvPr id="18" name="TextBox 17"/>
          <p:cNvSpPr txBox="1"/>
          <p:nvPr/>
        </p:nvSpPr>
        <p:spPr>
          <a:xfrm>
            <a:off x="6982603" y="4666344"/>
            <a:ext cx="696024" cy="338554"/>
          </a:xfrm>
          <a:prstGeom prst="rect">
            <a:avLst/>
          </a:prstGeom>
          <a:noFill/>
        </p:spPr>
        <p:txBody>
          <a:bodyPr wrap="none" rtlCol="0">
            <a:spAutoFit/>
          </a:bodyPr>
          <a:lstStyle/>
          <a:p>
            <a:r>
              <a:rPr lang="en-GB" sz="1600" dirty="0" smtClean="0">
                <a:solidFill>
                  <a:srgbClr val="FFFF00"/>
                </a:solidFill>
                <a:latin typeface="+mj-lt"/>
              </a:rPr>
              <a:t>10.0%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Sections</a:t>
            </a:r>
            <a:endParaRPr lang="en-GB"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Title</a:t>
            </a:r>
            <a:endParaRPr lang="en-GB" b="1" dirty="0">
              <a:solidFill>
                <a:srgbClr val="FFFF00"/>
              </a:solidFill>
              <a:effectLst>
                <a:outerShdw blurRad="38100" dist="38100" dir="2700000" algn="tl">
                  <a:srgbClr val="000000">
                    <a:alpha val="43137"/>
                  </a:srgbClr>
                </a:outerShdw>
              </a:effectLst>
              <a:latin typeface="+mj-lt"/>
            </a:endParaRP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Abstract</a:t>
            </a:r>
            <a:endParaRPr lang="en-GB" b="1" dirty="0">
              <a:solidFill>
                <a:srgbClr val="FFFF00"/>
              </a:solidFill>
              <a:effectLst>
                <a:outerShdw blurRad="38100" dist="38100" dir="2700000" algn="tl">
                  <a:srgbClr val="000000">
                    <a:alpha val="43137"/>
                  </a:srgbClr>
                </a:outerShdw>
              </a:effectLst>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Introduction</a:t>
            </a:r>
            <a:endParaRPr lang="en-GB" b="1" dirty="0">
              <a:solidFill>
                <a:srgbClr val="FFFF00"/>
              </a:solidFill>
              <a:effectLst>
                <a:outerShdw blurRad="38100" dist="38100" dir="2700000" algn="tl">
                  <a:srgbClr val="000000">
                    <a:alpha val="43137"/>
                  </a:srgbClr>
                </a:outerShdw>
              </a:effectLst>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Method</a:t>
            </a:r>
            <a:endParaRPr lang="en-GB" b="1" dirty="0">
              <a:solidFill>
                <a:srgbClr val="FFFF00"/>
              </a:solidFill>
              <a:effectLst>
                <a:outerShdw blurRad="38100" dist="38100" dir="2700000" algn="tl">
                  <a:srgbClr val="000000">
                    <a:alpha val="43137"/>
                  </a:srgbClr>
                </a:outerShdw>
              </a:effectLst>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Results</a:t>
            </a:r>
            <a:endParaRPr lang="en-GB" b="1" dirty="0">
              <a:solidFill>
                <a:srgbClr val="FFFF00"/>
              </a:solidFill>
              <a:effectLst>
                <a:outerShdw blurRad="38100" dist="38100" dir="2700000" algn="tl">
                  <a:srgbClr val="000000">
                    <a:alpha val="43137"/>
                  </a:srgbClr>
                </a:outerShdw>
              </a:effectLst>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Discussion</a:t>
            </a:r>
            <a:endParaRPr lang="en-GB" b="1" dirty="0">
              <a:solidFill>
                <a:srgbClr val="FFFF00"/>
              </a:solidFill>
              <a:effectLst>
                <a:outerShdw blurRad="38100" dist="38100" dir="2700000" algn="tl">
                  <a:srgbClr val="000000">
                    <a:alpha val="43137"/>
                  </a:srgbClr>
                </a:outerShdw>
              </a:effectLst>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Conclusions</a:t>
            </a:r>
            <a:endParaRPr lang="en-GB" b="1" dirty="0">
              <a:solidFill>
                <a:srgbClr val="FFFF00"/>
              </a:solidFill>
              <a:effectLst>
                <a:outerShdw blurRad="38100" dist="38100" dir="2700000" algn="tl">
                  <a:srgbClr val="000000">
                    <a:alpha val="43137"/>
                  </a:srgbClr>
                </a:outerShdw>
              </a:effectLst>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References</a:t>
            </a:r>
            <a:endParaRPr lang="en-GB" b="1" dirty="0">
              <a:solidFill>
                <a:srgbClr val="FFFF00"/>
              </a:solidFill>
              <a:effectLst>
                <a:outerShdw blurRad="38100" dist="38100" dir="2700000" algn="tl">
                  <a:srgbClr val="000000">
                    <a:alpha val="43137"/>
                  </a:srgbClr>
                </a:outerShdw>
              </a:effectLst>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Appendices</a:t>
            </a:r>
            <a:endParaRPr lang="en-GB" b="1"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wd">
                                    <p:tmPct val="10000"/>
                                  </p:iterate>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iterate type="wd">
                                    <p:tmPct val="10000"/>
                                  </p:iterate>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0-#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iterate type="wd">
                                    <p:tmPct val="10000"/>
                                  </p:iterate>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iterate type="wd">
                                    <p:tmPct val="10000"/>
                                  </p:iterate>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iterate type="wd">
                                    <p:tmPct val="10000"/>
                                  </p:iterate>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000" fill="hold"/>
                                        <p:tgtEl>
                                          <p:spTgt spid="12"/>
                                        </p:tgtEl>
                                        <p:attrNameLst>
                                          <p:attrName>ppt_x</p:attrName>
                                        </p:attrNameLst>
                                      </p:cBhvr>
                                      <p:tavLst>
                                        <p:tav tm="0">
                                          <p:val>
                                            <p:strVal val="0-#ppt_w/2"/>
                                          </p:val>
                                        </p:tav>
                                        <p:tav tm="100000">
                                          <p:val>
                                            <p:strVal val="#ppt_x"/>
                                          </p:val>
                                        </p:tav>
                                      </p:tavLst>
                                    </p:anim>
                                    <p:anim calcmode="lin" valueType="num">
                                      <p:cBhvr additive="base">
                                        <p:cTn id="36" dur="1000" fill="hold"/>
                                        <p:tgtEl>
                                          <p:spTgt spid="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iterate type="wd">
                                    <p:tmPct val="10000"/>
                                  </p:iterate>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000" fill="hold"/>
                                        <p:tgtEl>
                                          <p:spTgt spid="13"/>
                                        </p:tgtEl>
                                        <p:attrNameLst>
                                          <p:attrName>ppt_x</p:attrName>
                                        </p:attrNameLst>
                                      </p:cBhvr>
                                      <p:tavLst>
                                        <p:tav tm="0">
                                          <p:val>
                                            <p:strVal val="0-#ppt_w/2"/>
                                          </p:val>
                                        </p:tav>
                                        <p:tav tm="100000">
                                          <p:val>
                                            <p:strVal val="#ppt_x"/>
                                          </p:val>
                                        </p:tav>
                                      </p:tavLst>
                                    </p:anim>
                                    <p:anim calcmode="lin" valueType="num">
                                      <p:cBhvr additive="base">
                                        <p:cTn id="4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55875" y="1571625"/>
            <a:ext cx="6359525" cy="4572000"/>
          </a:xfrm>
        </p:spPr>
        <p:txBody>
          <a:bodyPr>
            <a:normAutofit fontScale="85000" lnSpcReduction="10000"/>
          </a:bodyPr>
          <a:lstStyle/>
          <a:p>
            <a:pPr>
              <a:spcBef>
                <a:spcPts val="300"/>
              </a:spcBef>
            </a:pPr>
            <a:r>
              <a:rPr lang="en-GB" dirty="0" smtClean="0"/>
              <a:t>6-10 words; gets more downloads</a:t>
            </a:r>
          </a:p>
          <a:p>
            <a:pPr>
              <a:spcBef>
                <a:spcPts val="300"/>
              </a:spcBef>
            </a:pPr>
            <a:r>
              <a:rPr lang="en-GB" dirty="0" smtClean="0"/>
              <a:t>Simple, attention-grabbing</a:t>
            </a:r>
          </a:p>
          <a:p>
            <a:pPr>
              <a:spcBef>
                <a:spcPts val="300"/>
              </a:spcBef>
            </a:pPr>
            <a:endParaRPr lang="en-GB" dirty="0"/>
          </a:p>
          <a:p>
            <a:pPr>
              <a:spcBef>
                <a:spcPts val="300"/>
              </a:spcBef>
            </a:pPr>
            <a:endParaRPr lang="en-GB" dirty="0" smtClean="0"/>
          </a:p>
          <a:p>
            <a:pPr>
              <a:spcBef>
                <a:spcPts val="300"/>
              </a:spcBef>
            </a:pPr>
            <a:endParaRPr lang="en-GB" dirty="0"/>
          </a:p>
          <a:p>
            <a:pPr>
              <a:spcBef>
                <a:spcPts val="300"/>
              </a:spcBef>
            </a:pPr>
            <a:endParaRPr lang="en-GB" dirty="0" smtClean="0"/>
          </a:p>
          <a:p>
            <a:pPr>
              <a:spcBef>
                <a:spcPts val="300"/>
              </a:spcBef>
            </a:pPr>
            <a:r>
              <a:rPr lang="en-GB" dirty="0" smtClean="0"/>
              <a:t>Authors:</a:t>
            </a:r>
          </a:p>
          <a:p>
            <a:pPr lvl="1">
              <a:spcBef>
                <a:spcPts val="300"/>
              </a:spcBef>
            </a:pPr>
            <a:r>
              <a:rPr lang="en-GB" dirty="0" smtClean="0"/>
              <a:t>Names</a:t>
            </a:r>
          </a:p>
          <a:p>
            <a:pPr lvl="1">
              <a:spcBef>
                <a:spcPts val="300"/>
              </a:spcBef>
            </a:pPr>
            <a:r>
              <a:rPr lang="en-GB" dirty="0" smtClean="0"/>
              <a:t>Affiliations</a:t>
            </a:r>
          </a:p>
          <a:p>
            <a:pPr lvl="1">
              <a:spcBef>
                <a:spcPts val="300"/>
              </a:spcBef>
            </a:pPr>
            <a:r>
              <a:rPr lang="en-GB" dirty="0" smtClean="0"/>
              <a:t>Emails</a:t>
            </a:r>
          </a:p>
          <a:p>
            <a:pPr>
              <a:spcBef>
                <a:spcPts val="300"/>
              </a:spcBef>
            </a:pPr>
            <a:r>
              <a:rPr lang="en-GB" dirty="0" smtClean="0"/>
              <a:t>The lead - corresponding - author first</a:t>
            </a:r>
          </a:p>
          <a:p>
            <a:endParaRPr lang="en-GB" dirty="0" smtClean="0"/>
          </a:p>
          <a:p>
            <a:pPr lvl="1"/>
            <a:endParaRPr lang="en-GB"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rgbClr val="FFFF00"/>
                </a:solidFill>
                <a:effectLst>
                  <a:outerShdw blurRad="38100" dist="38100" dir="2700000" algn="tl">
                    <a:srgbClr val="000000">
                      <a:alpha val="43137"/>
                    </a:srgbClr>
                  </a:outerShdw>
                </a:effectLst>
                <a:latin typeface="+mj-lt"/>
              </a:rPr>
              <a:t>Title</a:t>
            </a:r>
            <a:endParaRPr lang="en-GB" b="1" dirty="0">
              <a:solidFill>
                <a:srgbClr val="FFFF00"/>
              </a:solidFill>
              <a:effectLst>
                <a:outerShdw blurRad="38100" dist="38100" dir="2700000" algn="tl">
                  <a:srgbClr val="000000">
                    <a:alpha val="43137"/>
                  </a:srgbClr>
                </a:outerShdw>
              </a:effectLst>
              <a:latin typeface="+mj-lt"/>
            </a:endParaRP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grpSp>
        <p:nvGrpSpPr>
          <p:cNvPr id="2" name="Group 18"/>
          <p:cNvGrpSpPr/>
          <p:nvPr/>
        </p:nvGrpSpPr>
        <p:grpSpPr>
          <a:xfrm>
            <a:off x="3702014" y="2581872"/>
            <a:ext cx="4260312" cy="2331509"/>
            <a:chOff x="4355023" y="1409836"/>
            <a:chExt cx="4260312" cy="2331509"/>
          </a:xfrm>
        </p:grpSpPr>
        <p:sp>
          <p:nvSpPr>
            <p:cNvPr id="15" name="TextBox 14"/>
            <p:cNvSpPr txBox="1"/>
            <p:nvPr/>
          </p:nvSpPr>
          <p:spPr>
            <a:xfrm>
              <a:off x="4355023" y="2002478"/>
              <a:ext cx="1080489" cy="461665"/>
            </a:xfrm>
            <a:prstGeom prst="rect">
              <a:avLst/>
            </a:prstGeom>
            <a:noFill/>
          </p:spPr>
          <p:txBody>
            <a:bodyPr wrap="none" rtlCol="0">
              <a:spAutoFit/>
            </a:bodyPr>
            <a:lstStyle/>
            <a:p>
              <a:r>
                <a:rPr lang="en-GB" sz="1200" dirty="0" smtClean="0">
                  <a:solidFill>
                    <a:srgbClr val="FFFF00"/>
                  </a:solidFill>
                  <a:latin typeface="+mj-lt"/>
                </a:rPr>
                <a:t>Percentage of </a:t>
              </a:r>
            </a:p>
            <a:p>
              <a:r>
                <a:rPr lang="en-GB" sz="1200" dirty="0" smtClean="0">
                  <a:solidFill>
                    <a:srgbClr val="FFFF00"/>
                  </a:solidFill>
                  <a:latin typeface="+mj-lt"/>
                </a:rPr>
                <a:t>Downloads</a:t>
              </a:r>
              <a:endParaRPr lang="en-GB" sz="1200" dirty="0">
                <a:solidFill>
                  <a:srgbClr val="FFFF00"/>
                </a:solidFill>
                <a:latin typeface="+mj-lt"/>
              </a:endParaRPr>
            </a:p>
          </p:txBody>
        </p:sp>
        <p:grpSp>
          <p:nvGrpSpPr>
            <p:cNvPr id="4" name="Group 17"/>
            <p:cNvGrpSpPr/>
            <p:nvPr/>
          </p:nvGrpSpPr>
          <p:grpSpPr>
            <a:xfrm>
              <a:off x="5548394" y="1409836"/>
              <a:ext cx="3066941" cy="2331509"/>
              <a:chOff x="5548394" y="1394846"/>
              <a:chExt cx="3066941" cy="2331509"/>
            </a:xfrm>
          </p:grpSpPr>
          <p:graphicFrame>
            <p:nvGraphicFramePr>
              <p:cNvPr id="14" name="Chart 13"/>
              <p:cNvGraphicFramePr/>
              <p:nvPr/>
            </p:nvGraphicFramePr>
            <p:xfrm>
              <a:off x="5548394" y="1394846"/>
              <a:ext cx="3066941" cy="2111214"/>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6217404" y="3449356"/>
                <a:ext cx="2003497" cy="276999"/>
              </a:xfrm>
              <a:prstGeom prst="rect">
                <a:avLst/>
              </a:prstGeom>
              <a:noFill/>
            </p:spPr>
            <p:txBody>
              <a:bodyPr wrap="none" rtlCol="0">
                <a:spAutoFit/>
              </a:bodyPr>
              <a:lstStyle/>
              <a:p>
                <a:r>
                  <a:rPr lang="en-GB" sz="1200" dirty="0" smtClean="0">
                    <a:solidFill>
                      <a:srgbClr val="FFFF00"/>
                    </a:solidFill>
                    <a:latin typeface="+mj-lt"/>
                  </a:rPr>
                  <a:t>Number of Words in the Title</a:t>
                </a:r>
                <a:endParaRPr lang="en-GB" sz="1200" dirty="0">
                  <a:solidFill>
                    <a:srgbClr val="FFFF00"/>
                  </a:solidFill>
                  <a:latin typeface="+mj-lt"/>
                </a:endParaRPr>
              </a:p>
            </p:txBody>
          </p:sp>
        </p:gr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4925" y="1581150"/>
            <a:ext cx="6311900" cy="4572000"/>
          </a:xfrm>
        </p:spPr>
        <p:txBody>
          <a:bodyPr>
            <a:noAutofit/>
          </a:bodyPr>
          <a:lstStyle/>
          <a:p>
            <a:pPr>
              <a:spcBef>
                <a:spcPts val="0"/>
              </a:spcBef>
            </a:pPr>
            <a:r>
              <a:rPr lang="en-US" sz="1800" dirty="0"/>
              <a:t>S</a:t>
            </a:r>
            <a:r>
              <a:rPr lang="en-US" sz="1800" dirty="0" smtClean="0"/>
              <a:t>ummarizes the entire research paper</a:t>
            </a:r>
          </a:p>
          <a:p>
            <a:pPr>
              <a:spcBef>
                <a:spcPts val="0"/>
              </a:spcBef>
            </a:pPr>
            <a:r>
              <a:rPr lang="en-US" sz="1800" dirty="0" smtClean="0"/>
              <a:t>Should be capable of standing in its place</a:t>
            </a:r>
          </a:p>
          <a:p>
            <a:pPr>
              <a:spcBef>
                <a:spcPts val="0"/>
              </a:spcBef>
            </a:pPr>
            <a:r>
              <a:rPr lang="en-US" sz="1800" dirty="0" smtClean="0"/>
              <a:t>Allows a reader to evaluate quickly the content of your paper, and judge if it is relevant to them</a:t>
            </a:r>
          </a:p>
          <a:p>
            <a:pPr>
              <a:spcBef>
                <a:spcPts val="0"/>
              </a:spcBef>
            </a:pPr>
            <a:r>
              <a:rPr lang="en-US" sz="1800" dirty="0" smtClean="0"/>
              <a:t>Convey a complete synopsis of the paper, but within a word tight limit.</a:t>
            </a:r>
          </a:p>
          <a:p>
            <a:pPr>
              <a:spcBef>
                <a:spcPts val="0"/>
              </a:spcBef>
            </a:pPr>
            <a:r>
              <a:rPr lang="en-US" sz="1800" dirty="0" smtClean="0"/>
              <a:t>If you are given a maximum word count for an abstract, such as 200 words, stay within it</a:t>
            </a:r>
          </a:p>
          <a:p>
            <a:pPr>
              <a:spcBef>
                <a:spcPts val="0"/>
              </a:spcBef>
            </a:pPr>
            <a:r>
              <a:rPr lang="en-US" sz="1800" dirty="0" smtClean="0"/>
              <a:t>Papers are generally placed onto a database, with strict limits on the number of words, and an overlong abstract risks the entire paper becoming rejected.</a:t>
            </a:r>
          </a:p>
          <a:p>
            <a:pPr>
              <a:spcBef>
                <a:spcPts val="0"/>
              </a:spcBef>
            </a:pPr>
            <a:r>
              <a:rPr lang="en-US" sz="1800" dirty="0" smtClean="0"/>
              <a:t>Briefly introduce the general topic </a:t>
            </a:r>
          </a:p>
          <a:p>
            <a:pPr>
              <a:spcBef>
                <a:spcPts val="0"/>
              </a:spcBef>
            </a:pPr>
            <a:r>
              <a:rPr lang="en-US" sz="1800" dirty="0" smtClean="0"/>
              <a:t>Explain the research question and objectives. </a:t>
            </a:r>
          </a:p>
          <a:p>
            <a:pPr>
              <a:spcBef>
                <a:spcPts val="0"/>
              </a:spcBef>
            </a:pPr>
            <a:r>
              <a:rPr lang="en-US" sz="1800" dirty="0" smtClean="0"/>
              <a:t>Briefly describe the methodology, results and conclusions</a:t>
            </a:r>
          </a:p>
          <a:p>
            <a:pPr>
              <a:spcBef>
                <a:spcPts val="0"/>
              </a:spcBef>
            </a:pPr>
            <a:r>
              <a:rPr lang="en-US" sz="1800" dirty="0" smtClean="0"/>
              <a:t>Stick to the research question</a:t>
            </a:r>
          </a:p>
          <a:p>
            <a:pPr>
              <a:spcBef>
                <a:spcPts val="0"/>
              </a:spcBef>
            </a:pPr>
            <a:r>
              <a:rPr lang="en-US" sz="1800" dirty="0" smtClean="0"/>
              <a:t>Write freely then edit down; cut, cut, cut</a:t>
            </a:r>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Abstract</a:t>
            </a: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To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To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To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Top)">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482" y="1530351"/>
            <a:ext cx="6323344" cy="4594224"/>
          </a:xfrm>
        </p:spPr>
        <p:txBody>
          <a:bodyPr>
            <a:noAutofit/>
          </a:bodyPr>
          <a:lstStyle/>
          <a:p>
            <a:pPr>
              <a:spcBef>
                <a:spcPts val="0"/>
              </a:spcBef>
            </a:pPr>
            <a:r>
              <a:rPr lang="en-GB" sz="1850" dirty="0" smtClean="0"/>
              <a:t>Literature review; start </a:t>
            </a:r>
            <a:r>
              <a:rPr lang="en-GB" sz="1850" dirty="0"/>
              <a:t>with a broad </a:t>
            </a:r>
            <a:r>
              <a:rPr lang="en-GB" sz="1850" dirty="0" smtClean="0"/>
              <a:t>background/contextual </a:t>
            </a:r>
            <a:r>
              <a:rPr lang="en-GB" sz="1850" dirty="0"/>
              <a:t>view then narrow it down to your field of study</a:t>
            </a:r>
          </a:p>
          <a:p>
            <a:pPr>
              <a:spcBef>
                <a:spcPts val="0"/>
              </a:spcBef>
            </a:pPr>
            <a:r>
              <a:rPr lang="en-GB" sz="1850" dirty="0"/>
              <a:t>Explain the rationale behind each step</a:t>
            </a:r>
          </a:p>
          <a:p>
            <a:pPr>
              <a:spcBef>
                <a:spcPts val="0"/>
              </a:spcBef>
            </a:pPr>
            <a:r>
              <a:rPr lang="en-GB" sz="1850" dirty="0"/>
              <a:t>Focus down to your research problem, thesis and hypothesis</a:t>
            </a:r>
          </a:p>
          <a:p>
            <a:pPr>
              <a:spcBef>
                <a:spcPts val="0"/>
              </a:spcBef>
            </a:pPr>
            <a:r>
              <a:rPr lang="en-GB" sz="1850" dirty="0"/>
              <a:t>Justify why your work is essential for research in the field. e.g.;</a:t>
            </a:r>
          </a:p>
          <a:p>
            <a:pPr lvl="1">
              <a:spcBef>
                <a:spcPts val="0"/>
              </a:spcBef>
            </a:pPr>
            <a:r>
              <a:rPr lang="en-GB" sz="1850" dirty="0"/>
              <a:t>building on previous research, </a:t>
            </a:r>
          </a:p>
          <a:p>
            <a:pPr lvl="1">
              <a:spcBef>
                <a:spcPts val="0"/>
              </a:spcBef>
            </a:pPr>
            <a:r>
              <a:rPr lang="en-GB" sz="1850" dirty="0"/>
              <a:t>looking at something that everybody else has overlooked, </a:t>
            </a:r>
          </a:p>
          <a:p>
            <a:pPr lvl="1">
              <a:spcBef>
                <a:spcPts val="0"/>
              </a:spcBef>
            </a:pPr>
            <a:r>
              <a:rPr lang="en-GB" sz="1850" dirty="0"/>
              <a:t>Improving on previous research that delivered unclear results</a:t>
            </a:r>
          </a:p>
          <a:p>
            <a:pPr>
              <a:spcBef>
                <a:spcPts val="0"/>
              </a:spcBef>
            </a:pPr>
            <a:r>
              <a:rPr lang="en-GB" sz="1850" dirty="0" smtClean="0"/>
              <a:t>Assume </a:t>
            </a:r>
            <a:r>
              <a:rPr lang="en-GB" sz="1850" dirty="0"/>
              <a:t>that your paper </a:t>
            </a:r>
            <a:r>
              <a:rPr lang="en-GB" sz="1850" dirty="0" smtClean="0"/>
              <a:t>will be read by someone </a:t>
            </a:r>
            <a:r>
              <a:rPr lang="en-GB" sz="1850" dirty="0"/>
              <a:t>with a good working knowledge of your </a:t>
            </a:r>
            <a:r>
              <a:rPr lang="en-GB" sz="1850" dirty="0" smtClean="0"/>
              <a:t>field</a:t>
            </a:r>
            <a:endParaRPr lang="en-GB" sz="1850" dirty="0"/>
          </a:p>
          <a:p>
            <a:pPr>
              <a:spcBef>
                <a:spcPts val="0"/>
              </a:spcBef>
            </a:pPr>
            <a:r>
              <a:rPr lang="en-GB" sz="1850" dirty="0" smtClean="0"/>
              <a:t>Explain how </a:t>
            </a:r>
            <a:r>
              <a:rPr lang="en-GB" sz="1850" dirty="0"/>
              <a:t>you are going to fill the </a:t>
            </a:r>
            <a:r>
              <a:rPr lang="en-GB" sz="1850" dirty="0" smtClean="0"/>
              <a:t>knowledge gap</a:t>
            </a:r>
            <a:r>
              <a:rPr lang="en-GB" sz="1850" dirty="0"/>
              <a:t>, laying out your objectives and </a:t>
            </a:r>
            <a:r>
              <a:rPr lang="en-GB" sz="1850" dirty="0" smtClean="0"/>
              <a:t>methodology</a:t>
            </a:r>
            <a:endParaRPr lang="en-GB" sz="1850" dirty="0"/>
          </a:p>
          <a:p>
            <a:pPr>
              <a:spcBef>
                <a:spcPts val="0"/>
              </a:spcBef>
            </a:pPr>
            <a:r>
              <a:rPr lang="en-GB" sz="1850" dirty="0" smtClean="0"/>
              <a:t>Alert the reader to any weaknesses and assumptions </a:t>
            </a:r>
            <a:endParaRPr lang="en-GB" sz="1850" dirty="0"/>
          </a:p>
          <a:p>
            <a:pPr>
              <a:spcBef>
                <a:spcPts val="0"/>
              </a:spcBef>
            </a:pPr>
            <a:r>
              <a:rPr lang="en-GB" sz="1850" dirty="0" smtClean="0"/>
              <a:t>Define </a:t>
            </a:r>
            <a:r>
              <a:rPr lang="en-GB" sz="1850" dirty="0"/>
              <a:t>the </a:t>
            </a:r>
            <a:r>
              <a:rPr lang="en-GB" sz="1850" dirty="0" smtClean="0"/>
              <a:t>problem</a:t>
            </a:r>
            <a:endParaRPr lang="en-GB" sz="1850" dirty="0"/>
          </a:p>
          <a:p>
            <a:pPr>
              <a:spcBef>
                <a:spcPts val="0"/>
              </a:spcBef>
            </a:pPr>
            <a:r>
              <a:rPr lang="en-GB" sz="1850" dirty="0"/>
              <a:t>Ensure your discussion and conclusion refer back to </a:t>
            </a:r>
            <a:r>
              <a:rPr lang="en-GB" sz="1850" dirty="0" smtClean="0"/>
              <a:t>this</a:t>
            </a:r>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Introduction</a:t>
            </a: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Top)">
                                      <p:cBhvr>
                                        <p:cTn id="25" dur="500"/>
                                        <p:tgtEl>
                                          <p:spTgt spid="3">
                                            <p:txEl>
                                              <p:pRg st="4" end="4"/>
                                            </p:txEl>
                                          </p:spTgt>
                                        </p:tgtEl>
                                      </p:cBhvr>
                                    </p:animEffect>
                                  </p:childTnLst>
                                </p:cTn>
                              </p:par>
                              <p:par>
                                <p:cTn id="26" presetID="12" presetClass="entr" presetSubtype="1"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Top)">
                                      <p:cBhvr>
                                        <p:cTn id="28" dur="500"/>
                                        <p:tgtEl>
                                          <p:spTgt spid="3">
                                            <p:txEl>
                                              <p:pRg st="5" end="5"/>
                                            </p:txEl>
                                          </p:spTgt>
                                        </p:tgtEl>
                                      </p:cBhvr>
                                    </p:animEffect>
                                  </p:childTnLst>
                                </p:cTn>
                              </p:par>
                              <p:par>
                                <p:cTn id="29" presetID="12" presetClass="entr" presetSubtype="1"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Top)">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1"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lide(fromTop)">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lide(fromTop)">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1"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slide(fromTop)">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1"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slide(fromTop)">
                                      <p:cBhvr>
                                        <p:cTn id="51" dur="500"/>
                                        <p:tgtEl>
                                          <p:spTgt spid="3">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1"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slide(fromTop)">
                                      <p:cBhvr>
                                        <p:cTn id="5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46349" y="1562100"/>
            <a:ext cx="6359526" cy="5181600"/>
          </a:xfrm>
        </p:spPr>
        <p:txBody>
          <a:bodyPr>
            <a:normAutofit fontScale="55000" lnSpcReduction="20000"/>
          </a:bodyPr>
          <a:lstStyle/>
          <a:p>
            <a:r>
              <a:rPr lang="en-US" dirty="0"/>
              <a:t>Writing the methodology lies at the core of the paper, and fulfills one of the basic principles underlying the scientific method</a:t>
            </a:r>
            <a:r>
              <a:rPr lang="en-US" dirty="0" smtClean="0"/>
              <a:t>.</a:t>
            </a:r>
          </a:p>
          <a:p>
            <a:pPr lvl="0"/>
            <a:r>
              <a:rPr lang="en-GB" dirty="0"/>
              <a:t>Scientific research needs to be verifiable by other researchers, so that they can review the results by replicating the experiment and corroborate its validity</a:t>
            </a:r>
          </a:p>
          <a:p>
            <a:pPr lvl="0"/>
            <a:r>
              <a:rPr lang="en-GB" dirty="0" smtClean="0"/>
              <a:t>Needs </a:t>
            </a:r>
            <a:r>
              <a:rPr lang="en-GB" dirty="0"/>
              <a:t>an accurate description of the equipment and techniques used to gather data</a:t>
            </a:r>
          </a:p>
          <a:p>
            <a:pPr lvl="0"/>
            <a:r>
              <a:rPr lang="en-GB" dirty="0"/>
              <a:t>Explain how the raw data was compiled and analyzed</a:t>
            </a:r>
          </a:p>
          <a:p>
            <a:pPr lvl="0"/>
            <a:r>
              <a:rPr lang="en-GB" dirty="0"/>
              <a:t>Allows readers to evaluate the results and judge the validity of your conclusions</a:t>
            </a:r>
          </a:p>
          <a:p>
            <a:pPr lvl="0"/>
            <a:r>
              <a:rPr lang="en-GB" dirty="0"/>
              <a:t>There are variations according to the type of research, the methodology can be divided into a few sections:</a:t>
            </a:r>
          </a:p>
          <a:p>
            <a:pPr lvl="1"/>
            <a:r>
              <a:rPr lang="en-GB" dirty="0"/>
              <a:t>Describe the materials and equipment </a:t>
            </a:r>
          </a:p>
          <a:p>
            <a:pPr lvl="1"/>
            <a:r>
              <a:rPr lang="en-GB" dirty="0"/>
              <a:t>Explain how samples were gathered</a:t>
            </a:r>
          </a:p>
          <a:p>
            <a:pPr lvl="1"/>
            <a:r>
              <a:rPr lang="en-GB" dirty="0"/>
              <a:t>Explain how measurements were made </a:t>
            </a:r>
          </a:p>
          <a:p>
            <a:pPr lvl="1"/>
            <a:r>
              <a:rPr lang="en-GB" dirty="0"/>
              <a:t>Describe the calculations that were performed on the data</a:t>
            </a:r>
          </a:p>
          <a:p>
            <a:pPr lvl="1"/>
            <a:r>
              <a:rPr lang="en-GB" dirty="0"/>
              <a:t>Describe the statistical techniques used </a:t>
            </a:r>
          </a:p>
          <a:p>
            <a:pPr lvl="0"/>
            <a:r>
              <a:rPr lang="en-GB" dirty="0"/>
              <a:t>Write in chronological order, using the past </a:t>
            </a:r>
            <a:r>
              <a:rPr lang="en-GB" dirty="0" smtClean="0"/>
              <a:t>tense</a:t>
            </a:r>
            <a:r>
              <a:rPr lang="en-US" dirty="0" smtClean="0"/>
              <a:t>  </a:t>
            </a:r>
            <a:endParaRPr lang="en-GB"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Method</a:t>
            </a: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par>
                                <p:cTn id="33" presetID="12" presetClass="entr" presetSubtype="1"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slide(fromTop)">
                                      <p:cBhvr>
                                        <p:cTn id="35" dur="500"/>
                                        <p:tgtEl>
                                          <p:spTgt spid="3">
                                            <p:txEl>
                                              <p:pRg st="6" end="6"/>
                                            </p:txEl>
                                          </p:spTgt>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slide(fromTop)">
                                      <p:cBhvr>
                                        <p:cTn id="38" dur="500"/>
                                        <p:tgtEl>
                                          <p:spTgt spid="3">
                                            <p:txEl>
                                              <p:pRg st="7" end="7"/>
                                            </p:txEl>
                                          </p:spTgt>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slide(fromTop)">
                                      <p:cBhvr>
                                        <p:cTn id="41" dur="500"/>
                                        <p:tgtEl>
                                          <p:spTgt spid="3">
                                            <p:txEl>
                                              <p:pRg st="8" end="8"/>
                                            </p:txEl>
                                          </p:spTgt>
                                        </p:tgtEl>
                                      </p:cBhvr>
                                    </p:animEffect>
                                  </p:childTnLst>
                                </p:cTn>
                              </p:par>
                              <p:par>
                                <p:cTn id="42" presetID="12" presetClass="entr" presetSubtype="1"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slide(fromTop)">
                                      <p:cBhvr>
                                        <p:cTn id="44" dur="500"/>
                                        <p:tgtEl>
                                          <p:spTgt spid="3">
                                            <p:txEl>
                                              <p:pRg st="9" end="9"/>
                                            </p:txEl>
                                          </p:spTgt>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slide(fromTop)">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slide(fromTop)">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65400" y="1552574"/>
            <a:ext cx="6330950" cy="5305425"/>
          </a:xfrm>
          <a:prstGeom prst="rect">
            <a:avLst/>
          </a:prstGeom>
        </p:spPr>
        <p:txBody>
          <a:bodyPr>
            <a:noAutofit/>
          </a:bodyPr>
          <a:lstStyle/>
          <a:p>
            <a:pPr lvl="0"/>
            <a:r>
              <a:rPr lang="en-GB" sz="1700" dirty="0" smtClean="0"/>
              <a:t>Straightforward </a:t>
            </a:r>
            <a:r>
              <a:rPr lang="en-GB" sz="1700" dirty="0"/>
              <a:t>commentary of </a:t>
            </a:r>
            <a:r>
              <a:rPr lang="en-GB" sz="1700" dirty="0" smtClean="0"/>
              <a:t>what </a:t>
            </a:r>
            <a:r>
              <a:rPr lang="en-GB" sz="1700" dirty="0"/>
              <a:t>you observed and found</a:t>
            </a:r>
          </a:p>
          <a:p>
            <a:pPr lvl="0"/>
            <a:r>
              <a:rPr lang="en-GB" sz="1700" dirty="0"/>
              <a:t>No interpretation or evaluation </a:t>
            </a:r>
          </a:p>
          <a:p>
            <a:pPr lvl="0"/>
            <a:r>
              <a:rPr lang="en-GB" sz="1700" dirty="0"/>
              <a:t>Avoid excessive information that obscures your key findings</a:t>
            </a:r>
          </a:p>
          <a:p>
            <a:pPr lvl="0"/>
            <a:r>
              <a:rPr lang="en-GB" sz="1700" dirty="0"/>
              <a:t>Don’t repeat; e.g., use tables or graphs, not both. If data is in a table, don’t repeat it in the text</a:t>
            </a:r>
          </a:p>
          <a:p>
            <a:pPr lvl="0"/>
            <a:r>
              <a:rPr lang="en-GB" sz="1700" dirty="0"/>
              <a:t>Display the most relevant information in the graph, figures and tables.</a:t>
            </a:r>
          </a:p>
          <a:p>
            <a:pPr lvl="0"/>
            <a:r>
              <a:rPr lang="en-GB" sz="1700" dirty="0"/>
              <a:t>Use the text to direct the reader to these, and to link to the discussion section, e.g., highlighting correlations and key findings.</a:t>
            </a:r>
          </a:p>
          <a:p>
            <a:pPr lvl="0"/>
            <a:r>
              <a:rPr lang="en-GB" sz="1700" dirty="0"/>
              <a:t>Include negative results; excluding them invalidates the paper and is bad science</a:t>
            </a:r>
          </a:p>
          <a:p>
            <a:pPr lvl="0"/>
            <a:r>
              <a:rPr lang="en-GB" sz="1700" dirty="0"/>
              <a:t>Negative results, and how you handle them, often lead to an interesting discussion section </a:t>
            </a:r>
          </a:p>
          <a:p>
            <a:pPr lvl="0"/>
            <a:r>
              <a:rPr lang="en-GB" sz="1700" dirty="0"/>
              <a:t>Use an appendix for larger amounts of raw data and/or calculations</a:t>
            </a:r>
          </a:p>
          <a:p>
            <a:pPr lvl="0"/>
            <a:r>
              <a:rPr lang="en-GB" sz="1700" dirty="0"/>
              <a:t>Specify any computer programmes that you used </a:t>
            </a:r>
          </a:p>
          <a:p>
            <a:pPr lvl="0"/>
            <a:r>
              <a:rPr lang="en-GB" sz="1700" dirty="0"/>
              <a:t>Assume the reader understands basic statistical </a:t>
            </a:r>
            <a:r>
              <a:rPr lang="en-GB" sz="1700" dirty="0" smtClean="0"/>
              <a:t>tests</a:t>
            </a:r>
            <a:endParaRPr lang="en-GB" sz="1700"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Results</a:t>
            </a: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To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To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To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Top)">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55874" y="1543050"/>
            <a:ext cx="6378575" cy="5200650"/>
          </a:xfrm>
        </p:spPr>
        <p:txBody>
          <a:bodyPr>
            <a:noAutofit/>
          </a:bodyPr>
          <a:lstStyle/>
          <a:p>
            <a:r>
              <a:rPr lang="en-US" sz="1400" dirty="0" smtClean="0"/>
              <a:t>Where </a:t>
            </a:r>
            <a:r>
              <a:rPr lang="en-US" sz="1400" dirty="0"/>
              <a:t>you </a:t>
            </a:r>
            <a:r>
              <a:rPr lang="en-US" sz="1400" dirty="0" smtClean="0"/>
              <a:t>add </a:t>
            </a:r>
            <a:r>
              <a:rPr lang="en-US" sz="1400" dirty="0"/>
              <a:t>your interpretations to the </a:t>
            </a:r>
            <a:r>
              <a:rPr lang="en-US" sz="1400" dirty="0" smtClean="0"/>
              <a:t>findings</a:t>
            </a:r>
          </a:p>
          <a:p>
            <a:pPr lvl="0"/>
            <a:r>
              <a:rPr lang="en-GB" sz="1400" dirty="0"/>
              <a:t>Explain any links and correlations in your data</a:t>
            </a:r>
          </a:p>
          <a:p>
            <a:pPr lvl="0"/>
            <a:r>
              <a:rPr lang="en-GB" sz="1400" dirty="0"/>
              <a:t>Build on the links you left in the results section </a:t>
            </a:r>
          </a:p>
          <a:p>
            <a:pPr lvl="0"/>
            <a:r>
              <a:rPr lang="en-GB" sz="1400" dirty="0" smtClean="0"/>
              <a:t>Some speculation is allowed, e.g., regarding causality</a:t>
            </a:r>
          </a:p>
          <a:p>
            <a:pPr lvl="0"/>
            <a:r>
              <a:rPr lang="en-GB" sz="1400" dirty="0" smtClean="0"/>
              <a:t>Address </a:t>
            </a:r>
            <a:r>
              <a:rPr lang="en-GB" sz="1400" dirty="0"/>
              <a:t>your null or alternative hypotheses according to the significance levels found by the </a:t>
            </a:r>
            <a:r>
              <a:rPr lang="en-GB" sz="1400" dirty="0" smtClean="0"/>
              <a:t>statistics</a:t>
            </a:r>
            <a:endParaRPr lang="en-GB" sz="1400" dirty="0"/>
          </a:p>
          <a:p>
            <a:pPr lvl="0"/>
            <a:r>
              <a:rPr lang="en-GB" sz="1400" dirty="0" smtClean="0"/>
              <a:t>Explain </a:t>
            </a:r>
            <a:r>
              <a:rPr lang="en-GB" sz="1400" dirty="0"/>
              <a:t>the statistical results in the context of your enquiry</a:t>
            </a:r>
          </a:p>
          <a:p>
            <a:pPr lvl="0"/>
            <a:r>
              <a:rPr lang="en-GB" sz="1400" dirty="0" smtClean="0"/>
              <a:t>Discuss what you did not find, and how you deal with that. </a:t>
            </a:r>
          </a:p>
          <a:p>
            <a:pPr lvl="0"/>
            <a:r>
              <a:rPr lang="en-GB" sz="1400" dirty="0" smtClean="0"/>
              <a:t>Even if the results are inconclusive (probable), try to find something of value</a:t>
            </a:r>
          </a:p>
          <a:p>
            <a:pPr lvl="0"/>
            <a:r>
              <a:rPr lang="en-GB" sz="1400" dirty="0" smtClean="0"/>
              <a:t>Position your findings into the context of previous research; do they concur or contradict or add something new </a:t>
            </a:r>
          </a:p>
          <a:p>
            <a:pPr lvl="0"/>
            <a:r>
              <a:rPr lang="en-GB" sz="1400" dirty="0" smtClean="0"/>
              <a:t>Suggest where results of previous research might help to interpret your own findings</a:t>
            </a:r>
          </a:p>
          <a:p>
            <a:pPr lvl="0"/>
            <a:r>
              <a:rPr lang="en-GB" sz="1400" dirty="0" smtClean="0"/>
              <a:t>Explain if and how your research has contributed to knowledge, or not</a:t>
            </a:r>
          </a:p>
          <a:p>
            <a:pPr lvl="0"/>
            <a:r>
              <a:rPr lang="en-GB" sz="1400" dirty="0" smtClean="0"/>
              <a:t>Reflect </a:t>
            </a:r>
            <a:r>
              <a:rPr lang="en-GB" sz="1400" dirty="0"/>
              <a:t>on the research design in the light of the outcomes;</a:t>
            </a:r>
          </a:p>
          <a:p>
            <a:pPr lvl="1"/>
            <a:r>
              <a:rPr lang="en-GB" sz="1400" dirty="0" smtClean="0"/>
              <a:t>What </a:t>
            </a:r>
            <a:r>
              <a:rPr lang="en-GB" sz="1400" dirty="0"/>
              <a:t>might you have done differently</a:t>
            </a:r>
          </a:p>
          <a:p>
            <a:pPr lvl="1"/>
            <a:r>
              <a:rPr lang="en-GB" sz="1400" dirty="0" smtClean="0"/>
              <a:t>What </a:t>
            </a:r>
            <a:r>
              <a:rPr lang="en-GB" sz="1400" dirty="0"/>
              <a:t>modifications and improvements would you suggest to another researcher</a:t>
            </a:r>
          </a:p>
          <a:p>
            <a:pPr lvl="0"/>
            <a:r>
              <a:rPr lang="en-GB" sz="1400" dirty="0" smtClean="0"/>
              <a:t>Avoid </a:t>
            </a:r>
            <a:r>
              <a:rPr lang="en-GB" sz="1400" dirty="0"/>
              <a:t>sweeping generalizations in the applicability of your findings to the wider world </a:t>
            </a:r>
          </a:p>
          <a:p>
            <a:endParaRPr lang="en-GB" sz="1400"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Discussion</a:t>
            </a: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To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To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To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Top)">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lide(fromTop)">
                                      <p:cBhvr>
                                        <p:cTn id="62" dur="500"/>
                                        <p:tgtEl>
                                          <p:spTgt spid="3">
                                            <p:txEl>
                                              <p:pRg st="11" end="11"/>
                                            </p:txEl>
                                          </p:spTgt>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Effect transition="in" filter="slide(fromTop)">
                                      <p:cBhvr>
                                        <p:cTn id="65" dur="500"/>
                                        <p:tgtEl>
                                          <p:spTgt spid="3">
                                            <p:txEl>
                                              <p:pRg st="12" end="12"/>
                                            </p:txEl>
                                          </p:spTgt>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3">
                                            <p:txEl>
                                              <p:pRg st="13" end="13"/>
                                            </p:txEl>
                                          </p:spTgt>
                                        </p:tgtEl>
                                        <p:attrNameLst>
                                          <p:attrName>style.visibility</p:attrName>
                                        </p:attrNameLst>
                                      </p:cBhvr>
                                      <p:to>
                                        <p:strVal val="visible"/>
                                      </p:to>
                                    </p:set>
                                    <p:animEffect transition="in" filter="slide(fromTop)">
                                      <p:cBhvr>
                                        <p:cTn id="68" dur="500"/>
                                        <p:tgtEl>
                                          <p:spTgt spid="3">
                                            <p:txEl>
                                              <p:pRg st="13" end="1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childTnLst>
                                    <p:set>
                                      <p:cBhvr>
                                        <p:cTn id="72" dur="1" fill="hold">
                                          <p:stCondLst>
                                            <p:cond delay="0"/>
                                          </p:stCondLst>
                                        </p:cTn>
                                        <p:tgtEl>
                                          <p:spTgt spid="3">
                                            <p:txEl>
                                              <p:pRg st="14" end="14"/>
                                            </p:txEl>
                                          </p:spTgt>
                                        </p:tgtEl>
                                        <p:attrNameLst>
                                          <p:attrName>style.visibility</p:attrName>
                                        </p:attrNameLst>
                                      </p:cBhvr>
                                      <p:to>
                                        <p:strVal val="visible"/>
                                      </p:to>
                                    </p:set>
                                    <p:animEffect transition="in" filter="slide(fromTop)">
                                      <p:cBhvr>
                                        <p:cTn id="7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55874" y="1581149"/>
            <a:ext cx="6359525" cy="5153025"/>
          </a:xfrm>
        </p:spPr>
        <p:txBody>
          <a:bodyPr>
            <a:noAutofit/>
          </a:bodyPr>
          <a:lstStyle/>
          <a:p>
            <a:r>
              <a:rPr lang="en-US" sz="1500" dirty="0" smtClean="0"/>
              <a:t>Writing </a:t>
            </a:r>
            <a:r>
              <a:rPr lang="en-US" sz="1500" dirty="0"/>
              <a:t>a conclusion is the final part of the research paper, drawing everything together and tying it into your initial </a:t>
            </a:r>
            <a:r>
              <a:rPr lang="en-US" sz="1500" dirty="0" smtClean="0"/>
              <a:t>research question.</a:t>
            </a:r>
            <a:r>
              <a:rPr lang="en-US" sz="1500" dirty="0"/>
              <a:t/>
            </a:r>
            <a:br>
              <a:rPr lang="en-US" sz="1500" dirty="0"/>
            </a:br>
            <a:r>
              <a:rPr lang="en-US" sz="1500" dirty="0" smtClean="0"/>
              <a:t>Answer the research question here</a:t>
            </a:r>
          </a:p>
          <a:p>
            <a:pPr lvl="0"/>
            <a:r>
              <a:rPr lang="en-GB" sz="1500" dirty="0" smtClean="0"/>
              <a:t>Provide a short synopsis of the results and discussion, summing up the paper </a:t>
            </a:r>
          </a:p>
          <a:p>
            <a:pPr lvl="0"/>
            <a:r>
              <a:rPr lang="en-GB" sz="1500" dirty="0" smtClean="0"/>
              <a:t>Explain </a:t>
            </a:r>
            <a:r>
              <a:rPr lang="en-GB" sz="1500" dirty="0"/>
              <a:t>the extent to which the results have provided an answer to the research question.</a:t>
            </a:r>
          </a:p>
          <a:p>
            <a:pPr lvl="0"/>
            <a:r>
              <a:rPr lang="en-GB" sz="1500" dirty="0" smtClean="0"/>
              <a:t>Specify </a:t>
            </a:r>
            <a:r>
              <a:rPr lang="en-GB" sz="1500" dirty="0"/>
              <a:t>some questions that another researcher can expand upon for their research </a:t>
            </a:r>
          </a:p>
          <a:p>
            <a:pPr lvl="0"/>
            <a:r>
              <a:rPr lang="en-GB" sz="1500" dirty="0" smtClean="0"/>
              <a:t>Explain the importance of the study and point out how it relates to the field</a:t>
            </a:r>
          </a:p>
          <a:p>
            <a:pPr lvl="0"/>
            <a:r>
              <a:rPr lang="en-GB" sz="1500" dirty="0" smtClean="0"/>
              <a:t>Blend </a:t>
            </a:r>
            <a:r>
              <a:rPr lang="en-GB" sz="1500" dirty="0"/>
              <a:t>your findings into the body of research highlighted in the introduction</a:t>
            </a:r>
          </a:p>
          <a:p>
            <a:pPr lvl="0"/>
            <a:r>
              <a:rPr lang="en-GB" sz="1500" dirty="0" smtClean="0"/>
              <a:t>Describe </a:t>
            </a:r>
            <a:r>
              <a:rPr lang="en-GB" sz="1500" dirty="0"/>
              <a:t>how your findings can be used by readers, pointing out the benefits</a:t>
            </a:r>
          </a:p>
          <a:p>
            <a:pPr lvl="0"/>
            <a:r>
              <a:rPr lang="en-GB" sz="1500" dirty="0"/>
              <a:t>Propose the practical significance of your findings for professional practice/policy making /commercial and managerial etc.</a:t>
            </a:r>
          </a:p>
          <a:p>
            <a:pPr lvl="0"/>
            <a:r>
              <a:rPr lang="en-GB" sz="1500" dirty="0"/>
              <a:t>State what was learned</a:t>
            </a:r>
          </a:p>
          <a:p>
            <a:pPr lvl="0"/>
            <a:r>
              <a:rPr lang="en-GB" sz="1500" dirty="0"/>
              <a:t>Highlight any deficiencies </a:t>
            </a:r>
          </a:p>
          <a:p>
            <a:pPr lvl="0"/>
            <a:r>
              <a:rPr lang="en-GB" sz="1500" dirty="0"/>
              <a:t>Bring out any unanswered questions</a:t>
            </a:r>
          </a:p>
          <a:p>
            <a:pPr lvl="0"/>
            <a:r>
              <a:rPr lang="en-GB" sz="1500" dirty="0"/>
              <a:t>Offer suggestions for future </a:t>
            </a:r>
            <a:r>
              <a:rPr lang="en-GB" sz="1500" dirty="0" smtClean="0"/>
              <a:t>research</a:t>
            </a:r>
            <a:endParaRPr lang="en-GB" sz="1500"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Conclusions</a:t>
            </a: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Top)">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slide(fromTop)">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slide(fromTop)">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slide(fromTop)">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slide(fromTop)">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65400" y="1552575"/>
            <a:ext cx="6378576" cy="4572000"/>
          </a:xfrm>
        </p:spPr>
        <p:txBody>
          <a:bodyPr>
            <a:noAutofit/>
          </a:bodyPr>
          <a:lstStyle/>
          <a:p>
            <a:r>
              <a:rPr lang="en-US" sz="2400" dirty="0" smtClean="0"/>
              <a:t>Prevent accusations of plagiarism </a:t>
            </a:r>
            <a:r>
              <a:rPr lang="en-US" sz="2400" dirty="0"/>
              <a:t>and to give fair credit to the work of previous </a:t>
            </a:r>
            <a:r>
              <a:rPr lang="en-US" sz="2400" dirty="0" smtClean="0"/>
              <a:t>authors</a:t>
            </a:r>
          </a:p>
          <a:p>
            <a:r>
              <a:rPr lang="en-US" sz="2400" dirty="0" smtClean="0"/>
              <a:t>Substantiates your literature review</a:t>
            </a:r>
          </a:p>
          <a:p>
            <a:r>
              <a:rPr lang="en-US" sz="2400" dirty="0" smtClean="0"/>
              <a:t>Reviewers and experienced researchers often look at the references first to see if the right ones are there</a:t>
            </a:r>
          </a:p>
          <a:p>
            <a:r>
              <a:rPr lang="en-GB" sz="2400" dirty="0" smtClean="0"/>
              <a:t>Follow the style of the journal to which you are submitting and be consistent</a:t>
            </a:r>
          </a:p>
          <a:p>
            <a:r>
              <a:rPr lang="en-GB" sz="2400" dirty="0" smtClean="0"/>
              <a:t>Ensure every reference is cited in the text</a:t>
            </a:r>
          </a:p>
          <a:p>
            <a:r>
              <a:rPr lang="en-GB" sz="2400" dirty="0" smtClean="0"/>
              <a:t>Ensure every citation in the text is referenced</a:t>
            </a:r>
          </a:p>
          <a:p>
            <a:r>
              <a:rPr lang="en-GB" sz="2400" dirty="0" smtClean="0"/>
              <a:t>Guide to Citation Style Guides  	</a:t>
            </a:r>
            <a:r>
              <a:rPr lang="en-GB" sz="1800" dirty="0" smtClean="0"/>
              <a:t>http://bailiwick.lib.uiowa.edu/journalism/cite.html</a:t>
            </a:r>
            <a:endParaRPr lang="en-GB" sz="2400" dirty="0" smtClean="0"/>
          </a:p>
          <a:p>
            <a:endParaRPr lang="en-GB" sz="2400"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References</a:t>
            </a: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Appendices</a:t>
            </a:r>
            <a:endParaRPr lang="en-GB" b="1" dirty="0">
              <a:solidFill>
                <a:schemeClr val="accent2">
                  <a:lumMod val="60000"/>
                  <a:lumOff val="40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Top)">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Top)">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Purposes do </a:t>
            </a:r>
            <a:br>
              <a:rPr lang="en-US" b="1" dirty="0" smtClean="0"/>
            </a:br>
            <a:r>
              <a:rPr lang="en-US" b="1" dirty="0" smtClean="0"/>
              <a:t>Academic Journals Serve?*</a:t>
            </a:r>
            <a:endParaRPr lang="en-GB" dirty="0"/>
          </a:p>
        </p:txBody>
      </p:sp>
      <p:sp>
        <p:nvSpPr>
          <p:cNvPr id="3" name="Content Placeholder 2"/>
          <p:cNvSpPr>
            <a:spLocks noGrp="1"/>
          </p:cNvSpPr>
          <p:nvPr>
            <p:ph idx="1"/>
          </p:nvPr>
        </p:nvSpPr>
        <p:spPr/>
        <p:txBody>
          <a:bodyPr>
            <a:normAutofit/>
          </a:bodyPr>
          <a:lstStyle/>
          <a:p>
            <a:r>
              <a:rPr lang="en-GB" sz="3600" dirty="0" smtClean="0"/>
              <a:t>A stamp of quality</a:t>
            </a:r>
          </a:p>
          <a:p>
            <a:r>
              <a:rPr lang="en-GB" sz="3600" dirty="0" smtClean="0"/>
              <a:t>To inform and debate</a:t>
            </a:r>
          </a:p>
          <a:p>
            <a:r>
              <a:rPr lang="en-US" sz="3600" dirty="0" smtClean="0"/>
              <a:t>An official record of knowledge and information</a:t>
            </a:r>
          </a:p>
          <a:p>
            <a:r>
              <a:rPr lang="en-US" sz="3600" dirty="0" smtClean="0"/>
              <a:t>A means of managing intellectual property rights and permissions</a:t>
            </a:r>
          </a:p>
        </p:txBody>
      </p:sp>
      <p:sp>
        <p:nvSpPr>
          <p:cNvPr id="4" name="TextBox 3"/>
          <p:cNvSpPr txBox="1"/>
          <p:nvPr/>
        </p:nvSpPr>
        <p:spPr>
          <a:xfrm>
            <a:off x="418454" y="6076117"/>
            <a:ext cx="8291593" cy="523220"/>
          </a:xfrm>
          <a:prstGeom prst="rect">
            <a:avLst/>
          </a:prstGeom>
          <a:noFill/>
        </p:spPr>
        <p:txBody>
          <a:bodyPr wrap="square" rtlCol="0">
            <a:spAutoFit/>
          </a:bodyPr>
          <a:lstStyle/>
          <a:p>
            <a:r>
              <a:rPr lang="en-US" sz="1400" dirty="0" smtClean="0"/>
              <a:t>*Charles Harvey, Aidan Kelly, </a:t>
            </a:r>
            <a:r>
              <a:rPr lang="en-US" sz="1400" dirty="0" err="1" smtClean="0"/>
              <a:t>Huw</a:t>
            </a:r>
            <a:r>
              <a:rPr lang="en-US" sz="1400" dirty="0" smtClean="0"/>
              <a:t> Morris and Michael </a:t>
            </a:r>
            <a:r>
              <a:rPr lang="en-US" sz="1400" dirty="0" err="1" smtClean="0"/>
              <a:t>Rowlinson</a:t>
            </a:r>
            <a:r>
              <a:rPr lang="en-US" sz="1400" dirty="0" smtClean="0"/>
              <a:t>, 2010 </a:t>
            </a:r>
            <a:r>
              <a:rPr lang="en-GB" sz="1400" dirty="0" smtClean="0"/>
              <a:t>Academic Journal Quality Guide, </a:t>
            </a:r>
            <a:r>
              <a:rPr lang="en-US" sz="1400" dirty="0" smtClean="0"/>
              <a:t>The Association of Business Schools, 137 Euston Road, London, NW1 2AA, </a:t>
            </a:r>
            <a:r>
              <a:rPr lang="en-GB" sz="1400" dirty="0" smtClean="0"/>
              <a:t>United Kingdom</a:t>
            </a:r>
            <a:endParaRPr lang="en-GB"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55874" y="1562100"/>
            <a:ext cx="6302375" cy="4572000"/>
          </a:xfrm>
        </p:spPr>
        <p:txBody>
          <a:bodyPr>
            <a:normAutofit fontScale="85000" lnSpcReduction="20000"/>
          </a:bodyPr>
          <a:lstStyle/>
          <a:p>
            <a:pPr lvl="0"/>
            <a:r>
              <a:rPr lang="en-GB" dirty="0" smtClean="0"/>
              <a:t>Useful way to include information that would otherwise clutter up the paper </a:t>
            </a:r>
          </a:p>
          <a:p>
            <a:pPr lvl="0"/>
            <a:r>
              <a:rPr lang="en-GB" dirty="0" smtClean="0"/>
              <a:t>Usually non-essential; if removed, the paper would still be perfectly understandable</a:t>
            </a:r>
          </a:p>
          <a:p>
            <a:pPr lvl="0"/>
            <a:r>
              <a:rPr lang="en-GB" dirty="0" smtClean="0"/>
              <a:t>Place for raw data, questionnaire, statistical calculations, maps, extra photographs and diagrams of apparatus, abbreviations</a:t>
            </a:r>
          </a:p>
          <a:p>
            <a:pPr lvl="0"/>
            <a:r>
              <a:rPr lang="en-GB" dirty="0" smtClean="0"/>
              <a:t>Does not count towards the word count</a:t>
            </a:r>
          </a:p>
          <a:p>
            <a:r>
              <a:rPr lang="en-GB" dirty="0" smtClean="0"/>
              <a:t>Creates a good impression with attention to detail</a:t>
            </a:r>
          </a:p>
          <a:p>
            <a:endParaRPr lang="en-GB" dirty="0"/>
          </a:p>
        </p:txBody>
      </p:sp>
      <p:sp>
        <p:nvSpPr>
          <p:cNvPr id="5" name="Rounded Rectangle 4"/>
          <p:cNvSpPr/>
          <p:nvPr/>
        </p:nvSpPr>
        <p:spPr>
          <a:xfrm>
            <a:off x="584259" y="162558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chemeClr val="accent2">
                    <a:lumMod val="60000"/>
                    <a:lumOff val="40000"/>
                  </a:schemeClr>
                </a:solidFill>
                <a:latin typeface="+mj-lt"/>
              </a:rPr>
              <a:t>Title</a:t>
            </a:r>
          </a:p>
        </p:txBody>
      </p:sp>
      <p:sp>
        <p:nvSpPr>
          <p:cNvPr id="6" name="Rounded Rectangle 5"/>
          <p:cNvSpPr/>
          <p:nvPr/>
        </p:nvSpPr>
        <p:spPr>
          <a:xfrm>
            <a:off x="584259" y="2161101"/>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Abstract</a:t>
            </a:r>
            <a:endParaRPr lang="en-GB" b="1" dirty="0">
              <a:solidFill>
                <a:schemeClr val="accent2">
                  <a:lumMod val="60000"/>
                  <a:lumOff val="40000"/>
                </a:schemeClr>
              </a:solidFill>
              <a:latin typeface="+mj-lt"/>
            </a:endParaRPr>
          </a:p>
        </p:txBody>
      </p:sp>
      <p:sp>
        <p:nvSpPr>
          <p:cNvPr id="7" name="Rounded Rectangle 6"/>
          <p:cNvSpPr/>
          <p:nvPr/>
        </p:nvSpPr>
        <p:spPr>
          <a:xfrm>
            <a:off x="584259" y="2696620"/>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Introduction</a:t>
            </a:r>
            <a:endParaRPr lang="en-GB" b="1" dirty="0">
              <a:solidFill>
                <a:schemeClr val="accent2">
                  <a:lumMod val="60000"/>
                  <a:lumOff val="40000"/>
                </a:schemeClr>
              </a:solidFill>
              <a:latin typeface="+mj-lt"/>
            </a:endParaRPr>
          </a:p>
        </p:txBody>
      </p:sp>
      <p:sp>
        <p:nvSpPr>
          <p:cNvPr id="8" name="Rounded Rectangle 7"/>
          <p:cNvSpPr/>
          <p:nvPr/>
        </p:nvSpPr>
        <p:spPr>
          <a:xfrm>
            <a:off x="584259" y="3232139"/>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Method</a:t>
            </a:r>
            <a:endParaRPr lang="en-GB" b="1" dirty="0">
              <a:solidFill>
                <a:schemeClr val="accent2">
                  <a:lumMod val="60000"/>
                  <a:lumOff val="40000"/>
                </a:schemeClr>
              </a:solidFill>
              <a:latin typeface="+mj-lt"/>
            </a:endParaRPr>
          </a:p>
        </p:txBody>
      </p:sp>
      <p:sp>
        <p:nvSpPr>
          <p:cNvPr id="9" name="Rounded Rectangle 8"/>
          <p:cNvSpPr/>
          <p:nvPr/>
        </p:nvSpPr>
        <p:spPr>
          <a:xfrm>
            <a:off x="584259" y="3767658"/>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Results</a:t>
            </a:r>
            <a:endParaRPr lang="en-GB" b="1" dirty="0">
              <a:solidFill>
                <a:schemeClr val="accent2">
                  <a:lumMod val="60000"/>
                  <a:lumOff val="40000"/>
                </a:schemeClr>
              </a:solidFill>
              <a:latin typeface="+mj-lt"/>
            </a:endParaRPr>
          </a:p>
        </p:txBody>
      </p:sp>
      <p:sp>
        <p:nvSpPr>
          <p:cNvPr id="10" name="Rounded Rectangle 9"/>
          <p:cNvSpPr/>
          <p:nvPr/>
        </p:nvSpPr>
        <p:spPr>
          <a:xfrm>
            <a:off x="584259" y="4303177"/>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Discussion</a:t>
            </a:r>
            <a:endParaRPr lang="en-GB" b="1" dirty="0">
              <a:solidFill>
                <a:schemeClr val="accent2">
                  <a:lumMod val="60000"/>
                  <a:lumOff val="40000"/>
                </a:schemeClr>
              </a:solidFill>
              <a:latin typeface="+mj-lt"/>
            </a:endParaRPr>
          </a:p>
        </p:txBody>
      </p:sp>
      <p:sp>
        <p:nvSpPr>
          <p:cNvPr id="11" name="Rounded Rectangle 10"/>
          <p:cNvSpPr/>
          <p:nvPr/>
        </p:nvSpPr>
        <p:spPr>
          <a:xfrm>
            <a:off x="584259" y="4838696"/>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Conclusions</a:t>
            </a:r>
            <a:endParaRPr lang="en-GB" b="1" dirty="0">
              <a:solidFill>
                <a:schemeClr val="accent2">
                  <a:lumMod val="60000"/>
                  <a:lumOff val="40000"/>
                </a:schemeClr>
              </a:solidFill>
              <a:latin typeface="+mj-lt"/>
            </a:endParaRPr>
          </a:p>
        </p:txBody>
      </p:sp>
      <p:sp>
        <p:nvSpPr>
          <p:cNvPr id="12" name="Rounded Rectangle 11"/>
          <p:cNvSpPr/>
          <p:nvPr/>
        </p:nvSpPr>
        <p:spPr>
          <a:xfrm>
            <a:off x="584259" y="5374215"/>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smtClean="0">
                <a:solidFill>
                  <a:schemeClr val="accent2">
                    <a:lumMod val="60000"/>
                    <a:lumOff val="40000"/>
                  </a:schemeClr>
                </a:solidFill>
                <a:latin typeface="+mj-lt"/>
              </a:rPr>
              <a:t>References</a:t>
            </a:r>
            <a:endParaRPr lang="en-GB" b="1" dirty="0">
              <a:solidFill>
                <a:schemeClr val="accent2">
                  <a:lumMod val="60000"/>
                  <a:lumOff val="40000"/>
                </a:schemeClr>
              </a:solidFill>
              <a:latin typeface="+mj-lt"/>
            </a:endParaRPr>
          </a:p>
        </p:txBody>
      </p:sp>
      <p:sp>
        <p:nvSpPr>
          <p:cNvPr id="13" name="Rounded Rectangle 12"/>
          <p:cNvSpPr/>
          <p:nvPr/>
        </p:nvSpPr>
        <p:spPr>
          <a:xfrm>
            <a:off x="584259" y="5909732"/>
            <a:ext cx="1566269" cy="40640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marL="342900" indent="-342900" algn="ctr"/>
            <a:r>
              <a:rPr lang="en-GB" b="1" dirty="0">
                <a:solidFill>
                  <a:srgbClr val="FFFF00"/>
                </a:solidFill>
                <a:effectLst>
                  <a:outerShdw blurRad="38100" dist="38100" dir="2700000" algn="tl">
                    <a:srgbClr val="000000">
                      <a:alpha val="43137"/>
                    </a:srgbClr>
                  </a:outerShdw>
                </a:effectLst>
                <a:latin typeface="+mj-lt"/>
              </a:rPr>
              <a:t>Appendices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To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To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To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To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Before submitting…</a:t>
            </a:r>
            <a:endParaRPr lang="en-GB" dirty="0"/>
          </a:p>
        </p:txBody>
      </p:sp>
      <p:sp>
        <p:nvSpPr>
          <p:cNvPr id="3" name="Content Placeholder 2"/>
          <p:cNvSpPr>
            <a:spLocks noGrp="1"/>
          </p:cNvSpPr>
          <p:nvPr>
            <p:ph idx="1"/>
          </p:nvPr>
        </p:nvSpPr>
        <p:spPr/>
        <p:txBody>
          <a:bodyPr>
            <a:noAutofit/>
          </a:bodyPr>
          <a:lstStyle/>
          <a:p>
            <a:r>
              <a:rPr lang="en-GB" sz="7200" dirty="0" smtClean="0"/>
              <a:t>Proof read,</a:t>
            </a:r>
          </a:p>
          <a:p>
            <a:r>
              <a:rPr lang="en-GB" sz="7200" dirty="0" smtClean="0"/>
              <a:t>Proof read, again, &amp;</a:t>
            </a:r>
          </a:p>
          <a:p>
            <a:r>
              <a:rPr lang="en-GB" sz="7200" dirty="0" smtClean="0"/>
              <a:t>Proof read yet again</a:t>
            </a:r>
            <a:endParaRPr lang="en-GB" sz="5400" dirty="0" smtClean="0"/>
          </a:p>
          <a:p>
            <a:r>
              <a:rPr lang="en-GB" sz="4400" dirty="0" smtClean="0"/>
              <a:t>Then format</a:t>
            </a:r>
            <a:endParaRPr lang="en-GB" sz="96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editors don’t like:</a:t>
            </a:r>
            <a:endParaRPr lang="en-GB" sz="3600" dirty="0"/>
          </a:p>
        </p:txBody>
      </p:sp>
      <p:sp>
        <p:nvSpPr>
          <p:cNvPr id="3" name="Content Placeholder 2"/>
          <p:cNvSpPr>
            <a:spLocks noGrp="1"/>
          </p:cNvSpPr>
          <p:nvPr>
            <p:ph idx="1"/>
          </p:nvPr>
        </p:nvSpPr>
        <p:spPr/>
        <p:txBody>
          <a:bodyPr>
            <a:noAutofit/>
          </a:bodyPr>
          <a:lstStyle/>
          <a:p>
            <a:r>
              <a:rPr lang="en-US" sz="2000" dirty="0" smtClean="0"/>
              <a:t>Unclear objectives; too many, over- ambitious, un-focused</a:t>
            </a:r>
          </a:p>
          <a:p>
            <a:r>
              <a:rPr lang="en-US" sz="2000" dirty="0" smtClean="0"/>
              <a:t>Incomplete/overdone literature review; not critically evaluated </a:t>
            </a:r>
          </a:p>
          <a:p>
            <a:r>
              <a:rPr lang="en-US" sz="2000" dirty="0" smtClean="0"/>
              <a:t>Conclusions that do not arise from the discussion</a:t>
            </a:r>
          </a:p>
          <a:p>
            <a:r>
              <a:rPr lang="en-US" sz="2000" dirty="0" smtClean="0"/>
              <a:t>No data, no research, failure to address objectives</a:t>
            </a:r>
          </a:p>
          <a:p>
            <a:r>
              <a:rPr lang="en-US" sz="2000" dirty="0" smtClean="0"/>
              <a:t>Excessive speculation; failing to follow the evidence</a:t>
            </a:r>
          </a:p>
          <a:p>
            <a:r>
              <a:rPr lang="en-US" sz="2000" dirty="0" smtClean="0"/>
              <a:t>Confusing correlation with causation</a:t>
            </a:r>
          </a:p>
          <a:p>
            <a:r>
              <a:rPr lang="en-US" sz="2000" dirty="0" smtClean="0"/>
              <a:t>Unsuitable length; should be 5-8k words</a:t>
            </a:r>
          </a:p>
          <a:p>
            <a:r>
              <a:rPr lang="en-US" sz="2000" dirty="0" smtClean="0"/>
              <a:t>No story; uninteresting, boring</a:t>
            </a:r>
          </a:p>
          <a:p>
            <a:r>
              <a:rPr lang="en-US" sz="2000" dirty="0" smtClean="0"/>
              <a:t>Trivial, irrelevant, no problem, done before</a:t>
            </a:r>
          </a:p>
          <a:p>
            <a:r>
              <a:rPr lang="en-US" sz="2000" dirty="0" smtClean="0"/>
              <a:t>Poorly constructed, weakly argued</a:t>
            </a:r>
          </a:p>
          <a:p>
            <a:r>
              <a:rPr lang="en-US" sz="2000" dirty="0" smtClean="0"/>
              <a:t>Ethical concerns; previously published, submitted elsewhere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Responding to reviews</a:t>
            </a:r>
            <a:endParaRPr lang="en-GB" dirty="0"/>
          </a:p>
        </p:txBody>
      </p:sp>
      <p:sp>
        <p:nvSpPr>
          <p:cNvPr id="3" name="Content Placeholder 2"/>
          <p:cNvSpPr>
            <a:spLocks noGrp="1"/>
          </p:cNvSpPr>
          <p:nvPr>
            <p:ph idx="1"/>
          </p:nvPr>
        </p:nvSpPr>
        <p:spPr/>
        <p:txBody>
          <a:bodyPr>
            <a:normAutofit lnSpcReduction="10000"/>
          </a:bodyPr>
          <a:lstStyle/>
          <a:p>
            <a:r>
              <a:rPr lang="en-GB" sz="2800" dirty="0" smtClean="0"/>
              <a:t>Tell the reviewer(s) what you have done</a:t>
            </a:r>
          </a:p>
          <a:p>
            <a:r>
              <a:rPr lang="en-GB" sz="2800" dirty="0" smtClean="0"/>
              <a:t>List their comments on a separate document</a:t>
            </a:r>
          </a:p>
          <a:p>
            <a:r>
              <a:rPr lang="en-GB" sz="2800" dirty="0" smtClean="0"/>
              <a:t>Against each, explain your response;</a:t>
            </a:r>
          </a:p>
          <a:p>
            <a:pPr lvl="1"/>
            <a:r>
              <a:rPr lang="en-GB" sz="2800" dirty="0" smtClean="0"/>
              <a:t>Agree; how you have changed your manuscript</a:t>
            </a:r>
          </a:p>
          <a:p>
            <a:pPr lvl="1"/>
            <a:r>
              <a:rPr lang="en-GB" sz="2800" dirty="0" smtClean="0"/>
              <a:t>Disagree; justify</a:t>
            </a:r>
          </a:p>
          <a:p>
            <a:r>
              <a:rPr lang="en-GB" sz="2800" dirty="0" smtClean="0"/>
              <a:t>Reconcile conflicting reviews</a:t>
            </a:r>
          </a:p>
          <a:p>
            <a:r>
              <a:rPr lang="en-GB" sz="2800" dirty="0" smtClean="0"/>
              <a:t>Always remember; </a:t>
            </a:r>
          </a:p>
          <a:p>
            <a:pPr lvl="1"/>
            <a:r>
              <a:rPr lang="en-GB" sz="2800" dirty="0" smtClean="0"/>
              <a:t>It’s your work</a:t>
            </a:r>
          </a:p>
          <a:p>
            <a:pPr lvl="1"/>
            <a:r>
              <a:rPr lang="en-GB" sz="2800" dirty="0" smtClean="0"/>
              <a:t>Peer reviewing is an art not a science</a:t>
            </a:r>
          </a:p>
          <a:p>
            <a:endParaRPr lang="en-GB" sz="2800" dirty="0" smtClean="0"/>
          </a:p>
        </p:txBody>
      </p:sp>
      <p:sp>
        <p:nvSpPr>
          <p:cNvPr id="4" name="Footer Placeholder 3"/>
          <p:cNvSpPr>
            <a:spLocks noGrp="1"/>
          </p:cNvSpPr>
          <p:nvPr>
            <p:ph type="ftr" sz="quarter" idx="4294967295"/>
          </p:nvPr>
        </p:nvSpPr>
        <p:spPr>
          <a:xfrm>
            <a:off x="3124200" y="6356350"/>
            <a:ext cx="2895600" cy="365125"/>
          </a:xfrm>
        </p:spPr>
        <p:txBody>
          <a:bodyPr/>
          <a:lstStyle/>
          <a:p>
            <a:r>
              <a:rPr lang="en-US" smtClean="0"/>
              <a:t>Writing for Academic Journals -  Roger Harris</a:t>
            </a:r>
            <a:endParaRPr lang="en-GB" dirty="0"/>
          </a:p>
        </p:txBody>
      </p:sp>
      <p:sp>
        <p:nvSpPr>
          <p:cNvPr id="5" name="Slide Number Placeholder 4"/>
          <p:cNvSpPr>
            <a:spLocks noGrp="1"/>
          </p:cNvSpPr>
          <p:nvPr>
            <p:ph type="sldNum" sz="quarter" idx="12"/>
          </p:nvPr>
        </p:nvSpPr>
        <p:spPr/>
        <p:txBody>
          <a:bodyPr/>
          <a:lstStyle/>
          <a:p>
            <a:fld id="{CBA21A52-2C45-447D-8D61-703021252284}" type="slidenum">
              <a:rPr lang="en-GB" smtClean="0"/>
              <a:pPr/>
              <a:t>53</a:t>
            </a:fld>
            <a:endParaRPr lang="en-GB"/>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Papers that high-impact </a:t>
            </a:r>
            <a:br>
              <a:rPr lang="en-GB" dirty="0" smtClean="0"/>
            </a:br>
            <a:r>
              <a:rPr lang="en-GB" dirty="0" smtClean="0"/>
              <a:t>journals publish</a:t>
            </a:r>
            <a:endParaRPr lang="en-GB" dirty="0"/>
          </a:p>
        </p:txBody>
      </p:sp>
      <p:sp>
        <p:nvSpPr>
          <p:cNvPr id="3" name="Content Placeholder 2"/>
          <p:cNvSpPr>
            <a:spLocks noGrp="1"/>
          </p:cNvSpPr>
          <p:nvPr>
            <p:ph idx="1"/>
          </p:nvPr>
        </p:nvSpPr>
        <p:spPr/>
        <p:txBody>
          <a:bodyPr>
            <a:normAutofit fontScale="77500" lnSpcReduction="20000"/>
          </a:bodyPr>
          <a:lstStyle/>
          <a:p>
            <a:pPr lvl="0" fontAlgn="base"/>
            <a:r>
              <a:rPr lang="en-GB" dirty="0" smtClean="0"/>
              <a:t>Address a challenging problem whose solution has considerable impact on the discipline</a:t>
            </a:r>
          </a:p>
          <a:p>
            <a:pPr lvl="0" fontAlgn="base"/>
            <a:r>
              <a:rPr lang="en-GB" dirty="0" smtClean="0"/>
              <a:t>Demonstrate considerable familiarity with the topic and its literature</a:t>
            </a:r>
          </a:p>
          <a:p>
            <a:pPr lvl="0" fontAlgn="base"/>
            <a:r>
              <a:rPr lang="en-GB" dirty="0" smtClean="0"/>
              <a:t>Express the problem with mathematical modelling, visualization, or empirical experiment</a:t>
            </a:r>
          </a:p>
          <a:p>
            <a:pPr lvl="0" fontAlgn="base"/>
            <a:r>
              <a:rPr lang="en-GB" dirty="0" smtClean="0"/>
              <a:t>Well written: complete; good use of English; clear formatting; high-quality graphics</a:t>
            </a:r>
          </a:p>
          <a:p>
            <a:pPr lvl="0" fontAlgn="base"/>
            <a:r>
              <a:rPr lang="en-GB" dirty="0" smtClean="0"/>
              <a:t>Strictly adhere to the standards of research in the discipline </a:t>
            </a:r>
          </a:p>
          <a:p>
            <a:pPr lvl="0" fontAlgn="base"/>
            <a:r>
              <a:rPr lang="en-GB" dirty="0" smtClean="0"/>
              <a:t>Develop an innovative solution</a:t>
            </a:r>
          </a:p>
          <a:p>
            <a:pPr lvl="0" fontAlgn="base"/>
            <a:r>
              <a:rPr lang="en-GB" dirty="0" smtClean="0"/>
              <a:t>Discover something new, counter-intuitive or controversial</a:t>
            </a:r>
          </a:p>
          <a:p>
            <a:pPr lvl="0" fontAlgn="base"/>
            <a:r>
              <a:rPr lang="en-GB" dirty="0" smtClean="0"/>
              <a:t>Work at the state-of-the-art in the discipline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it published</a:t>
            </a:r>
            <a:endParaRPr lang="en-GB" dirty="0"/>
          </a:p>
        </p:txBody>
      </p:sp>
      <p:sp>
        <p:nvSpPr>
          <p:cNvPr id="3" name="Content Placeholder 2"/>
          <p:cNvSpPr>
            <a:spLocks noGrp="1"/>
          </p:cNvSpPr>
          <p:nvPr>
            <p:ph idx="1"/>
          </p:nvPr>
        </p:nvSpPr>
        <p:spPr>
          <a:xfrm>
            <a:off x="457200" y="1525773"/>
            <a:ext cx="8229600" cy="3992526"/>
          </a:xfrm>
        </p:spPr>
        <p:txBody>
          <a:bodyPr>
            <a:normAutofit fontScale="70000" lnSpcReduction="20000"/>
          </a:bodyPr>
          <a:lstStyle/>
          <a:p>
            <a:pPr lvl="0" fontAlgn="base"/>
            <a:r>
              <a:rPr lang="en-GB" dirty="0" smtClean="0"/>
              <a:t>Select your journal carefully</a:t>
            </a:r>
          </a:p>
          <a:p>
            <a:pPr lvl="0" fontAlgn="base"/>
            <a:r>
              <a:rPr lang="en-GB" dirty="0" smtClean="0"/>
              <a:t>Be careful to follow the instructions for authors</a:t>
            </a:r>
          </a:p>
          <a:p>
            <a:pPr lvl="0" fontAlgn="base"/>
            <a:r>
              <a:rPr lang="en-GB" dirty="0" smtClean="0"/>
              <a:t>Focus the article on one finding</a:t>
            </a:r>
          </a:p>
          <a:p>
            <a:pPr lvl="0" fontAlgn="base"/>
            <a:r>
              <a:rPr lang="en-GB" dirty="0" smtClean="0"/>
              <a:t>Prepare one figure that shows or illustrates the main </a:t>
            </a:r>
            <a:r>
              <a:rPr lang="en-GB" dirty="0" err="1" smtClean="0"/>
              <a:t>main</a:t>
            </a:r>
            <a:r>
              <a:rPr lang="en-GB" dirty="0" smtClean="0"/>
              <a:t> finding</a:t>
            </a:r>
          </a:p>
          <a:p>
            <a:pPr lvl="0" fontAlgn="base"/>
            <a:r>
              <a:rPr lang="en-GB" dirty="0" smtClean="0"/>
              <a:t>Explain your new finding in the abstract, the discussion AND the conclusions</a:t>
            </a:r>
          </a:p>
          <a:p>
            <a:pPr lvl="0" fontAlgn="base"/>
            <a:r>
              <a:rPr lang="en-GB" dirty="0" smtClean="0"/>
              <a:t>Delete any irrelevant results or those that are not explained</a:t>
            </a:r>
          </a:p>
          <a:p>
            <a:pPr lvl="0" fontAlgn="base"/>
            <a:r>
              <a:rPr lang="en-GB" dirty="0" smtClean="0"/>
              <a:t>Distinguish clearly between the results from your study and those of others</a:t>
            </a:r>
          </a:p>
          <a:p>
            <a:pPr lvl="0" fontAlgn="base"/>
            <a:r>
              <a:rPr lang="en-GB" dirty="0" smtClean="0"/>
              <a:t>Include a good dose of education and dissemination</a:t>
            </a:r>
          </a:p>
          <a:p>
            <a:pPr lvl="0" fontAlgn="base"/>
            <a:r>
              <a:rPr lang="en-GB" dirty="0" smtClean="0"/>
              <a:t>Read your article at least five times before submitting it</a:t>
            </a:r>
          </a:p>
          <a:p>
            <a:pPr lvl="0" fontAlgn="base"/>
            <a:r>
              <a:rPr lang="en-GB" dirty="0" smtClean="0"/>
              <a:t>make sure your manuscript is written in good English</a:t>
            </a:r>
          </a:p>
        </p:txBody>
      </p:sp>
      <p:sp>
        <p:nvSpPr>
          <p:cNvPr id="4" name="TextBox 3"/>
          <p:cNvSpPr txBox="1"/>
          <p:nvPr/>
        </p:nvSpPr>
        <p:spPr>
          <a:xfrm>
            <a:off x="584791" y="5710281"/>
            <a:ext cx="7814930" cy="646331"/>
          </a:xfrm>
          <a:prstGeom prst="rect">
            <a:avLst/>
          </a:prstGeom>
          <a:noFill/>
        </p:spPr>
        <p:txBody>
          <a:bodyPr wrap="square" rtlCol="0">
            <a:spAutoFit/>
          </a:bodyPr>
          <a:lstStyle/>
          <a:p>
            <a:r>
              <a:rPr lang="en-US" sz="1200" dirty="0" smtClean="0"/>
              <a:t>Scientific Writing for Impact Factor </a:t>
            </a:r>
            <a:r>
              <a:rPr lang="en-US" sz="1200" dirty="0" err="1" smtClean="0"/>
              <a:t>Journalsby</a:t>
            </a:r>
            <a:r>
              <a:rPr lang="en-US" sz="1200" dirty="0" smtClean="0"/>
              <a:t>  Eric </a:t>
            </a:r>
            <a:r>
              <a:rPr lang="en-US" sz="1200" dirty="0" err="1" smtClean="0"/>
              <a:t>Lichtfouse</a:t>
            </a:r>
            <a:endParaRPr lang="en-US" sz="1200" dirty="0" smtClean="0"/>
          </a:p>
          <a:p>
            <a:r>
              <a:rPr lang="en-US" sz="1200" dirty="0" smtClean="0"/>
              <a:t>ISBN-13: 978-1626189430  ISBN-10: 1626189439</a:t>
            </a:r>
          </a:p>
          <a:p>
            <a:endParaRPr lang="en-GB" sz="12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37684" y="200385"/>
            <a:ext cx="1499190" cy="2553409"/>
            <a:chOff x="349545" y="1208921"/>
            <a:chExt cx="2287329" cy="3710026"/>
          </a:xfrm>
        </p:grpSpPr>
        <p:pic>
          <p:nvPicPr>
            <p:cNvPr id="6" name="Picture 5" descr="http://ecx.images-amazon.com/images/I/51CyQzODXrL._SY344_BO1,204,203,200_.jpg"/>
            <p:cNvPicPr/>
            <p:nvPr/>
          </p:nvPicPr>
          <p:blipFill>
            <a:blip r:embed="rId2" cstate="print"/>
            <a:srcRect/>
            <a:stretch>
              <a:fillRect/>
            </a:stretch>
          </p:blipFill>
          <p:spPr bwMode="auto">
            <a:xfrm>
              <a:off x="349545" y="1208921"/>
              <a:ext cx="2171700" cy="3291840"/>
            </a:xfrm>
            <a:prstGeom prst="rect">
              <a:avLst/>
            </a:prstGeom>
            <a:noFill/>
            <a:ln w="9525">
              <a:noFill/>
              <a:miter lim="800000"/>
              <a:headEnd/>
              <a:tailEnd/>
            </a:ln>
          </p:spPr>
        </p:pic>
        <p:sp>
          <p:nvSpPr>
            <p:cNvPr id="7" name="TextBox 6"/>
            <p:cNvSpPr txBox="1"/>
            <p:nvPr/>
          </p:nvSpPr>
          <p:spPr>
            <a:xfrm>
              <a:off x="350875" y="4518837"/>
              <a:ext cx="2285999" cy="400110"/>
            </a:xfrm>
            <a:prstGeom prst="rect">
              <a:avLst/>
            </a:prstGeom>
            <a:noFill/>
          </p:spPr>
          <p:txBody>
            <a:bodyPr wrap="square" rtlCol="0">
              <a:spAutoFit/>
            </a:bodyPr>
            <a:lstStyle/>
            <a:p>
              <a:pPr fontAlgn="base"/>
              <a:r>
                <a:rPr lang="en-GB" sz="1000" dirty="0" smtClean="0"/>
                <a:t>Scientific Writing for Impact Factor Journals Paperback By  Eric </a:t>
              </a:r>
              <a:r>
                <a:rPr lang="en-GB" sz="1000" dirty="0" err="1" smtClean="0"/>
                <a:t>Lichtfouse</a:t>
              </a:r>
              <a:r>
                <a:rPr lang="en-GB" sz="1000" dirty="0" smtClean="0"/>
                <a:t>  </a:t>
              </a:r>
              <a:endParaRPr lang="en-GB" sz="1000" dirty="0"/>
            </a:p>
          </p:txBody>
        </p:sp>
      </p:grpSp>
      <p:grpSp>
        <p:nvGrpSpPr>
          <p:cNvPr id="14" name="Group 13"/>
          <p:cNvGrpSpPr/>
          <p:nvPr/>
        </p:nvGrpSpPr>
        <p:grpSpPr>
          <a:xfrm>
            <a:off x="3754492" y="232282"/>
            <a:ext cx="1635171" cy="3023913"/>
            <a:chOff x="3583172" y="1302887"/>
            <a:chExt cx="2494796" cy="4393653"/>
          </a:xfrm>
        </p:grpSpPr>
        <p:pic>
          <p:nvPicPr>
            <p:cNvPr id="8" name="Picture 7" descr="http://ecx.images-amazon.com/images/I/51TygyM3ftL._SX258_BO1,204,203,200_.jpg"/>
            <p:cNvPicPr/>
            <p:nvPr/>
          </p:nvPicPr>
          <p:blipFill>
            <a:blip r:embed="rId3" cstate="print"/>
            <a:srcRect/>
            <a:stretch>
              <a:fillRect/>
            </a:stretch>
          </p:blipFill>
          <p:spPr bwMode="auto">
            <a:xfrm>
              <a:off x="3597658" y="1302887"/>
              <a:ext cx="2480310" cy="3188970"/>
            </a:xfrm>
            <a:prstGeom prst="rect">
              <a:avLst/>
            </a:prstGeom>
            <a:noFill/>
            <a:ln w="9525">
              <a:noFill/>
              <a:miter lim="800000"/>
              <a:headEnd/>
              <a:tailEnd/>
            </a:ln>
          </p:spPr>
        </p:pic>
        <p:sp>
          <p:nvSpPr>
            <p:cNvPr id="9" name="TextBox 8"/>
            <p:cNvSpPr txBox="1"/>
            <p:nvPr/>
          </p:nvSpPr>
          <p:spPr>
            <a:xfrm>
              <a:off x="3583172" y="4444409"/>
              <a:ext cx="2488020" cy="1252131"/>
            </a:xfrm>
            <a:prstGeom prst="rect">
              <a:avLst/>
            </a:prstGeom>
            <a:noFill/>
          </p:spPr>
          <p:txBody>
            <a:bodyPr wrap="square" rtlCol="0">
              <a:spAutoFit/>
            </a:bodyPr>
            <a:lstStyle/>
            <a:p>
              <a:pPr fontAlgn="base"/>
              <a:r>
                <a:rPr lang="en-GB" sz="1000" dirty="0" smtClean="0"/>
                <a:t>Writing Your Journal Article in Twelve Weeks: A Guide to Academic Publishing Success by Wendy Laura Belcher </a:t>
              </a:r>
            </a:p>
          </p:txBody>
        </p:sp>
      </p:grpSp>
      <p:grpSp>
        <p:nvGrpSpPr>
          <p:cNvPr id="15" name="Group 14"/>
          <p:cNvGrpSpPr/>
          <p:nvPr/>
        </p:nvGrpSpPr>
        <p:grpSpPr>
          <a:xfrm>
            <a:off x="6409820" y="189753"/>
            <a:ext cx="1635172" cy="3102122"/>
            <a:chOff x="6347636" y="1136089"/>
            <a:chExt cx="2494798" cy="4507288"/>
          </a:xfrm>
        </p:grpSpPr>
        <p:pic>
          <p:nvPicPr>
            <p:cNvPr id="11" name="Picture 10" descr="http://ecx.images-amazon.com/images/I/51Fz6UzYHAL._SX258_BO1,204,203,200_.jpg"/>
            <p:cNvPicPr/>
            <p:nvPr/>
          </p:nvPicPr>
          <p:blipFill>
            <a:blip r:embed="rId4" cstate="print"/>
            <a:srcRect/>
            <a:stretch>
              <a:fillRect/>
            </a:stretch>
          </p:blipFill>
          <p:spPr bwMode="auto">
            <a:xfrm>
              <a:off x="6362124" y="1136089"/>
              <a:ext cx="2480310" cy="3246120"/>
            </a:xfrm>
            <a:prstGeom prst="rect">
              <a:avLst/>
            </a:prstGeom>
            <a:noFill/>
            <a:ln w="9525">
              <a:noFill/>
              <a:miter lim="800000"/>
              <a:headEnd/>
              <a:tailEnd/>
            </a:ln>
          </p:spPr>
        </p:pic>
        <p:sp>
          <p:nvSpPr>
            <p:cNvPr id="12" name="TextBox 11"/>
            <p:cNvSpPr txBox="1"/>
            <p:nvPr/>
          </p:nvSpPr>
          <p:spPr>
            <a:xfrm>
              <a:off x="6347636" y="4391246"/>
              <a:ext cx="2456121" cy="1252131"/>
            </a:xfrm>
            <a:prstGeom prst="rect">
              <a:avLst/>
            </a:prstGeom>
            <a:noFill/>
          </p:spPr>
          <p:txBody>
            <a:bodyPr wrap="square" rtlCol="0">
              <a:spAutoFit/>
            </a:bodyPr>
            <a:lstStyle/>
            <a:p>
              <a:r>
                <a:rPr lang="en-US" sz="1000" dirty="0" smtClean="0"/>
                <a:t>Writing Scientific Research Articles: Strategy and Steps Paperback</a:t>
              </a:r>
            </a:p>
            <a:p>
              <a:r>
                <a:rPr lang="en-US" sz="1000" dirty="0" smtClean="0"/>
                <a:t>by Margaret Cargill , Patrick O'Connor </a:t>
              </a:r>
            </a:p>
          </p:txBody>
        </p:sp>
      </p:grpSp>
      <p:grpSp>
        <p:nvGrpSpPr>
          <p:cNvPr id="25" name="Group 24"/>
          <p:cNvGrpSpPr/>
          <p:nvPr/>
        </p:nvGrpSpPr>
        <p:grpSpPr>
          <a:xfrm>
            <a:off x="1180214" y="3314169"/>
            <a:ext cx="1626781" cy="3095953"/>
            <a:chOff x="1116419" y="3406677"/>
            <a:chExt cx="1626781" cy="3095953"/>
          </a:xfrm>
        </p:grpSpPr>
        <p:pic>
          <p:nvPicPr>
            <p:cNvPr id="19" name="Picture 18" descr="http://ecx.images-amazon.com/images/I/41ZeodqemML._SY344_BO1,204,203,200_.jpg"/>
            <p:cNvPicPr/>
            <p:nvPr/>
          </p:nvPicPr>
          <p:blipFill>
            <a:blip r:embed="rId5" cstate="print"/>
            <a:srcRect/>
            <a:stretch>
              <a:fillRect/>
            </a:stretch>
          </p:blipFill>
          <p:spPr bwMode="auto">
            <a:xfrm>
              <a:off x="1135556" y="3406677"/>
              <a:ext cx="1607644" cy="2377440"/>
            </a:xfrm>
            <a:prstGeom prst="rect">
              <a:avLst/>
            </a:prstGeom>
            <a:noFill/>
            <a:ln w="9525">
              <a:noFill/>
              <a:miter lim="800000"/>
              <a:headEnd/>
              <a:tailEnd/>
            </a:ln>
          </p:spPr>
        </p:pic>
        <p:sp>
          <p:nvSpPr>
            <p:cNvPr id="21" name="TextBox 20"/>
            <p:cNvSpPr txBox="1"/>
            <p:nvPr/>
          </p:nvSpPr>
          <p:spPr>
            <a:xfrm>
              <a:off x="1116419" y="5794744"/>
              <a:ext cx="1626781" cy="707886"/>
            </a:xfrm>
            <a:prstGeom prst="rect">
              <a:avLst/>
            </a:prstGeom>
            <a:noFill/>
          </p:spPr>
          <p:txBody>
            <a:bodyPr wrap="square" rtlCol="0">
              <a:spAutoFit/>
            </a:bodyPr>
            <a:lstStyle/>
            <a:p>
              <a:r>
                <a:rPr lang="en-US" sz="1000" dirty="0" smtClean="0"/>
                <a:t>Science Research Writing: A Guide for Non-Native Speakers of English</a:t>
              </a:r>
            </a:p>
            <a:p>
              <a:r>
                <a:rPr lang="en-US" sz="1000" dirty="0" smtClean="0"/>
                <a:t>by Hilary </a:t>
              </a:r>
              <a:r>
                <a:rPr lang="en-US" sz="1000" dirty="0" err="1" smtClean="0"/>
                <a:t>Glasman</a:t>
              </a:r>
              <a:r>
                <a:rPr lang="en-US" sz="1000" dirty="0" smtClean="0"/>
                <a:t>-Deal</a:t>
              </a:r>
            </a:p>
          </p:txBody>
        </p:sp>
      </p:grpSp>
      <p:grpSp>
        <p:nvGrpSpPr>
          <p:cNvPr id="24" name="Group 23"/>
          <p:cNvGrpSpPr/>
          <p:nvPr/>
        </p:nvGrpSpPr>
        <p:grpSpPr>
          <a:xfrm>
            <a:off x="3754492" y="3314169"/>
            <a:ext cx="1771251" cy="3140897"/>
            <a:chOff x="4193614" y="3239742"/>
            <a:chExt cx="1771251" cy="3140897"/>
          </a:xfrm>
        </p:grpSpPr>
        <p:pic>
          <p:nvPicPr>
            <p:cNvPr id="22" name="Picture 21" descr="http://ecx.images-amazon.com/images/I/41jl7hiQPdL._SY344_BO1,204,203,200_.jpg"/>
            <p:cNvPicPr/>
            <p:nvPr/>
          </p:nvPicPr>
          <p:blipFill>
            <a:blip r:embed="rId6" cstate="print"/>
            <a:srcRect/>
            <a:stretch>
              <a:fillRect/>
            </a:stretch>
          </p:blipFill>
          <p:spPr bwMode="auto">
            <a:xfrm>
              <a:off x="4193614" y="3239742"/>
              <a:ext cx="1760619" cy="2533738"/>
            </a:xfrm>
            <a:prstGeom prst="rect">
              <a:avLst/>
            </a:prstGeom>
            <a:noFill/>
            <a:ln w="9525">
              <a:noFill/>
              <a:miter lim="800000"/>
              <a:headEnd/>
              <a:tailEnd/>
            </a:ln>
          </p:spPr>
        </p:pic>
        <p:sp>
          <p:nvSpPr>
            <p:cNvPr id="23" name="TextBox 22"/>
            <p:cNvSpPr txBox="1"/>
            <p:nvPr/>
          </p:nvSpPr>
          <p:spPr>
            <a:xfrm>
              <a:off x="4221126" y="5826641"/>
              <a:ext cx="1743739" cy="553998"/>
            </a:xfrm>
            <a:prstGeom prst="rect">
              <a:avLst/>
            </a:prstGeom>
            <a:noFill/>
          </p:spPr>
          <p:txBody>
            <a:bodyPr wrap="square" rtlCol="0">
              <a:spAutoFit/>
            </a:bodyPr>
            <a:lstStyle/>
            <a:p>
              <a:r>
                <a:rPr lang="en-US" sz="1000" dirty="0" smtClean="0"/>
                <a:t>From Research to Manuscript: A Guide to Scientific Writing</a:t>
              </a:r>
            </a:p>
            <a:p>
              <a:r>
                <a:rPr lang="en-US" sz="1000" dirty="0" smtClean="0"/>
                <a:t>by Michael Jay Katz </a:t>
              </a:r>
              <a:endParaRPr lang="en-GB" sz="1000" dirty="0"/>
            </a:p>
          </p:txBody>
        </p:sp>
      </p:grpSp>
      <p:grpSp>
        <p:nvGrpSpPr>
          <p:cNvPr id="28" name="Group 27"/>
          <p:cNvGrpSpPr/>
          <p:nvPr/>
        </p:nvGrpSpPr>
        <p:grpSpPr>
          <a:xfrm>
            <a:off x="6473240" y="3314169"/>
            <a:ext cx="1766994" cy="3418616"/>
            <a:chOff x="7377006" y="3434322"/>
            <a:chExt cx="1766994" cy="3418616"/>
          </a:xfrm>
        </p:grpSpPr>
        <p:pic>
          <p:nvPicPr>
            <p:cNvPr id="26" name="Picture 25" descr="What Editors Want">
              <a:hlinkClick r:id="rId7"/>
            </p:cNvPr>
            <p:cNvPicPr/>
            <p:nvPr/>
          </p:nvPicPr>
          <p:blipFill>
            <a:blip r:embed="rId8" cstate="print"/>
            <a:srcRect/>
            <a:stretch>
              <a:fillRect/>
            </a:stretch>
          </p:blipFill>
          <p:spPr bwMode="auto">
            <a:xfrm>
              <a:off x="7377006" y="3434322"/>
              <a:ext cx="1703203" cy="2392324"/>
            </a:xfrm>
            <a:prstGeom prst="rect">
              <a:avLst/>
            </a:prstGeom>
            <a:noFill/>
            <a:ln w="9525">
              <a:noFill/>
              <a:miter lim="800000"/>
              <a:headEnd/>
              <a:tailEnd/>
            </a:ln>
          </p:spPr>
        </p:pic>
        <p:sp>
          <p:nvSpPr>
            <p:cNvPr id="27" name="TextBox 26"/>
            <p:cNvSpPr txBox="1"/>
            <p:nvPr/>
          </p:nvSpPr>
          <p:spPr>
            <a:xfrm>
              <a:off x="7378998" y="5837275"/>
              <a:ext cx="1765002" cy="1015663"/>
            </a:xfrm>
            <a:prstGeom prst="rect">
              <a:avLst/>
            </a:prstGeom>
            <a:noFill/>
          </p:spPr>
          <p:txBody>
            <a:bodyPr wrap="square" rtlCol="0">
              <a:spAutoFit/>
            </a:bodyPr>
            <a:lstStyle/>
            <a:p>
              <a:r>
                <a:rPr lang="en-US" sz="1000" dirty="0" smtClean="0"/>
                <a:t>What Editors Want. An Author's Guide to Scientific Journal Publishing</a:t>
              </a:r>
            </a:p>
            <a:p>
              <a:r>
                <a:rPr lang="en-US" sz="1000" dirty="0" smtClean="0"/>
                <a:t>By </a:t>
              </a:r>
              <a:r>
                <a:rPr lang="en-US" sz="1000" dirty="0" err="1" smtClean="0"/>
                <a:t>Philippa</a:t>
              </a:r>
              <a:r>
                <a:rPr lang="en-US" sz="1000" dirty="0" smtClean="0"/>
                <a:t> J. Benson and Susan C. Silver</a:t>
              </a:r>
            </a:p>
            <a:p>
              <a:endParaRPr lang="en-GB" sz="1000"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Beware Predatory Publishers</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1567542" y="1244484"/>
            <a:ext cx="5942693" cy="4584136"/>
          </a:xfrm>
          <a:prstGeom prst="rect">
            <a:avLst/>
          </a:prstGeom>
          <a:noFill/>
          <a:ln w="9525">
            <a:noFill/>
            <a:miter lim="800000"/>
            <a:headEnd/>
            <a:tailEnd/>
          </a:ln>
        </p:spPr>
      </p:pic>
      <p:sp>
        <p:nvSpPr>
          <p:cNvPr id="4" name="TextBox 3"/>
          <p:cNvSpPr txBox="1"/>
          <p:nvPr/>
        </p:nvSpPr>
        <p:spPr>
          <a:xfrm>
            <a:off x="2902857" y="6066971"/>
            <a:ext cx="3479671" cy="369332"/>
          </a:xfrm>
          <a:prstGeom prst="rect">
            <a:avLst/>
          </a:prstGeom>
          <a:noFill/>
        </p:spPr>
        <p:txBody>
          <a:bodyPr wrap="none" rtlCol="0">
            <a:spAutoFit/>
          </a:bodyPr>
          <a:lstStyle/>
          <a:p>
            <a:r>
              <a:rPr lang="en-GB" dirty="0" smtClean="0"/>
              <a:t>http://scholarlyoa.com/publishers/</a:t>
            </a:r>
            <a:endParaRPr lang="en-GB"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are the Functions </a:t>
            </a:r>
            <a:br>
              <a:rPr lang="en-US" b="1" dirty="0" smtClean="0"/>
            </a:br>
            <a:r>
              <a:rPr lang="en-US" b="1" dirty="0" smtClean="0"/>
              <a:t>of Journal Quality Lists?</a:t>
            </a:r>
            <a:endParaRPr lang="en-GB" dirty="0"/>
          </a:p>
        </p:txBody>
      </p:sp>
      <p:sp>
        <p:nvSpPr>
          <p:cNvPr id="3" name="Content Placeholder 2"/>
          <p:cNvSpPr>
            <a:spLocks noGrp="1"/>
          </p:cNvSpPr>
          <p:nvPr>
            <p:ph idx="1"/>
          </p:nvPr>
        </p:nvSpPr>
        <p:spPr/>
        <p:txBody>
          <a:bodyPr>
            <a:normAutofit/>
          </a:bodyPr>
          <a:lstStyle/>
          <a:p>
            <a:r>
              <a:rPr lang="en-US" sz="3600" dirty="0" smtClean="0"/>
              <a:t>Provide an indication of where best to publish.</a:t>
            </a:r>
          </a:p>
          <a:p>
            <a:r>
              <a:rPr lang="en-GB" sz="3600" dirty="0" smtClean="0"/>
              <a:t>Inform staffing decisions; </a:t>
            </a:r>
            <a:r>
              <a:rPr lang="en-US" sz="3600" dirty="0" smtClean="0"/>
              <a:t>appointment, tenure, promotion and reward</a:t>
            </a:r>
          </a:p>
          <a:p>
            <a:r>
              <a:rPr lang="en-GB" sz="3600" dirty="0" smtClean="0"/>
              <a:t>Inform library purchasing decisions</a:t>
            </a:r>
          </a:p>
          <a:p>
            <a:r>
              <a:rPr lang="en-US" sz="3600" dirty="0" smtClean="0"/>
              <a:t>Reviews and audits of research activity and the evaluation of research outputs</a:t>
            </a:r>
            <a:endParaRPr lang="en-GB"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of Journal Quality List</a:t>
            </a:r>
            <a:endParaRPr lang="en-GB" dirty="0"/>
          </a:p>
        </p:txBody>
      </p:sp>
      <p:sp>
        <p:nvSpPr>
          <p:cNvPr id="3" name="Content Placeholder 2"/>
          <p:cNvSpPr>
            <a:spLocks noGrp="1"/>
          </p:cNvSpPr>
          <p:nvPr>
            <p:ph idx="1"/>
          </p:nvPr>
        </p:nvSpPr>
        <p:spPr/>
        <p:txBody>
          <a:bodyPr>
            <a:noAutofit/>
          </a:bodyPr>
          <a:lstStyle/>
          <a:p>
            <a:r>
              <a:rPr lang="en-US" sz="2800" dirty="0" smtClean="0"/>
              <a:t>Institutional lists drawn up by members of research groups within a department</a:t>
            </a:r>
          </a:p>
          <a:p>
            <a:r>
              <a:rPr lang="en-US" sz="2800" dirty="0" smtClean="0"/>
              <a:t>Derived lists extrapolate journal rankings from the ratings awarded in assessment or </a:t>
            </a:r>
            <a:r>
              <a:rPr lang="en-GB" sz="2800" dirty="0" smtClean="0"/>
              <a:t>audit activities</a:t>
            </a:r>
          </a:p>
          <a:p>
            <a:r>
              <a:rPr lang="en-US" sz="2800" dirty="0" smtClean="0"/>
              <a:t>Surveys of peers within a </a:t>
            </a:r>
            <a:r>
              <a:rPr lang="en-GB" sz="2800" dirty="0" smtClean="0"/>
              <a:t>particular field or sub-field</a:t>
            </a:r>
          </a:p>
          <a:p>
            <a:r>
              <a:rPr lang="en-US" sz="2800" dirty="0" smtClean="0"/>
              <a:t>Citation studies count the number of times in which an average article in a journal is cited by the authors of articles in related journals</a:t>
            </a:r>
          </a:p>
          <a:p>
            <a:r>
              <a:rPr lang="en-US" sz="2800" dirty="0" smtClean="0"/>
              <a:t>Hybrid lists using a combination of two or more of the above</a:t>
            </a:r>
            <a:endParaRPr lang="en-GB"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Commonly Perceived Problems of Journal Quality Lists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Highly </a:t>
            </a:r>
            <a:r>
              <a:rPr lang="en-US" dirty="0" smtClean="0"/>
              <a:t>rated journals occasionally publish poor pieces of work </a:t>
            </a:r>
          </a:p>
          <a:p>
            <a:r>
              <a:rPr lang="en-US" dirty="0" smtClean="0"/>
              <a:t>High quality research sometimes finds its way into lesser ranked journals.</a:t>
            </a:r>
          </a:p>
          <a:p>
            <a:r>
              <a:rPr lang="en-US" dirty="0" smtClean="0"/>
              <a:t>Normal editorial standards may reduce for special issues</a:t>
            </a:r>
          </a:p>
          <a:p>
            <a:r>
              <a:rPr lang="en-US" dirty="0" smtClean="0"/>
              <a:t>Lists give higher rankings to established journals; newer journals are </a:t>
            </a:r>
            <a:r>
              <a:rPr lang="en-GB" dirty="0" smtClean="0"/>
              <a:t>lower down</a:t>
            </a:r>
          </a:p>
          <a:p>
            <a:r>
              <a:rPr lang="en-US" dirty="0" smtClean="0"/>
              <a:t>Citation impact factors are problematical as a standalone proxy measure of relative journal quality</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Limitations of Citation Impact Factors as a Measure of Journal Quality</a:t>
            </a:r>
            <a:endParaRPr lang="en-GB" dirty="0"/>
          </a:p>
        </p:txBody>
      </p:sp>
      <p:sp>
        <p:nvSpPr>
          <p:cNvPr id="3" name="Content Placeholder 2"/>
          <p:cNvSpPr>
            <a:spLocks noGrp="1"/>
          </p:cNvSpPr>
          <p:nvPr>
            <p:ph idx="1"/>
          </p:nvPr>
        </p:nvSpPr>
        <p:spPr/>
        <p:txBody>
          <a:bodyPr>
            <a:noAutofit/>
          </a:bodyPr>
          <a:lstStyle/>
          <a:p>
            <a:r>
              <a:rPr lang="en-GB" sz="2100" dirty="0" smtClean="0"/>
              <a:t>Incomplete coverage; many journals do not have a citation impact factor</a:t>
            </a:r>
          </a:p>
          <a:p>
            <a:r>
              <a:rPr lang="en-GB" sz="2100" dirty="0" smtClean="0"/>
              <a:t>Referential chains; </a:t>
            </a:r>
            <a:r>
              <a:rPr lang="en-US" sz="2100" dirty="0" smtClean="0"/>
              <a:t>list of references to a series of studies of a similar type that grows longer as more studies of that type are </a:t>
            </a:r>
            <a:r>
              <a:rPr lang="en-GB" sz="2100" dirty="0" smtClean="0"/>
              <a:t>conducted</a:t>
            </a:r>
          </a:p>
          <a:p>
            <a:r>
              <a:rPr lang="en-GB" sz="2100" dirty="0" smtClean="0"/>
              <a:t>Herding; </a:t>
            </a:r>
            <a:r>
              <a:rPr lang="en-US" sz="2100" dirty="0" smtClean="0"/>
              <a:t>tendency of academics to associate their own research through citation to what are perceived to be the best journals and most influential authors</a:t>
            </a:r>
          </a:p>
          <a:p>
            <a:r>
              <a:rPr lang="en-GB" sz="2100" dirty="0" smtClean="0"/>
              <a:t>Content bias; </a:t>
            </a:r>
            <a:r>
              <a:rPr lang="en-US" sz="2100" dirty="0" smtClean="0"/>
              <a:t>Journals devoted to survey articles, literature reviews, methodology and conceptual development tend to be more heavily cited than journals dedicated to publishing the results of original research</a:t>
            </a:r>
          </a:p>
          <a:p>
            <a:r>
              <a:rPr lang="en-GB" sz="2100" dirty="0" smtClean="0"/>
              <a:t>Game playing; In less mature fields, </a:t>
            </a:r>
            <a:r>
              <a:rPr lang="en-US" sz="2100" dirty="0" smtClean="0"/>
              <a:t>referential networks are less dense; citation impact factors are fewer and of a lesser order, and consequently a less valuable guide to the reach and influence of </a:t>
            </a:r>
            <a:r>
              <a:rPr lang="en-GB" sz="2100" dirty="0" smtClean="0"/>
              <a:t>journals in the field.</a:t>
            </a:r>
            <a:endParaRPr lang="en-GB" sz="2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4005</Words>
  <Application>Microsoft Office PowerPoint</Application>
  <PresentationFormat>On-screen Show (4:3)</PresentationFormat>
  <Paragraphs>606</Paragraphs>
  <Slides>57</Slides>
  <Notes>0</Notes>
  <HiddenSlides>1</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How to Publish in High Impact Journals</vt:lpstr>
      <vt:lpstr>Dr. Roger Harris</vt:lpstr>
      <vt:lpstr>Agenda</vt:lpstr>
      <vt:lpstr>Why Researchers Must Write</vt:lpstr>
      <vt:lpstr>What Purposes do  Academic Journals Serve?*</vt:lpstr>
      <vt:lpstr>What are the Functions  of Journal Quality Lists?</vt:lpstr>
      <vt:lpstr>Types of Journal Quality List</vt:lpstr>
      <vt:lpstr>Commonly Perceived Problems of Journal Quality Lists</vt:lpstr>
      <vt:lpstr>Limitations of Citation Impact Factors as a Measure of Journal Quality</vt:lpstr>
      <vt:lpstr>ABS Specification of  Journal Quality Standards</vt:lpstr>
      <vt:lpstr>ABS  Journal Rankings</vt:lpstr>
      <vt:lpstr>Subject Fields in ABS  Journal Quality Guide</vt:lpstr>
      <vt:lpstr>Journal Rankings in Information Management</vt:lpstr>
      <vt:lpstr>Increasing Competition</vt:lpstr>
      <vt:lpstr>Today’s Realities</vt:lpstr>
      <vt:lpstr>Today’s Realities</vt:lpstr>
      <vt:lpstr>Peer Review</vt:lpstr>
      <vt:lpstr>Peer Review has its Critics</vt:lpstr>
      <vt:lpstr>Gaming the System</vt:lpstr>
      <vt:lpstr>Group Exercise 1 How might “Gaming the System”  damage research? </vt:lpstr>
      <vt:lpstr>Journal Impact Factors</vt:lpstr>
      <vt:lpstr>What is a Citation?</vt:lpstr>
      <vt:lpstr>Slide 23</vt:lpstr>
      <vt:lpstr>The science of bibliometrics</vt:lpstr>
      <vt:lpstr>Impact Factor Example</vt:lpstr>
      <vt:lpstr>The Impact Factor Debate</vt:lpstr>
      <vt:lpstr>Slide 27</vt:lpstr>
      <vt:lpstr>Gaming the System</vt:lpstr>
      <vt:lpstr>Group Exercise 2 What is wrong with the  Journal Impact Factor?</vt:lpstr>
      <vt:lpstr>Alternatives to the  Journal Impact Factor</vt:lpstr>
      <vt:lpstr>How to Choose a Journal</vt:lpstr>
      <vt:lpstr>Journal Rankings by Impact Factor</vt:lpstr>
      <vt:lpstr>Thomson Reuters  Journal Citation Report</vt:lpstr>
      <vt:lpstr>Slide 34</vt:lpstr>
      <vt:lpstr>Elsevier: SCOPUS</vt:lpstr>
      <vt:lpstr>PubMed</vt:lpstr>
      <vt:lpstr>Comparisons</vt:lpstr>
      <vt:lpstr>Slide 38</vt:lpstr>
      <vt:lpstr>Publishing Requirements</vt:lpstr>
      <vt:lpstr>Length, roughly, 8,000 words:</vt:lpstr>
      <vt:lpstr>Sections</vt:lpstr>
      <vt:lpstr>Slide 42</vt:lpstr>
      <vt:lpstr>Slide 43</vt:lpstr>
      <vt:lpstr>Slide 44</vt:lpstr>
      <vt:lpstr>Slide 45</vt:lpstr>
      <vt:lpstr>Slide 46</vt:lpstr>
      <vt:lpstr>Slide 47</vt:lpstr>
      <vt:lpstr>Slide 48</vt:lpstr>
      <vt:lpstr>Slide 49</vt:lpstr>
      <vt:lpstr>Slide 50</vt:lpstr>
      <vt:lpstr>Before submitting…</vt:lpstr>
      <vt:lpstr>What editors don’t like:</vt:lpstr>
      <vt:lpstr>Responding to reviews</vt:lpstr>
      <vt:lpstr>Papers that high-impact  journals publish</vt:lpstr>
      <vt:lpstr>Getting it published</vt:lpstr>
      <vt:lpstr>Slide 56</vt:lpstr>
      <vt:lpstr>Beware Predatory Publishers</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roger</dc:creator>
  <cp:lastModifiedBy>roger</cp:lastModifiedBy>
  <cp:revision>48</cp:revision>
  <dcterms:created xsi:type="dcterms:W3CDTF">2014-05-13T06:59:58Z</dcterms:created>
  <dcterms:modified xsi:type="dcterms:W3CDTF">2014-06-18T00:49:55Z</dcterms:modified>
</cp:coreProperties>
</file>