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90" r:id="rId3"/>
    <p:sldId id="292" r:id="rId4"/>
    <p:sldId id="293" r:id="rId5"/>
    <p:sldId id="295" r:id="rId6"/>
    <p:sldId id="300" r:id="rId7"/>
    <p:sldId id="301" r:id="rId8"/>
    <p:sldId id="299" r:id="rId9"/>
    <p:sldId id="296" r:id="rId10"/>
    <p:sldId id="289" r:id="rId11"/>
    <p:sldId id="281" r:id="rId12"/>
    <p:sldId id="282" r:id="rId13"/>
    <p:sldId id="283" r:id="rId14"/>
    <p:sldId id="285" r:id="rId15"/>
    <p:sldId id="297" r:id="rId16"/>
    <p:sldId id="298" r:id="rId17"/>
    <p:sldId id="288"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p:scale>
          <a:sx n="66" d="100"/>
          <a:sy n="66" d="100"/>
        </p:scale>
        <p:origin x="-1362"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4222"/>
            <a:ext cx="7772400" cy="1470025"/>
          </a:xfrm>
        </p:spPr>
        <p:txBody>
          <a:bodyPr/>
          <a:lstStyle>
            <a:lvl1pPr>
              <a:defRPr b="1" i="0">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439997"/>
            <a:ext cx="6400800" cy="9304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1026" name="Picture 2"/>
          <p:cNvPicPr>
            <a:picLocks noChangeAspect="1" noChangeArrowheads="1"/>
          </p:cNvPicPr>
          <p:nvPr userDrawn="1"/>
        </p:nvPicPr>
        <p:blipFill>
          <a:blip r:embed="rId2" cstate="print"/>
          <a:srcRect/>
          <a:stretch>
            <a:fillRect/>
          </a:stretch>
        </p:blipFill>
        <p:spPr bwMode="auto">
          <a:xfrm>
            <a:off x="0" y="0"/>
            <a:ext cx="9144000" cy="213385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lum bright="40000" contrast="-81000"/>
          </a:blip>
          <a:srcRect/>
          <a:stretch>
            <a:fillRect/>
          </a:stretch>
        </p:blipFill>
        <p:spPr bwMode="auto">
          <a:xfrm>
            <a:off x="2817" y="0"/>
            <a:ext cx="9141183" cy="1323975"/>
          </a:xfrm>
          <a:prstGeom prst="rect">
            <a:avLst/>
          </a:prstGeom>
          <a:noFill/>
          <a:ln w="9525">
            <a:noFill/>
            <a:miter lim="800000"/>
            <a:headEnd/>
            <a:tailEnd/>
          </a:ln>
        </p:spPr>
      </p:pic>
      <p:sp>
        <p:nvSpPr>
          <p:cNvPr id="2" name="Title 1"/>
          <p:cNvSpPr>
            <a:spLocks noGrp="1"/>
          </p:cNvSpPr>
          <p:nvPr>
            <p:ph type="title"/>
          </p:nvPr>
        </p:nvSpPr>
        <p:spPr>
          <a:xfrm>
            <a:off x="457200" y="145848"/>
            <a:ext cx="8229600" cy="1143000"/>
          </a:xfrm>
        </p:spPr>
        <p:txBody>
          <a:bodyPr/>
          <a:lstStyle>
            <a:lvl1pPr algn="l">
              <a:defRPr b="1" i="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980904"/>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print">
            <a:lum bright="40000" contrast="-81000"/>
          </a:blip>
          <a:srcRect/>
          <a:stretch>
            <a:fillRect/>
          </a:stretch>
        </p:blipFill>
        <p:spPr bwMode="auto">
          <a:xfrm>
            <a:off x="2817" y="0"/>
            <a:ext cx="9141183" cy="1323975"/>
          </a:xfrm>
          <a:prstGeom prst="rect">
            <a:avLst/>
          </a:prstGeom>
          <a:noFill/>
          <a:ln w="9525">
            <a:noFill/>
            <a:miter lim="800000"/>
            <a:headEnd/>
            <a:tailEnd/>
          </a:ln>
        </p:spPr>
      </p:pic>
      <p:sp>
        <p:nvSpPr>
          <p:cNvPr id="2" name="Title 1"/>
          <p:cNvSpPr>
            <a:spLocks noGrp="1"/>
          </p:cNvSpPr>
          <p:nvPr>
            <p:ph type="title"/>
          </p:nvPr>
        </p:nvSpPr>
        <p:spPr>
          <a:xfrm>
            <a:off x="457200" y="1367765"/>
            <a:ext cx="3008313" cy="834522"/>
          </a:xfrm>
        </p:spPr>
        <p:txBody>
          <a:bodyPr anchor="t">
            <a:noAutofit/>
          </a:bodyPr>
          <a:lstStyle>
            <a:lvl1pPr algn="l">
              <a:defRPr sz="2800" b="1">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6411930"/>
          </a:xfrm>
        </p:spPr>
        <p:txBody>
          <a:bodyPr/>
          <a:lstStyle>
            <a:lvl1pPr>
              <a:defRPr lang="en-US" sz="3200" b="1" i="0" kern="1200" dirty="0" smtClean="0">
                <a:solidFill>
                  <a:schemeClr val="bg1"/>
                </a:solidFill>
                <a:effectLst>
                  <a:outerShdw blurRad="38100" dist="38100" dir="2700000" algn="tl">
                    <a:srgbClr val="000000">
                      <a:alpha val="43137"/>
                    </a:srgbClr>
                  </a:outerShdw>
                </a:effectLst>
                <a:latin typeface="+mj-lt"/>
                <a:ea typeface="+mj-ea"/>
                <a:cs typeface="+mj-cs"/>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305318"/>
            <a:ext cx="3008313" cy="436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55F14-C4A0-4EC2-B526-A5A39C251C13}" type="datetimeFigureOut">
              <a:rPr lang="en-GB" smtClean="0"/>
              <a:pPr/>
              <a:t>02/05/2013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FF7AA-983E-4451-8176-D0B2C18B4C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55F14-C4A0-4EC2-B526-A5A39C251C13}" type="datetimeFigureOut">
              <a:rPr lang="en-GB" smtClean="0"/>
              <a:pPr/>
              <a:t>02/05/2013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FF7AA-983E-4451-8176-D0B2C18B4CA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base"/>
            <a:r>
              <a:rPr lang="en-GB" dirty="0" smtClean="0"/>
              <a:t>Literature Review</a:t>
            </a:r>
            <a:endParaRPr lang="en-GB" dirty="0"/>
          </a:p>
        </p:txBody>
      </p:sp>
      <p:sp>
        <p:nvSpPr>
          <p:cNvPr id="6" name="Subtitle 5"/>
          <p:cNvSpPr>
            <a:spLocks noGrp="1"/>
          </p:cNvSpPr>
          <p:nvPr>
            <p:ph type="subTitle" idx="1"/>
          </p:nvPr>
        </p:nvSpPr>
        <p:spPr>
          <a:xfrm>
            <a:off x="1371600" y="4439997"/>
            <a:ext cx="6400800" cy="2018860"/>
          </a:xfrm>
        </p:spPr>
        <p:txBody>
          <a:bodyPr>
            <a:noAutofit/>
          </a:bodyPr>
          <a:lstStyle/>
          <a:p>
            <a:r>
              <a:rPr lang="en-GB" sz="2000" b="1" dirty="0" smtClean="0"/>
              <a:t>Dr. Roger Harris</a:t>
            </a:r>
          </a:p>
          <a:p>
            <a:r>
              <a:rPr lang="en-GB" sz="1400" b="1" dirty="0" smtClean="0"/>
              <a:t>Visiting Professor</a:t>
            </a:r>
          </a:p>
          <a:p>
            <a:r>
              <a:rPr lang="en-GB" sz="1400" b="1" dirty="0" smtClean="0"/>
              <a:t>Institute of Social Informatics and Technological Innovation</a:t>
            </a:r>
          </a:p>
          <a:p>
            <a:r>
              <a:rPr lang="en-GB" sz="1400" dirty="0" smtClean="0">
                <a:solidFill>
                  <a:srgbClr val="FFFF00"/>
                </a:solidFill>
              </a:rPr>
              <a:t>roger.harris@rogharris.org</a:t>
            </a:r>
          </a:p>
          <a:p>
            <a:r>
              <a:rPr lang="en-GB" sz="1400" dirty="0" smtClean="0">
                <a:solidFill>
                  <a:srgbClr val="FFFF00"/>
                </a:solidFill>
              </a:rPr>
              <a:t>http://www.rogharris.org/</a:t>
            </a:r>
          </a:p>
          <a:p>
            <a:r>
              <a:rPr lang="en-GB" sz="1400" dirty="0" smtClean="0">
                <a:solidFill>
                  <a:srgbClr val="FFFF00"/>
                </a:solidFill>
              </a:rPr>
              <a:t>@</a:t>
            </a:r>
            <a:r>
              <a:rPr lang="en-GB" sz="1400" dirty="0" err="1" smtClean="0">
                <a:solidFill>
                  <a:srgbClr val="FFFF00"/>
                </a:solidFill>
              </a:rPr>
              <a:t>HarrisrwhRoger</a:t>
            </a:r>
            <a:endParaRPr lang="en-GB" sz="1400" dirty="0" smtClean="0">
              <a:solidFill>
                <a:srgbClr val="FFFF00"/>
              </a:solidFill>
            </a:endParaRPr>
          </a:p>
          <a:p>
            <a:r>
              <a:rPr lang="en-US" sz="1400" dirty="0" smtClean="0"/>
              <a:t>May 2</a:t>
            </a:r>
            <a:r>
              <a:rPr lang="en-US" sz="1400" baseline="30000" dirty="0" smtClean="0"/>
              <a:t>nd</a:t>
            </a:r>
            <a:r>
              <a:rPr lang="en-US" sz="1400" dirty="0" smtClean="0"/>
              <a:t> 2013</a:t>
            </a:r>
            <a:endParaRPr lang="en-GB"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write a literature review</a:t>
            </a:r>
            <a:endParaRPr lang="en-GB" dirty="0"/>
          </a:p>
        </p:txBody>
      </p:sp>
      <p:sp>
        <p:nvSpPr>
          <p:cNvPr id="3" name="Content Placeholder 2"/>
          <p:cNvSpPr>
            <a:spLocks noGrp="1"/>
          </p:cNvSpPr>
          <p:nvPr>
            <p:ph idx="1"/>
          </p:nvPr>
        </p:nvSpPr>
        <p:spPr/>
        <p:txBody>
          <a:bodyPr>
            <a:normAutofit fontScale="85000" lnSpcReduction="20000"/>
          </a:bodyPr>
          <a:lstStyle/>
          <a:p>
            <a:r>
              <a:rPr lang="en-US" b="0" dirty="0" smtClean="0"/>
              <a:t>The format of a review of literature may vary from discipline to discipline and from assignment to assignment.</a:t>
            </a:r>
          </a:p>
          <a:p>
            <a:r>
              <a:rPr lang="en-US" b="0" dirty="0" smtClean="0"/>
              <a:t>Write it as a piece of </a:t>
            </a:r>
            <a:r>
              <a:rPr lang="en-US" dirty="0" smtClean="0"/>
              <a:t>discursive prose </a:t>
            </a:r>
            <a:r>
              <a:rPr lang="en-US" sz="1800" dirty="0" smtClean="0"/>
              <a:t>(</a:t>
            </a:r>
            <a:r>
              <a:rPr lang="en-US" sz="1800" i="1" dirty="0" smtClean="0">
                <a:effectLst>
                  <a:outerShdw blurRad="38100" dist="38100" dir="2700000" algn="tl">
                    <a:srgbClr val="000000">
                      <a:alpha val="43137"/>
                    </a:srgbClr>
                  </a:outerShdw>
                </a:effectLst>
              </a:rPr>
              <a:t>proceeding </a:t>
            </a:r>
            <a:r>
              <a:rPr lang="en-US" sz="1800" i="1" dirty="0" smtClean="0">
                <a:effectLst>
                  <a:outerShdw blurRad="38100" dist="38100" dir="2700000" algn="tl">
                    <a:srgbClr val="000000">
                      <a:alpha val="43137"/>
                    </a:srgbClr>
                  </a:outerShdw>
                </a:effectLst>
              </a:rPr>
              <a:t>by reasoning</a:t>
            </a:r>
            <a:r>
              <a:rPr lang="en-US" sz="1800" i="1" dirty="0" smtClean="0">
                <a:effectLst>
                  <a:outerShdw blurRad="38100" dist="38100" dir="2700000" algn="tl">
                    <a:srgbClr val="000000">
                      <a:alpha val="43137"/>
                    </a:srgbClr>
                  </a:outerShdw>
                </a:effectLst>
              </a:rPr>
              <a:t> or argument rather than intuition)</a:t>
            </a:r>
            <a:r>
              <a:rPr lang="en-US" b="0" dirty="0" smtClean="0"/>
              <a:t> not a list describing or summarizing one piece of literature after another. </a:t>
            </a:r>
          </a:p>
          <a:p>
            <a:r>
              <a:rPr lang="en-US" b="0" dirty="0" smtClean="0"/>
              <a:t>Organize the review into sections that present themes or identify trends and relevant theories.</a:t>
            </a:r>
          </a:p>
          <a:p>
            <a:r>
              <a:rPr lang="en-US" b="0" dirty="0" smtClean="0"/>
              <a:t>Don’t start every paragraph with the name of a researcher. </a:t>
            </a:r>
          </a:p>
          <a:p>
            <a:r>
              <a:rPr lang="en-US" b="0" dirty="0" smtClean="0"/>
              <a:t>Do not list all the material published, but synthesize and evaluate it according to the guiding concept of your thesis or research question.</a:t>
            </a:r>
          </a:p>
          <a:p>
            <a:endParaRPr lang="en-US" b="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the </a:t>
            </a:r>
            <a:r>
              <a:rPr lang="en-US" dirty="0" smtClean="0"/>
              <a:t>introduction</a:t>
            </a:r>
            <a:endParaRPr lang="en-GB" dirty="0" smtClean="0"/>
          </a:p>
        </p:txBody>
      </p:sp>
      <p:sp>
        <p:nvSpPr>
          <p:cNvPr id="3" name="Content Placeholder 2"/>
          <p:cNvSpPr>
            <a:spLocks noGrp="1"/>
          </p:cNvSpPr>
          <p:nvPr>
            <p:ph idx="1"/>
          </p:nvPr>
        </p:nvSpPr>
        <p:spPr/>
        <p:txBody>
          <a:bodyPr>
            <a:noAutofit/>
          </a:bodyPr>
          <a:lstStyle/>
          <a:p>
            <a:r>
              <a:rPr lang="en-US" sz="2400" b="0" dirty="0" smtClean="0"/>
              <a:t>Define or identify the general topic, issue, or area of concern, thus providing an appropriate context for reviewing the literature.</a:t>
            </a:r>
          </a:p>
          <a:p>
            <a:r>
              <a:rPr lang="en-US" sz="2400" b="0" dirty="0" smtClean="0"/>
              <a:t>Point out overall trends in what has been published about the topic; or conflicts in theory, methodology, evidence, and conclusions; or gaps in research and scholarship; or a single problem or new perspective of immediate interest.</a:t>
            </a:r>
          </a:p>
          <a:p>
            <a:r>
              <a:rPr lang="en-US" sz="2400" b="0" dirty="0" smtClean="0"/>
              <a:t>Establish the writer's reason (point of view) for reviewing the literature; explain the criteria to be used in analyzing and comparing literature and the organization of the review (sequence); and, when necessary, state why certain literature is or is not included (scope).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the body</a:t>
            </a:r>
            <a:endParaRPr lang="en-GB" dirty="0"/>
          </a:p>
        </p:txBody>
      </p:sp>
      <p:sp>
        <p:nvSpPr>
          <p:cNvPr id="3" name="Content Placeholder 2"/>
          <p:cNvSpPr>
            <a:spLocks noGrp="1"/>
          </p:cNvSpPr>
          <p:nvPr>
            <p:ph idx="1"/>
          </p:nvPr>
        </p:nvSpPr>
        <p:spPr/>
        <p:txBody>
          <a:bodyPr>
            <a:normAutofit fontScale="92500" lnSpcReduction="20000"/>
          </a:bodyPr>
          <a:lstStyle/>
          <a:p>
            <a:r>
              <a:rPr lang="en-US" b="0" dirty="0" smtClean="0"/>
              <a:t>Group research studies and other types of literature (reviews, theoretical articles, case studies, etc.) according to common denominators such as qualitative versus quantitative approaches, conclusions of authors, specific purpose or objective, chronology, etc.</a:t>
            </a:r>
          </a:p>
          <a:p>
            <a:r>
              <a:rPr lang="en-US" b="0" dirty="0" smtClean="0"/>
              <a:t>Summarize individual studies or articles with as much or as little detail as each merits according to its comparative importance in the literature,.</a:t>
            </a:r>
          </a:p>
          <a:p>
            <a:r>
              <a:rPr lang="en-US" b="0" dirty="0" smtClean="0"/>
              <a:t>Provide the reader with brief "so what" summary sentences at intermediate points in the review to aid in understanding comparisons and analyses.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the conclusion</a:t>
            </a:r>
            <a:endParaRPr lang="en-GB" dirty="0"/>
          </a:p>
        </p:txBody>
      </p:sp>
      <p:sp>
        <p:nvSpPr>
          <p:cNvPr id="3" name="Content Placeholder 2"/>
          <p:cNvSpPr>
            <a:spLocks noGrp="1"/>
          </p:cNvSpPr>
          <p:nvPr>
            <p:ph idx="1"/>
          </p:nvPr>
        </p:nvSpPr>
        <p:spPr/>
        <p:txBody>
          <a:bodyPr>
            <a:normAutofit fontScale="85000" lnSpcReduction="10000"/>
          </a:bodyPr>
          <a:lstStyle/>
          <a:p>
            <a:r>
              <a:rPr lang="en-US" b="0" dirty="0" smtClean="0"/>
              <a:t>Summarize major contributions of significant studies and articles to the body of knowledge under review, maintaining the focus established in the introduction.</a:t>
            </a:r>
          </a:p>
          <a:p>
            <a:r>
              <a:rPr lang="en-US" b="0" dirty="0" smtClean="0"/>
              <a:t>Evaluate the current "state of the art" for the body of knowledge reviewed, pointing out major methodological flaws or gaps in research, inconsistencies in theory and findings, and areas or issues pertinent to future study.</a:t>
            </a:r>
          </a:p>
          <a:p>
            <a:r>
              <a:rPr lang="en-US" b="0" dirty="0" smtClean="0"/>
              <a:t>Conclude by providing some insight into the relationship between the central topic of the literature review and a larger area of study such as a discipline, a scientific endeavor, or a profession.</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Ask yourself:</a:t>
            </a:r>
            <a:endParaRPr lang="en-GB" dirty="0"/>
          </a:p>
        </p:txBody>
      </p:sp>
      <p:sp>
        <p:nvSpPr>
          <p:cNvPr id="3" name="Content Placeholder 2"/>
          <p:cNvSpPr>
            <a:spLocks noGrp="1"/>
          </p:cNvSpPr>
          <p:nvPr>
            <p:ph idx="1"/>
          </p:nvPr>
        </p:nvSpPr>
        <p:spPr/>
        <p:txBody>
          <a:bodyPr>
            <a:noAutofit/>
          </a:bodyPr>
          <a:lstStyle/>
          <a:p>
            <a:pPr fontAlgn="base"/>
            <a:r>
              <a:rPr lang="en-US" sz="1800" b="0" dirty="0" smtClean="0"/>
              <a:t>What is the </a:t>
            </a:r>
            <a:r>
              <a:rPr lang="en-US" sz="1800" dirty="0" smtClean="0"/>
              <a:t>specific thesis, problem, or research question</a:t>
            </a:r>
            <a:r>
              <a:rPr lang="en-US" sz="1800" b="0" dirty="0" smtClean="0"/>
              <a:t> that my literature review helps to define?</a:t>
            </a:r>
          </a:p>
          <a:p>
            <a:pPr fontAlgn="base"/>
            <a:r>
              <a:rPr lang="en-US" sz="1800" b="0" dirty="0" smtClean="0"/>
              <a:t>What </a:t>
            </a:r>
            <a:r>
              <a:rPr lang="en-US" sz="1800" dirty="0" smtClean="0"/>
              <a:t>type</a:t>
            </a:r>
            <a:r>
              <a:rPr lang="en-US" sz="1800" b="0" dirty="0" smtClean="0"/>
              <a:t> of literature review am I conducting? Am I looking at issues of theory? methodology? policy? quantitative research? qualitative research?</a:t>
            </a:r>
          </a:p>
          <a:p>
            <a:pPr fontAlgn="base"/>
            <a:r>
              <a:rPr lang="en-US" sz="1800" b="0" dirty="0" smtClean="0"/>
              <a:t>What is the </a:t>
            </a:r>
            <a:r>
              <a:rPr lang="en-US" sz="1800" dirty="0" smtClean="0"/>
              <a:t>scope</a:t>
            </a:r>
            <a:r>
              <a:rPr lang="en-US" sz="1800" b="0" dirty="0" smtClean="0"/>
              <a:t> of my literature review? What types of publications am I using (e.g., journals, books, government documents, popular media)? What discipline am I working in (e.g., nursing psychology, sociology, medicine)?</a:t>
            </a:r>
          </a:p>
          <a:p>
            <a:pPr fontAlgn="base"/>
            <a:r>
              <a:rPr lang="en-US" sz="1800" b="0" dirty="0" smtClean="0"/>
              <a:t>How good was my </a:t>
            </a:r>
            <a:r>
              <a:rPr lang="en-US" sz="1800" dirty="0" smtClean="0"/>
              <a:t>information seeking</a:t>
            </a:r>
            <a:r>
              <a:rPr lang="en-US" sz="1800" b="0" dirty="0" smtClean="0"/>
              <a:t>? Has my search been wide enough to ensure I've found all the relevant material? Has it been narrow enough to exclude irrelevant material? Is the number of sources I've used appropriate for the length of my paper?</a:t>
            </a:r>
          </a:p>
          <a:p>
            <a:pPr fontAlgn="base"/>
            <a:r>
              <a:rPr lang="en-US" sz="1800" b="0" dirty="0" smtClean="0"/>
              <a:t>Have I </a:t>
            </a:r>
            <a:r>
              <a:rPr lang="en-US" sz="1800" dirty="0" smtClean="0"/>
              <a:t>critically </a:t>
            </a:r>
            <a:r>
              <a:rPr lang="en-US" sz="1800" dirty="0" err="1" smtClean="0"/>
              <a:t>analysed</a:t>
            </a:r>
            <a:r>
              <a:rPr lang="en-US" sz="1800" dirty="0" smtClean="0"/>
              <a:t> </a:t>
            </a:r>
            <a:r>
              <a:rPr lang="en-US" sz="1800" b="0" dirty="0" smtClean="0"/>
              <a:t>the literature I use? Do I follow through a set of concepts and questions, comparing items to each other in the ways they deal with them? Instead of just listing and summarizing items, do I assess them, discussing strengths and weaknesses?</a:t>
            </a:r>
          </a:p>
          <a:p>
            <a:pPr fontAlgn="base"/>
            <a:r>
              <a:rPr lang="en-US" sz="1800" b="0" dirty="0" smtClean="0"/>
              <a:t>Have I cited and discussed studies </a:t>
            </a:r>
            <a:r>
              <a:rPr lang="en-US" sz="1800" dirty="0" smtClean="0"/>
              <a:t>contrary</a:t>
            </a:r>
            <a:r>
              <a:rPr lang="en-US" sz="1800" b="0" dirty="0" smtClean="0"/>
              <a:t> to my perspective?</a:t>
            </a:r>
          </a:p>
          <a:p>
            <a:pPr fontAlgn="base"/>
            <a:r>
              <a:rPr lang="en-US" sz="1800" b="0" dirty="0" smtClean="0"/>
              <a:t>Will the reader find my literature review </a:t>
            </a:r>
            <a:r>
              <a:rPr lang="en-US" sz="1800" dirty="0" smtClean="0"/>
              <a:t>relevant, appropriate, and useful</a:t>
            </a:r>
            <a:r>
              <a:rPr lang="en-US" sz="1800" b="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Tip; collecting literature</a:t>
            </a:r>
            <a:endParaRPr lang="en-GB" dirty="0"/>
          </a:p>
        </p:txBody>
      </p:sp>
      <p:pic>
        <p:nvPicPr>
          <p:cNvPr id="24578" name="Picture 2"/>
          <p:cNvPicPr>
            <a:picLocks noChangeAspect="1" noChangeArrowheads="1"/>
          </p:cNvPicPr>
          <p:nvPr/>
        </p:nvPicPr>
        <p:blipFill>
          <a:blip r:embed="rId2" cstate="print"/>
          <a:srcRect/>
          <a:stretch>
            <a:fillRect/>
          </a:stretch>
        </p:blipFill>
        <p:spPr bwMode="auto">
          <a:xfrm>
            <a:off x="0" y="1511300"/>
            <a:ext cx="8972550" cy="4038600"/>
          </a:xfrm>
          <a:prstGeom prst="rect">
            <a:avLst/>
          </a:prstGeom>
          <a:noFill/>
          <a:ln w="9525">
            <a:noFill/>
            <a:miter lim="800000"/>
            <a:headEnd/>
            <a:tailEnd/>
          </a:ln>
        </p:spPr>
      </p:pic>
      <p:sp>
        <p:nvSpPr>
          <p:cNvPr id="5" name="TextBox 4"/>
          <p:cNvSpPr txBox="1"/>
          <p:nvPr/>
        </p:nvSpPr>
        <p:spPr>
          <a:xfrm>
            <a:off x="1407885" y="5820229"/>
            <a:ext cx="6356740" cy="369332"/>
          </a:xfrm>
          <a:prstGeom prst="rect">
            <a:avLst/>
          </a:prstGeom>
          <a:noFill/>
        </p:spPr>
        <p:txBody>
          <a:bodyPr wrap="none" rtlCol="0">
            <a:spAutoFit/>
          </a:bodyPr>
          <a:lstStyle/>
          <a:p>
            <a:r>
              <a:rPr lang="en-GB" dirty="0" smtClean="0">
                <a:solidFill>
                  <a:schemeClr val="bg1"/>
                </a:solidFill>
              </a:rPr>
              <a:t>A folder </a:t>
            </a:r>
            <a:r>
              <a:rPr lang="en-GB" dirty="0" smtClean="0">
                <a:solidFill>
                  <a:schemeClr val="bg1"/>
                </a:solidFill>
              </a:rPr>
              <a:t>with your collection of </a:t>
            </a:r>
            <a:r>
              <a:rPr lang="en-GB" dirty="0" err="1" smtClean="0">
                <a:solidFill>
                  <a:schemeClr val="bg1"/>
                </a:solidFill>
              </a:rPr>
              <a:t>pdf</a:t>
            </a:r>
            <a:r>
              <a:rPr lang="en-GB" dirty="0" smtClean="0">
                <a:solidFill>
                  <a:schemeClr val="bg1"/>
                </a:solidFill>
              </a:rPr>
              <a:t> documents that are searchable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 summarising literature</a:t>
            </a:r>
            <a:endParaRPr lang="en-GB" dirty="0"/>
          </a:p>
        </p:txBody>
      </p:sp>
      <p:pic>
        <p:nvPicPr>
          <p:cNvPr id="25602" name="Picture 2"/>
          <p:cNvPicPr>
            <a:picLocks noChangeAspect="1" noChangeArrowheads="1"/>
          </p:cNvPicPr>
          <p:nvPr/>
        </p:nvPicPr>
        <p:blipFill>
          <a:blip r:embed="rId2" cstate="print"/>
          <a:srcRect/>
          <a:stretch>
            <a:fillRect/>
          </a:stretch>
        </p:blipFill>
        <p:spPr bwMode="auto">
          <a:xfrm>
            <a:off x="1088570" y="1155478"/>
            <a:ext cx="7039429" cy="4558249"/>
          </a:xfrm>
          <a:prstGeom prst="rect">
            <a:avLst/>
          </a:prstGeom>
          <a:noFill/>
          <a:ln w="9525">
            <a:noFill/>
            <a:miter lim="800000"/>
            <a:headEnd/>
            <a:tailEnd/>
          </a:ln>
        </p:spPr>
      </p:pic>
      <p:sp>
        <p:nvSpPr>
          <p:cNvPr id="4" name="TextBox 3"/>
          <p:cNvSpPr txBox="1"/>
          <p:nvPr/>
        </p:nvSpPr>
        <p:spPr>
          <a:xfrm>
            <a:off x="711194" y="5847586"/>
            <a:ext cx="8244114" cy="923330"/>
          </a:xfrm>
          <a:prstGeom prst="rect">
            <a:avLst/>
          </a:prstGeom>
          <a:noFill/>
        </p:spPr>
        <p:txBody>
          <a:bodyPr wrap="square" rtlCol="0">
            <a:spAutoFit/>
          </a:bodyPr>
          <a:lstStyle/>
          <a:p>
            <a:r>
              <a:rPr lang="en-GB" dirty="0" smtClean="0">
                <a:solidFill>
                  <a:schemeClr val="bg1"/>
                </a:solidFill>
              </a:rPr>
              <a:t>A searchable word document where you collect the abstracts and key points </a:t>
            </a:r>
            <a:r>
              <a:rPr lang="en-GB" dirty="0" smtClean="0">
                <a:solidFill>
                  <a:schemeClr val="bg1"/>
                </a:solidFill>
              </a:rPr>
              <a:t>of each document in the collection </a:t>
            </a:r>
            <a:r>
              <a:rPr lang="en-GB" dirty="0" smtClean="0">
                <a:solidFill>
                  <a:schemeClr val="bg1"/>
                </a:solidFill>
              </a:rPr>
              <a:t>that are relevant to your research enquiry. The titles are linked to the document to make them easy to open for closer examination.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smtClean="0"/>
              <a:t>The Impact of Research on Development Policy and Practice: This much we know. </a:t>
            </a:r>
            <a:r>
              <a:rPr lang="en-GB" sz="2800" dirty="0" smtClean="0"/>
              <a:t/>
            </a:r>
            <a:br>
              <a:rPr lang="en-GB" sz="2800" dirty="0" smtClean="0"/>
            </a:br>
            <a:r>
              <a:rPr lang="en-GB" sz="2800" dirty="0" smtClean="0"/>
              <a:t>A </a:t>
            </a:r>
            <a:r>
              <a:rPr lang="en-GB" sz="2800" dirty="0" smtClean="0"/>
              <a:t>Literature Review and the Implications for ICT4D</a:t>
            </a:r>
            <a:endParaRPr lang="en-GB" sz="2800" dirty="0"/>
          </a:p>
        </p:txBody>
      </p:sp>
      <p:sp>
        <p:nvSpPr>
          <p:cNvPr id="3" name="Content Placeholder 2"/>
          <p:cNvSpPr>
            <a:spLocks noGrp="1"/>
          </p:cNvSpPr>
          <p:nvPr>
            <p:ph idx="1"/>
          </p:nvPr>
        </p:nvSpPr>
        <p:spPr>
          <a:xfrm>
            <a:off x="457200" y="1600200"/>
            <a:ext cx="7685314" cy="1767114"/>
          </a:xfrm>
        </p:spPr>
        <p:txBody>
          <a:bodyPr>
            <a:noAutofit/>
          </a:bodyPr>
          <a:lstStyle/>
          <a:p>
            <a:r>
              <a:rPr lang="en-GB" sz="2000" dirty="0" smtClean="0"/>
              <a:t> </a:t>
            </a:r>
            <a:r>
              <a:rPr lang="en-GB" sz="2000" dirty="0" smtClean="0"/>
              <a:t>Introduction</a:t>
            </a:r>
          </a:p>
          <a:p>
            <a:pPr lvl="1"/>
            <a:r>
              <a:rPr lang="en-GB" sz="1600" dirty="0" smtClean="0"/>
              <a:t>Purpose of the review</a:t>
            </a:r>
            <a:endParaRPr lang="en-GB" sz="1600" dirty="0" smtClean="0"/>
          </a:p>
          <a:p>
            <a:r>
              <a:rPr lang="en-GB" sz="2000" dirty="0" smtClean="0"/>
              <a:t>Opposing Perspectives</a:t>
            </a:r>
          </a:p>
          <a:p>
            <a:pPr lvl="1"/>
            <a:r>
              <a:rPr lang="en-GB" sz="1600" dirty="0" smtClean="0"/>
              <a:t>Two Communities</a:t>
            </a:r>
          </a:p>
          <a:p>
            <a:pPr lvl="1"/>
            <a:r>
              <a:rPr lang="en-GB" sz="1600" dirty="0" smtClean="0"/>
              <a:t>What is Impact?</a:t>
            </a:r>
          </a:p>
          <a:p>
            <a:r>
              <a:rPr lang="en-GB" sz="2000" dirty="0" smtClean="0"/>
              <a:t> Thematic Overview of the literature</a:t>
            </a:r>
          </a:p>
          <a:p>
            <a:pPr>
              <a:buNone/>
            </a:pPr>
            <a:endParaRPr lang="en-GB" sz="2000" dirty="0"/>
          </a:p>
        </p:txBody>
      </p:sp>
      <p:sp>
        <p:nvSpPr>
          <p:cNvPr id="4" name="Content Placeholder 2"/>
          <p:cNvSpPr txBox="1">
            <a:spLocks/>
          </p:cNvSpPr>
          <p:nvPr/>
        </p:nvSpPr>
        <p:spPr>
          <a:xfrm>
            <a:off x="457200" y="4938482"/>
            <a:ext cx="3911600" cy="157843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smtClean="0">
                <a:ln>
                  <a:noFill/>
                </a:ln>
                <a:solidFill>
                  <a:schemeClr val="bg1"/>
                </a:solidFill>
                <a:effectLst/>
                <a:uLnTx/>
                <a:uFillTx/>
                <a:latin typeface="+mn-lt"/>
                <a:ea typeface="+mn-ea"/>
                <a:cs typeface="+mn-cs"/>
              </a:rPr>
              <a:t>Summary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smtClean="0">
                <a:ln>
                  <a:noFill/>
                </a:ln>
                <a:solidFill>
                  <a:schemeClr val="bg1"/>
                </a:solidFill>
                <a:effectLst/>
                <a:uLnTx/>
                <a:uFillTx/>
                <a:latin typeface="+mn-lt"/>
                <a:ea typeface="+mn-ea"/>
                <a:cs typeface="+mn-cs"/>
              </a:rPr>
              <a:t>Implications for ICT4D research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smtClean="0">
                <a:ln>
                  <a:noFill/>
                </a:ln>
                <a:solidFill>
                  <a:schemeClr val="bg1"/>
                </a:solidFill>
                <a:effectLst/>
                <a:uLnTx/>
                <a:uFillTx/>
                <a:latin typeface="+mn-lt"/>
                <a:ea typeface="+mn-ea"/>
                <a:cs typeface="+mn-cs"/>
              </a:rPr>
              <a:t>Conclusions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smtClean="0">
                <a:ln>
                  <a:noFill/>
                </a:ln>
                <a:solidFill>
                  <a:schemeClr val="bg1"/>
                </a:solidFill>
                <a:effectLst/>
                <a:uLnTx/>
                <a:uFillTx/>
                <a:latin typeface="+mn-lt"/>
                <a:ea typeface="+mn-ea"/>
                <a:cs typeface="+mn-cs"/>
              </a:rPr>
              <a:t>References</a:t>
            </a:r>
            <a:endParaRPr kumimoji="0" lang="en-GB"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p:cNvSpPr txBox="1"/>
          <p:nvPr/>
        </p:nvSpPr>
        <p:spPr>
          <a:xfrm>
            <a:off x="986972" y="3512454"/>
            <a:ext cx="4535088" cy="1600438"/>
          </a:xfrm>
          <a:prstGeom prst="rect">
            <a:avLst/>
          </a:prstGeom>
          <a:noFill/>
        </p:spPr>
        <p:txBody>
          <a:bodyPr wrap="none" rtlCol="0">
            <a:spAutoFit/>
          </a:bodyPr>
          <a:lstStyle/>
          <a:p>
            <a:pPr marL="465138" lvl="1" indent="-290513">
              <a:buFont typeface="Arial" pitchFamily="34" charset="0"/>
              <a:buChar char="•"/>
            </a:pPr>
            <a:r>
              <a:rPr lang="en-GB" sz="1600" dirty="0" smtClean="0">
                <a:solidFill>
                  <a:schemeClr val="bg1"/>
                </a:solidFill>
              </a:rPr>
              <a:t>Intent</a:t>
            </a:r>
          </a:p>
          <a:p>
            <a:pPr marL="465138" lvl="1" indent="-290513">
              <a:buFont typeface="Arial" pitchFamily="34" charset="0"/>
              <a:buChar char="•"/>
            </a:pPr>
            <a:r>
              <a:rPr lang="en-GB" sz="1600" dirty="0" smtClean="0">
                <a:solidFill>
                  <a:schemeClr val="bg1"/>
                </a:solidFill>
              </a:rPr>
              <a:t>Communication</a:t>
            </a:r>
          </a:p>
          <a:p>
            <a:pPr marL="465138" lvl="1" indent="-290513">
              <a:buFont typeface="Arial" pitchFamily="34" charset="0"/>
              <a:buChar char="•"/>
            </a:pPr>
            <a:r>
              <a:rPr lang="en-GB" sz="1600" dirty="0" smtClean="0">
                <a:solidFill>
                  <a:schemeClr val="bg1"/>
                </a:solidFill>
              </a:rPr>
              <a:t>Information and Communication Technologies </a:t>
            </a:r>
          </a:p>
          <a:p>
            <a:pPr marL="465138" lvl="1" indent="-290513">
              <a:buFont typeface="Arial" pitchFamily="34" charset="0"/>
              <a:buChar char="•"/>
            </a:pPr>
            <a:r>
              <a:rPr lang="en-GB" sz="1600" dirty="0" smtClean="0">
                <a:solidFill>
                  <a:schemeClr val="bg1"/>
                </a:solidFill>
              </a:rPr>
              <a:t>Intermediaries</a:t>
            </a:r>
          </a:p>
          <a:p>
            <a:pPr marL="465138" lvl="1" indent="-290513">
              <a:buFont typeface="Arial" pitchFamily="34" charset="0"/>
              <a:buChar char="•"/>
            </a:pPr>
            <a:r>
              <a:rPr lang="en-GB" sz="1600" dirty="0" smtClean="0">
                <a:solidFill>
                  <a:schemeClr val="bg1"/>
                </a:solidFill>
              </a:rPr>
              <a:t>Policy Entrepreneurs</a:t>
            </a:r>
          </a:p>
          <a:p>
            <a:pPr>
              <a:buFont typeface="Arial" pitchFamily="34" charset="0"/>
              <a:buChar char="•"/>
            </a:pPr>
            <a:endParaRPr lang="en-GB" dirty="0">
              <a:solidFill>
                <a:schemeClr val="bg1"/>
              </a:solidFill>
            </a:endParaRPr>
          </a:p>
        </p:txBody>
      </p:sp>
      <p:sp>
        <p:nvSpPr>
          <p:cNvPr id="6" name="TextBox 5"/>
          <p:cNvSpPr txBox="1"/>
          <p:nvPr/>
        </p:nvSpPr>
        <p:spPr>
          <a:xfrm>
            <a:off x="5515451" y="3512454"/>
            <a:ext cx="1996765" cy="1600438"/>
          </a:xfrm>
          <a:prstGeom prst="rect">
            <a:avLst/>
          </a:prstGeom>
          <a:noFill/>
        </p:spPr>
        <p:txBody>
          <a:bodyPr wrap="none" rtlCol="0">
            <a:spAutoFit/>
          </a:bodyPr>
          <a:lstStyle/>
          <a:p>
            <a:pPr marL="465138" lvl="1" indent="-290513">
              <a:buFont typeface="Arial" pitchFamily="34" charset="0"/>
              <a:buChar char="•"/>
            </a:pPr>
            <a:r>
              <a:rPr lang="en-GB" sz="1600" dirty="0" smtClean="0">
                <a:solidFill>
                  <a:schemeClr val="bg1"/>
                </a:solidFill>
              </a:rPr>
              <a:t>Networks</a:t>
            </a:r>
          </a:p>
          <a:p>
            <a:pPr marL="465138" lvl="1" indent="-290513">
              <a:buFont typeface="Arial" pitchFamily="34" charset="0"/>
              <a:buChar char="•"/>
            </a:pPr>
            <a:r>
              <a:rPr lang="en-GB" sz="1600" dirty="0" smtClean="0">
                <a:solidFill>
                  <a:schemeClr val="bg1"/>
                </a:solidFill>
              </a:rPr>
              <a:t>Incentives</a:t>
            </a:r>
          </a:p>
          <a:p>
            <a:pPr marL="465138" lvl="1" indent="-290513">
              <a:buFont typeface="Arial" pitchFamily="34" charset="0"/>
              <a:buChar char="•"/>
            </a:pPr>
            <a:r>
              <a:rPr lang="en-GB" sz="1600" dirty="0" smtClean="0">
                <a:solidFill>
                  <a:schemeClr val="bg1"/>
                </a:solidFill>
              </a:rPr>
              <a:t>Political Context</a:t>
            </a:r>
          </a:p>
          <a:p>
            <a:pPr marL="465138" lvl="1" indent="-290513">
              <a:buFont typeface="Arial" pitchFamily="34" charset="0"/>
              <a:buChar char="•"/>
            </a:pPr>
            <a:r>
              <a:rPr lang="en-GB" sz="1600" dirty="0" smtClean="0">
                <a:solidFill>
                  <a:schemeClr val="bg1"/>
                </a:solidFill>
              </a:rPr>
              <a:t>Demand</a:t>
            </a:r>
          </a:p>
          <a:p>
            <a:pPr marL="465138" lvl="1" indent="-290513">
              <a:buFont typeface="Arial" pitchFamily="34" charset="0"/>
              <a:buChar char="•"/>
            </a:pPr>
            <a:r>
              <a:rPr lang="en-GB" sz="1600" dirty="0" smtClean="0">
                <a:solidFill>
                  <a:schemeClr val="bg1"/>
                </a:solidFill>
              </a:rPr>
              <a:t>Engagement</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roduct Details"/>
          <p:cNvPicPr>
            <a:picLocks noChangeAspect="1" noChangeArrowheads="1"/>
          </p:cNvPicPr>
          <p:nvPr/>
        </p:nvPicPr>
        <p:blipFill>
          <a:blip r:embed="rId2" cstate="print"/>
          <a:srcRect l="12649" r="12113"/>
          <a:stretch>
            <a:fillRect/>
          </a:stretch>
        </p:blipFill>
        <p:spPr bwMode="auto">
          <a:xfrm>
            <a:off x="2554514" y="3562518"/>
            <a:ext cx="2119086" cy="2816510"/>
          </a:xfrm>
          <a:prstGeom prst="rect">
            <a:avLst/>
          </a:prstGeom>
          <a:ln>
            <a:noFill/>
          </a:ln>
          <a:effectLst>
            <a:outerShdw blurRad="292100" dist="139700" dir="2700000" algn="tl" rotWithShape="0">
              <a:srgbClr val="333333">
                <a:alpha val="65000"/>
              </a:srgbClr>
            </a:outerShdw>
          </a:effectLst>
        </p:spPr>
      </p:pic>
      <p:pic>
        <p:nvPicPr>
          <p:cNvPr id="1026" name="Picture 2" descr="Cover Art"/>
          <p:cNvPicPr>
            <a:picLocks noChangeAspect="1" noChangeArrowheads="1"/>
          </p:cNvPicPr>
          <p:nvPr/>
        </p:nvPicPr>
        <p:blipFill>
          <a:blip r:embed="rId3" cstate="print"/>
          <a:srcRect/>
          <a:stretch>
            <a:fillRect/>
          </a:stretch>
        </p:blipFill>
        <p:spPr bwMode="auto">
          <a:xfrm>
            <a:off x="7224032" y="1516742"/>
            <a:ext cx="1702253" cy="2555935"/>
          </a:xfrm>
          <a:prstGeom prst="rect">
            <a:avLst/>
          </a:prstGeom>
          <a:ln>
            <a:noFill/>
          </a:ln>
          <a:effectLst>
            <a:outerShdw blurRad="292100" dist="139700" dir="2700000" algn="tl" rotWithShape="0">
              <a:srgbClr val="333333">
                <a:alpha val="65000"/>
              </a:srgbClr>
            </a:outerShdw>
          </a:effectLst>
        </p:spPr>
      </p:pic>
      <p:pic>
        <p:nvPicPr>
          <p:cNvPr id="1032" name="Picture 8" descr="Product Details"/>
          <p:cNvPicPr>
            <a:picLocks noChangeAspect="1" noChangeArrowheads="1"/>
          </p:cNvPicPr>
          <p:nvPr/>
        </p:nvPicPr>
        <p:blipFill>
          <a:blip r:embed="rId4" cstate="print"/>
          <a:srcRect l="17411" t="8973" r="17827" b="3408"/>
          <a:stretch>
            <a:fillRect/>
          </a:stretch>
        </p:blipFill>
        <p:spPr bwMode="auto">
          <a:xfrm>
            <a:off x="5283199" y="1161141"/>
            <a:ext cx="1952488" cy="2641599"/>
          </a:xfrm>
          <a:prstGeom prst="rect">
            <a:avLst/>
          </a:prstGeom>
          <a:ln>
            <a:noFill/>
          </a:ln>
          <a:effectLst>
            <a:outerShdw blurRad="292100" dist="139700" dir="2700000" algn="tl" rotWithShape="0">
              <a:srgbClr val="333333">
                <a:alpha val="65000"/>
              </a:srgbClr>
            </a:outerShdw>
          </a:effectLst>
        </p:spPr>
      </p:pic>
      <p:pic>
        <p:nvPicPr>
          <p:cNvPr id="1034" name="Picture 10" descr="Product Details"/>
          <p:cNvPicPr>
            <a:picLocks noChangeAspect="1" noChangeArrowheads="1"/>
          </p:cNvPicPr>
          <p:nvPr/>
        </p:nvPicPr>
        <p:blipFill>
          <a:blip r:embed="rId5" cstate="print"/>
          <a:srcRect l="18363" t="9926" r="18780"/>
          <a:stretch>
            <a:fillRect/>
          </a:stretch>
        </p:blipFill>
        <p:spPr bwMode="auto">
          <a:xfrm>
            <a:off x="3991429" y="1567542"/>
            <a:ext cx="1988457" cy="2849464"/>
          </a:xfrm>
          <a:prstGeom prst="rect">
            <a:avLst/>
          </a:prstGeom>
          <a:ln>
            <a:noFill/>
          </a:ln>
          <a:effectLst>
            <a:outerShdw blurRad="292100" dist="139700" dir="2700000" algn="tl" rotWithShape="0">
              <a:srgbClr val="333333">
                <a:alpha val="65000"/>
              </a:srgbClr>
            </a:outerShdw>
          </a:effectLst>
        </p:spPr>
      </p:pic>
      <p:pic>
        <p:nvPicPr>
          <p:cNvPr id="1036" name="Picture 12" descr="Product Details"/>
          <p:cNvPicPr>
            <a:picLocks noChangeAspect="1" noChangeArrowheads="1"/>
          </p:cNvPicPr>
          <p:nvPr/>
        </p:nvPicPr>
        <p:blipFill>
          <a:blip r:embed="rId6" cstate="print"/>
          <a:srcRect l="12649" r="10208"/>
          <a:stretch>
            <a:fillRect/>
          </a:stretch>
        </p:blipFill>
        <p:spPr bwMode="auto">
          <a:xfrm>
            <a:off x="217713" y="2766104"/>
            <a:ext cx="2119087" cy="2746964"/>
          </a:xfrm>
          <a:prstGeom prst="rect">
            <a:avLst/>
          </a:prstGeom>
          <a:ln>
            <a:noFill/>
          </a:ln>
          <a:effectLst>
            <a:outerShdw blurRad="292100" dist="139700" dir="2700000" algn="tl" rotWithShape="0">
              <a:srgbClr val="333333">
                <a:alpha val="65000"/>
              </a:srgbClr>
            </a:outerShdw>
          </a:effectLst>
        </p:spPr>
      </p:pic>
      <p:pic>
        <p:nvPicPr>
          <p:cNvPr id="1038" name="Picture 14" descr="Product Details"/>
          <p:cNvPicPr>
            <a:picLocks noChangeAspect="1" noChangeArrowheads="1"/>
          </p:cNvPicPr>
          <p:nvPr/>
        </p:nvPicPr>
        <p:blipFill>
          <a:blip r:embed="rId7" cstate="print"/>
          <a:srcRect l="13601" r="16875"/>
          <a:stretch>
            <a:fillRect/>
          </a:stretch>
        </p:blipFill>
        <p:spPr bwMode="auto">
          <a:xfrm>
            <a:off x="4789713" y="3611371"/>
            <a:ext cx="2075543" cy="2985372"/>
          </a:xfrm>
          <a:prstGeom prst="rect">
            <a:avLst/>
          </a:prstGeom>
          <a:ln>
            <a:noFill/>
          </a:ln>
          <a:effectLst>
            <a:outerShdw blurRad="292100" dist="139700" dir="2700000" algn="tl" rotWithShape="0">
              <a:srgbClr val="333333">
                <a:alpha val="65000"/>
              </a:srgbClr>
            </a:outerShdw>
          </a:effectLst>
        </p:spPr>
      </p:pic>
      <p:pic>
        <p:nvPicPr>
          <p:cNvPr id="1040" name="Picture 16" descr="Product Details"/>
          <p:cNvPicPr>
            <a:picLocks noChangeAspect="1" noChangeArrowheads="1"/>
          </p:cNvPicPr>
          <p:nvPr/>
        </p:nvPicPr>
        <p:blipFill>
          <a:blip r:embed="rId8" cstate="print"/>
          <a:srcRect l="20702" t="11467" r="18539" b="10416"/>
          <a:stretch>
            <a:fillRect/>
          </a:stretch>
        </p:blipFill>
        <p:spPr bwMode="auto">
          <a:xfrm>
            <a:off x="435428" y="3984170"/>
            <a:ext cx="2032000" cy="2612572"/>
          </a:xfrm>
          <a:prstGeom prst="rect">
            <a:avLst/>
          </a:prstGeom>
          <a:ln>
            <a:noFill/>
          </a:ln>
          <a:effectLst>
            <a:outerShdw blurRad="292100" dist="139700" dir="2700000" algn="tl" rotWithShape="0">
              <a:srgbClr val="333333">
                <a:alpha val="65000"/>
              </a:srgbClr>
            </a:outerShdw>
          </a:effectLst>
        </p:spPr>
      </p:pic>
      <p:pic>
        <p:nvPicPr>
          <p:cNvPr id="1046" name="Picture 22" descr="Product Details"/>
          <p:cNvPicPr>
            <a:picLocks noChangeAspect="1" noChangeArrowheads="1"/>
          </p:cNvPicPr>
          <p:nvPr/>
        </p:nvPicPr>
        <p:blipFill>
          <a:blip r:embed="rId9" cstate="print"/>
          <a:srcRect l="15506" t="8973" r="22589" b="3408"/>
          <a:stretch>
            <a:fillRect/>
          </a:stretch>
        </p:blipFill>
        <p:spPr bwMode="auto">
          <a:xfrm>
            <a:off x="406401" y="754741"/>
            <a:ext cx="1988456" cy="2814431"/>
          </a:xfrm>
          <a:prstGeom prst="rect">
            <a:avLst/>
          </a:prstGeom>
          <a:ln>
            <a:noFill/>
          </a:ln>
          <a:effectLst>
            <a:outerShdw blurRad="292100" dist="139700" dir="2700000" algn="tl" rotWithShape="0">
              <a:srgbClr val="333333">
                <a:alpha val="65000"/>
              </a:srgbClr>
            </a:outerShdw>
          </a:effectLst>
        </p:spPr>
      </p:pic>
      <p:pic>
        <p:nvPicPr>
          <p:cNvPr id="1030" name="Picture 6" descr="Cover Art"/>
          <p:cNvPicPr>
            <a:picLocks noChangeAspect="1" noChangeArrowheads="1"/>
          </p:cNvPicPr>
          <p:nvPr/>
        </p:nvPicPr>
        <p:blipFill>
          <a:blip r:embed="rId10" cstate="print"/>
          <a:srcRect/>
          <a:stretch>
            <a:fillRect/>
          </a:stretch>
        </p:blipFill>
        <p:spPr bwMode="auto">
          <a:xfrm>
            <a:off x="6688817" y="3690862"/>
            <a:ext cx="2005239" cy="267365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4200525" y="0"/>
            <a:ext cx="4943475" cy="2032000"/>
            <a:chOff x="1447120" y="2032000"/>
            <a:chExt cx="4943475" cy="2032000"/>
          </a:xfrm>
        </p:grpSpPr>
        <p:pic>
          <p:nvPicPr>
            <p:cNvPr id="1047" name="Picture 23"/>
            <p:cNvPicPr>
              <a:picLocks noChangeAspect="1" noChangeArrowheads="1"/>
            </p:cNvPicPr>
            <p:nvPr/>
          </p:nvPicPr>
          <p:blipFill>
            <a:blip r:embed="rId11" cstate="print"/>
            <a:srcRect/>
            <a:stretch>
              <a:fillRect/>
            </a:stretch>
          </p:blipFill>
          <p:spPr bwMode="auto">
            <a:xfrm>
              <a:off x="1447120" y="2032000"/>
              <a:ext cx="4943475" cy="1838325"/>
            </a:xfrm>
            <a:prstGeom prst="rect">
              <a:avLst/>
            </a:prstGeom>
            <a:noFill/>
            <a:ln w="9525">
              <a:noFill/>
              <a:miter lim="800000"/>
              <a:headEnd/>
              <a:tailEnd/>
            </a:ln>
          </p:spPr>
        </p:pic>
        <p:sp>
          <p:nvSpPr>
            <p:cNvPr id="19" name="Oval 18"/>
            <p:cNvSpPr/>
            <p:nvPr/>
          </p:nvSpPr>
          <p:spPr>
            <a:xfrm>
              <a:off x="3251200" y="3425371"/>
              <a:ext cx="2322286" cy="638629"/>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dirty="0"/>
            </a:p>
          </p:txBody>
        </p:sp>
      </p:grpSp>
      <p:sp>
        <p:nvSpPr>
          <p:cNvPr id="16" name="TextBox 15"/>
          <p:cNvSpPr txBox="1"/>
          <p:nvPr/>
        </p:nvSpPr>
        <p:spPr>
          <a:xfrm>
            <a:off x="0" y="188686"/>
            <a:ext cx="4093557" cy="369332"/>
          </a:xfrm>
          <a:prstGeom prst="rect">
            <a:avLst/>
          </a:prstGeom>
          <a:noFill/>
        </p:spPr>
        <p:txBody>
          <a:bodyPr wrap="none" rtlCol="0">
            <a:spAutoFit/>
          </a:bodyPr>
          <a:lstStyle/>
          <a:p>
            <a:r>
              <a:rPr lang="en-GB" b="1" dirty="0" smtClean="0">
                <a:solidFill>
                  <a:schemeClr val="bg1"/>
                </a:solidFill>
              </a:rPr>
              <a:t>There are plenty of books on the subject</a:t>
            </a:r>
            <a:endParaRPr lang="en-GB" b="1" dirty="0">
              <a:solidFill>
                <a:schemeClr val="bg1"/>
              </a:solidFill>
            </a:endParaRPr>
          </a:p>
        </p:txBody>
      </p:sp>
      <p:pic>
        <p:nvPicPr>
          <p:cNvPr id="1042" name="Picture 18" descr="Product Details"/>
          <p:cNvPicPr>
            <a:picLocks noChangeAspect="1" noChangeArrowheads="1"/>
          </p:cNvPicPr>
          <p:nvPr/>
        </p:nvPicPr>
        <p:blipFill>
          <a:blip r:embed="rId12" cstate="print"/>
          <a:srcRect l="12649" r="11161"/>
          <a:stretch>
            <a:fillRect/>
          </a:stretch>
        </p:blipFill>
        <p:spPr bwMode="auto">
          <a:xfrm>
            <a:off x="2061029" y="994226"/>
            <a:ext cx="2184054" cy="28665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3" name="Content Placeholder 2"/>
          <p:cNvSpPr>
            <a:spLocks noGrp="1"/>
          </p:cNvSpPr>
          <p:nvPr>
            <p:ph idx="1"/>
          </p:nvPr>
        </p:nvSpPr>
        <p:spPr/>
        <p:txBody>
          <a:bodyPr>
            <a:noAutofit/>
          </a:bodyPr>
          <a:lstStyle/>
          <a:p>
            <a:pPr fontAlgn="base"/>
            <a:r>
              <a:rPr lang="en-US" sz="2400" dirty="0" smtClean="0"/>
              <a:t>What is “Literature”?</a:t>
            </a:r>
          </a:p>
          <a:p>
            <a:pPr fontAlgn="base"/>
            <a:r>
              <a:rPr lang="en-US" sz="2400" b="0" dirty="0" smtClean="0"/>
              <a:t>Scholarly articles, books and other sources (e.g. dissertations, conference proceedings) relevant to a particular issue, area of research, or theory, providing a description, summary, and critical evaluation of each work. </a:t>
            </a:r>
          </a:p>
          <a:p>
            <a:pPr fontAlgn="base"/>
            <a:r>
              <a:rPr lang="en-US" sz="2400" dirty="0" smtClean="0"/>
              <a:t>What is a </a:t>
            </a:r>
            <a:r>
              <a:rPr lang="en-GB" sz="2400" dirty="0" smtClean="0"/>
              <a:t>Literature Review?</a:t>
            </a:r>
            <a:endParaRPr lang="en-US" sz="2400" b="0" dirty="0" smtClean="0"/>
          </a:p>
          <a:p>
            <a:pPr fontAlgn="base"/>
            <a:r>
              <a:rPr lang="en-US" sz="2400" b="0" dirty="0" smtClean="0"/>
              <a:t>An account of what has been published on a topic by accredited scholars and researchers. </a:t>
            </a:r>
          </a:p>
          <a:p>
            <a:pPr fontAlgn="base"/>
            <a:r>
              <a:rPr lang="en-US" sz="2400" b="0" dirty="0" smtClean="0"/>
              <a:t>An evaluative report of information found in the literature related to your selected area of study.</a:t>
            </a:r>
          </a:p>
          <a:p>
            <a:pPr fontAlgn="base"/>
            <a:r>
              <a:rPr lang="en-US" sz="2400" b="0" dirty="0" smtClean="0"/>
              <a:t>Summary, classification, and comparison of prior research studies, reviews of literature, and theoretical articles</a:t>
            </a:r>
          </a:p>
          <a:p>
            <a:pPr fontAlgn="base"/>
            <a:endParaRPr lang="en-US" sz="2400" b="0" dirty="0" smtClean="0"/>
          </a:p>
          <a:p>
            <a:pPr fontAlgn="base"/>
            <a:endParaRPr lang="en-US" sz="2400"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do researchers need to conduct literature reviews?</a:t>
            </a:r>
            <a:endParaRPr lang="en-GB" dirty="0"/>
          </a:p>
        </p:txBody>
      </p:sp>
      <p:sp>
        <p:nvSpPr>
          <p:cNvPr id="3" name="Content Placeholder 2"/>
          <p:cNvSpPr>
            <a:spLocks noGrp="1"/>
          </p:cNvSpPr>
          <p:nvPr>
            <p:ph idx="1"/>
          </p:nvPr>
        </p:nvSpPr>
        <p:spPr/>
        <p:txBody>
          <a:bodyPr>
            <a:noAutofit/>
          </a:bodyPr>
          <a:lstStyle/>
          <a:p>
            <a:pPr fontAlgn="base"/>
            <a:r>
              <a:rPr lang="en-US" sz="2400" b="0" dirty="0" smtClean="0"/>
              <a:t>To develop an overview of significant literature published on a topic.</a:t>
            </a:r>
          </a:p>
          <a:p>
            <a:pPr fontAlgn="base"/>
            <a:r>
              <a:rPr lang="en-US" sz="2400" b="0" dirty="0" smtClean="0"/>
              <a:t>To prepare part of the introduction to an essay, research report, or thesis. </a:t>
            </a:r>
          </a:p>
          <a:p>
            <a:pPr fontAlgn="base"/>
            <a:r>
              <a:rPr lang="en-US" sz="2400" b="0" dirty="0" smtClean="0"/>
              <a:t>To convey to your reader what knowledge and ideas have been established on a topic, and what their strengths and weaknesses are. </a:t>
            </a:r>
          </a:p>
          <a:p>
            <a:pPr fontAlgn="base"/>
            <a:r>
              <a:rPr lang="en-US" sz="2400" b="0" dirty="0" smtClean="0"/>
              <a:t>To enable you to gain and demonstrate skills in two areas;</a:t>
            </a:r>
          </a:p>
          <a:p>
            <a:pPr lvl="1" fontAlgn="base"/>
            <a:r>
              <a:rPr lang="en-US" sz="1800" dirty="0" smtClean="0"/>
              <a:t>information seeking</a:t>
            </a:r>
            <a:r>
              <a:rPr lang="en-US" sz="1800" b="0" dirty="0" smtClean="0"/>
              <a:t>: the ability to scan the literature efficiently, using manual or computerized methods, to identify a set of useful articles and books</a:t>
            </a:r>
          </a:p>
          <a:p>
            <a:pPr lvl="1" fontAlgn="base"/>
            <a:r>
              <a:rPr lang="en-US" sz="1800" dirty="0" smtClean="0"/>
              <a:t>critical appraisal</a:t>
            </a:r>
            <a:r>
              <a:rPr lang="en-US" sz="1800" b="0" dirty="0" smtClean="0"/>
              <a:t>: the ability to apply principles of analysis to identify unbiased and valid studies.</a:t>
            </a:r>
            <a:endParaRPr lang="en-US" sz="2400" b="0" dirty="0" smtClean="0"/>
          </a:p>
          <a:p>
            <a:pPr fontAlgn="base"/>
            <a:endParaRPr lang="en-US" sz="2400" b="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Top)">
                                      <p:cBhvr>
                                        <p:cTn id="25" dur="500"/>
                                        <p:tgtEl>
                                          <p:spTgt spid="3">
                                            <p:txEl>
                                              <p:pRg st="4" end="4"/>
                                            </p:txEl>
                                          </p:spTgt>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Top)">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 literature review do?</a:t>
            </a:r>
            <a:endParaRPr lang="en-GB" dirty="0"/>
          </a:p>
        </p:txBody>
      </p:sp>
      <p:sp>
        <p:nvSpPr>
          <p:cNvPr id="3" name="Content Placeholder 2"/>
          <p:cNvSpPr>
            <a:spLocks noGrp="1"/>
          </p:cNvSpPr>
          <p:nvPr>
            <p:ph idx="1"/>
          </p:nvPr>
        </p:nvSpPr>
        <p:spPr/>
        <p:txBody>
          <a:bodyPr>
            <a:normAutofit fontScale="77500" lnSpcReduction="20000"/>
          </a:bodyPr>
          <a:lstStyle/>
          <a:p>
            <a:pPr fontAlgn="base"/>
            <a:r>
              <a:rPr lang="en-US" b="0" dirty="0" smtClean="0"/>
              <a:t>Enlarging your knowledge about the topic </a:t>
            </a:r>
          </a:p>
          <a:p>
            <a:pPr fontAlgn="base"/>
            <a:r>
              <a:rPr lang="en-US" b="0" dirty="0" smtClean="0"/>
              <a:t>Convey to the reader what knowledge and ideas have been established on a topic, and what their strengths and weaknesses are .</a:t>
            </a:r>
          </a:p>
          <a:p>
            <a:pPr fontAlgn="base"/>
            <a:r>
              <a:rPr lang="en-US" b="0" dirty="0" smtClean="0"/>
              <a:t>Synthesize the results into a summary of what is known and what is not known</a:t>
            </a:r>
          </a:p>
          <a:p>
            <a:pPr fontAlgn="base"/>
            <a:r>
              <a:rPr lang="en-US" b="0" dirty="0" smtClean="0"/>
              <a:t>Identify gaps in the literature </a:t>
            </a:r>
          </a:p>
          <a:p>
            <a:pPr fontAlgn="base"/>
            <a:r>
              <a:rPr lang="en-US" b="0" dirty="0" smtClean="0"/>
              <a:t>Identify areas of controversy and disagreement</a:t>
            </a:r>
          </a:p>
          <a:p>
            <a:pPr fontAlgn="base"/>
            <a:r>
              <a:rPr lang="en-US" b="0" dirty="0" smtClean="0"/>
              <a:t>Formulate questions that need further research</a:t>
            </a:r>
          </a:p>
          <a:p>
            <a:pPr fontAlgn="base"/>
            <a:r>
              <a:rPr lang="en-US" b="0" dirty="0" smtClean="0"/>
              <a:t>Identify and describe existing theories in the field</a:t>
            </a:r>
          </a:p>
          <a:p>
            <a:pPr fontAlgn="base"/>
            <a:r>
              <a:rPr lang="en-US" b="0" dirty="0" smtClean="0"/>
              <a:t>Narrow down your field of enquiry towards a doable research study.</a:t>
            </a:r>
          </a:p>
          <a:p>
            <a:pPr fontAlgn="base"/>
            <a:r>
              <a:rPr lang="en-US" b="0" dirty="0" smtClean="0"/>
              <a:t>Justify your project.</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To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To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must a literature review be?</a:t>
            </a:r>
            <a:endParaRPr lang="en-GB" dirty="0"/>
          </a:p>
        </p:txBody>
      </p:sp>
      <p:sp>
        <p:nvSpPr>
          <p:cNvPr id="3" name="Content Placeholder 2"/>
          <p:cNvSpPr>
            <a:spLocks noGrp="1"/>
          </p:cNvSpPr>
          <p:nvPr>
            <p:ph idx="1"/>
          </p:nvPr>
        </p:nvSpPr>
        <p:spPr/>
        <p:txBody>
          <a:bodyPr>
            <a:noAutofit/>
          </a:bodyPr>
          <a:lstStyle/>
          <a:p>
            <a:r>
              <a:rPr lang="en-US" sz="2000" b="0" dirty="0" smtClean="0"/>
              <a:t>The start of the research preparation. </a:t>
            </a:r>
          </a:p>
          <a:p>
            <a:r>
              <a:rPr lang="en-US" sz="2000" b="0" dirty="0" smtClean="0"/>
              <a:t>One of the early tasks that research students undertake. </a:t>
            </a:r>
          </a:p>
          <a:p>
            <a:r>
              <a:rPr lang="en-US" sz="2000" b="0" dirty="0" smtClean="0"/>
              <a:t>Organized around and related directly to the thesis or research question you are developing.</a:t>
            </a:r>
          </a:p>
          <a:p>
            <a:r>
              <a:rPr lang="en-US" sz="2000" b="0" dirty="0" smtClean="0"/>
              <a:t>Defined by a guiding concept (e.g., your research objective, the problem or issue you are discussing, or your argumentative thesis).</a:t>
            </a:r>
          </a:p>
          <a:p>
            <a:r>
              <a:rPr lang="en-US" sz="2000" b="0" dirty="0" smtClean="0"/>
              <a:t>It is not just a descriptive list of the material available, or a set of summaries.</a:t>
            </a:r>
          </a:p>
          <a:p>
            <a:r>
              <a:rPr lang="en-US" sz="2000" b="0" dirty="0" smtClean="0"/>
              <a:t>The theoretical base for your research which will determine the nature of your research.</a:t>
            </a:r>
          </a:p>
          <a:p>
            <a:r>
              <a:rPr lang="en-US" sz="2000" b="0" dirty="0" smtClean="0"/>
              <a:t>A self-contained manuscript as an end in itself or a preface to and rationale for engaging in primary research</a:t>
            </a:r>
          </a:p>
          <a:p>
            <a:r>
              <a:rPr lang="en-US" sz="2000" b="0" dirty="0" smtClean="0"/>
              <a:t>Part of grant and research proposals</a:t>
            </a:r>
          </a:p>
          <a:p>
            <a:r>
              <a:rPr lang="en-US" sz="2000" b="0" dirty="0" smtClean="0"/>
              <a:t>A chapter in your thesis and dissertation.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To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To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should a literature review contain?</a:t>
            </a:r>
            <a:endParaRPr lang="en-GB" dirty="0"/>
          </a:p>
        </p:txBody>
      </p:sp>
      <p:sp>
        <p:nvSpPr>
          <p:cNvPr id="3" name="Content Placeholder 2"/>
          <p:cNvSpPr>
            <a:spLocks noGrp="1"/>
          </p:cNvSpPr>
          <p:nvPr>
            <p:ph idx="1"/>
          </p:nvPr>
        </p:nvSpPr>
        <p:spPr/>
        <p:txBody>
          <a:bodyPr>
            <a:noAutofit/>
          </a:bodyPr>
          <a:lstStyle/>
          <a:p>
            <a:r>
              <a:rPr lang="en-US" sz="2400" b="0" dirty="0" smtClean="0"/>
              <a:t>An overview of the subject, issue or theory under consideration, along with the objectives of the literature review</a:t>
            </a:r>
          </a:p>
          <a:p>
            <a:r>
              <a:rPr lang="en-US" sz="2400" b="0" dirty="0" smtClean="0"/>
              <a:t>Division of works under review into categories (e.g. those in support of a particular position, those against, and those offering alternative theses entirely)</a:t>
            </a:r>
          </a:p>
          <a:p>
            <a:r>
              <a:rPr lang="en-US" sz="2400" b="0" dirty="0" smtClean="0"/>
              <a:t>Explanation of how each work is similar to and how it varies from the others</a:t>
            </a:r>
          </a:p>
          <a:p>
            <a:r>
              <a:rPr lang="en-US" sz="2400" b="0" dirty="0" smtClean="0"/>
              <a:t>Conclusions as to which pieces are best considered in their argument, are most convincing of their opinions, and make the greatest contribution to the understanding and development of their area of research</a:t>
            </a: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Assessing </a:t>
            </a:r>
            <a:r>
              <a:rPr lang="en-GB" dirty="0" smtClean="0"/>
              <a:t>the literature </a:t>
            </a:r>
            <a:r>
              <a:rPr lang="en-GB" dirty="0" smtClean="0"/>
              <a:t>to </a:t>
            </a:r>
            <a:r>
              <a:rPr lang="en-GB" dirty="0" smtClean="0"/>
              <a:t>examine:</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Provenance</a:t>
            </a:r>
            <a:r>
              <a:rPr lang="en-US" b="0" dirty="0" smtClean="0"/>
              <a:t>—What are the author's credentials? Are the author's arguments supported by evidence (e.g. primary historical material, case studies, narratives, statistics, recent scientific findings)?</a:t>
            </a:r>
          </a:p>
          <a:p>
            <a:r>
              <a:rPr lang="en-US" dirty="0" smtClean="0"/>
              <a:t>Objectivity</a:t>
            </a:r>
            <a:r>
              <a:rPr lang="en-US" b="0" dirty="0" smtClean="0"/>
              <a:t>—Is the author's perspective even-handed or prejudicial? Is contrary data considered or is certain pertinent information ignored to prove the author's point?</a:t>
            </a:r>
          </a:p>
          <a:p>
            <a:r>
              <a:rPr lang="en-US" dirty="0" smtClean="0"/>
              <a:t>Persuasiveness</a:t>
            </a:r>
            <a:r>
              <a:rPr lang="en-US" b="0" dirty="0" smtClean="0"/>
              <a:t>—Which of the author's theses are most/least convincing?</a:t>
            </a:r>
          </a:p>
          <a:p>
            <a:r>
              <a:rPr lang="en-US" dirty="0" smtClean="0"/>
              <a:t>Value</a:t>
            </a:r>
            <a:r>
              <a:rPr lang="en-US" b="0" dirty="0" smtClean="0"/>
              <a:t>—Are the author's arguments and conclusions convincing? Does the work ultimately contribute in any significant way to an understanding of the subject?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conduct a literature review</a:t>
            </a:r>
            <a:endParaRPr lang="en-GB"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Problem </a:t>
            </a:r>
            <a:r>
              <a:rPr lang="en-US" dirty="0" smtClean="0"/>
              <a:t>formulation </a:t>
            </a:r>
            <a:r>
              <a:rPr lang="en-US" b="0" dirty="0" smtClean="0"/>
              <a:t>—</a:t>
            </a:r>
            <a:r>
              <a:rPr lang="en-US" b="0" dirty="0" smtClean="0"/>
              <a:t>which topic or field is being examined and what are its component issues?</a:t>
            </a:r>
          </a:p>
          <a:p>
            <a:pPr marL="514350" indent="-514350">
              <a:buFont typeface="+mj-lt"/>
              <a:buAutoNum type="arabicPeriod"/>
            </a:pPr>
            <a:r>
              <a:rPr lang="en-US" dirty="0" smtClean="0"/>
              <a:t>Literature </a:t>
            </a:r>
            <a:r>
              <a:rPr lang="en-US" dirty="0" smtClean="0"/>
              <a:t>search </a:t>
            </a:r>
            <a:r>
              <a:rPr lang="en-US" b="0" dirty="0" smtClean="0"/>
              <a:t>—</a:t>
            </a:r>
            <a:r>
              <a:rPr lang="en-US" b="0" dirty="0" smtClean="0"/>
              <a:t>finding materials relevant to the subject being explored.</a:t>
            </a:r>
          </a:p>
          <a:p>
            <a:pPr marL="514350" indent="-514350">
              <a:buFont typeface="+mj-lt"/>
              <a:buAutoNum type="arabicPeriod"/>
            </a:pPr>
            <a:r>
              <a:rPr lang="en-US" dirty="0" smtClean="0"/>
              <a:t>Data </a:t>
            </a:r>
            <a:r>
              <a:rPr lang="en-US" dirty="0" smtClean="0"/>
              <a:t>evaluation </a:t>
            </a:r>
            <a:r>
              <a:rPr lang="en-US" b="0" dirty="0" smtClean="0"/>
              <a:t>—</a:t>
            </a:r>
            <a:r>
              <a:rPr lang="en-US" b="0" dirty="0" smtClean="0"/>
              <a:t>determining which literature makes a significant contribution to the understanding of the topic.</a:t>
            </a:r>
          </a:p>
          <a:p>
            <a:pPr marL="514350" indent="-514350">
              <a:buFont typeface="+mj-lt"/>
              <a:buAutoNum type="arabicPeriod"/>
            </a:pPr>
            <a:r>
              <a:rPr lang="en-US" dirty="0" smtClean="0"/>
              <a:t>Analysis and </a:t>
            </a:r>
            <a:r>
              <a:rPr lang="en-US" dirty="0" smtClean="0"/>
              <a:t>interpretation </a:t>
            </a:r>
            <a:r>
              <a:rPr lang="en-US" b="0" dirty="0" smtClean="0"/>
              <a:t>—</a:t>
            </a:r>
            <a:r>
              <a:rPr lang="en-US" b="0" dirty="0" smtClean="0"/>
              <a:t>discussing the findings and conclusions of pertinent literature.</a:t>
            </a:r>
          </a:p>
          <a:p>
            <a:pPr marL="514350" indent="-514350">
              <a:buFont typeface="+mj-lt"/>
              <a:buAutoNum type="arabicPeriod"/>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conduct a literature review</a:t>
            </a:r>
            <a:endParaRPr lang="en-GB" dirty="0"/>
          </a:p>
        </p:txBody>
      </p:sp>
      <p:sp>
        <p:nvSpPr>
          <p:cNvPr id="3" name="Content Placeholder 2"/>
          <p:cNvSpPr>
            <a:spLocks noGrp="1"/>
          </p:cNvSpPr>
          <p:nvPr>
            <p:ph idx="1"/>
          </p:nvPr>
        </p:nvSpPr>
        <p:spPr/>
        <p:txBody>
          <a:bodyPr>
            <a:normAutofit fontScale="92500" lnSpcReduction="20000"/>
          </a:bodyPr>
          <a:lstStyle/>
          <a:p>
            <a:r>
              <a:rPr lang="en-US" b="0" dirty="0" smtClean="0"/>
              <a:t>Familiarize yourself with the scholarly journal literature by browsing the Library's journals lists.</a:t>
            </a:r>
          </a:p>
          <a:p>
            <a:r>
              <a:rPr lang="en-US" b="0" dirty="0" smtClean="0"/>
              <a:t>Identify the keywords and phrases that describe your topic by making a list of possible synonyms.</a:t>
            </a:r>
          </a:p>
          <a:p>
            <a:r>
              <a:rPr lang="en-US" b="0" dirty="0" smtClean="0"/>
              <a:t>Select and search appropriate databases or search tools, for example:</a:t>
            </a:r>
          </a:p>
          <a:p>
            <a:pPr lvl="1"/>
            <a:r>
              <a:rPr lang="en-US" b="0" dirty="0" smtClean="0"/>
              <a:t>Academic Search Premier (Multidisciplinary)</a:t>
            </a:r>
          </a:p>
          <a:p>
            <a:pPr lvl="1"/>
            <a:r>
              <a:rPr lang="en-US" b="0" dirty="0" smtClean="0"/>
              <a:t>LexisNexis Academic (Current News)</a:t>
            </a:r>
          </a:p>
          <a:p>
            <a:pPr lvl="1"/>
            <a:r>
              <a:rPr lang="en-US" b="0" dirty="0" smtClean="0"/>
              <a:t>Expanded Academic ASAP (Multidisciplinary)</a:t>
            </a:r>
          </a:p>
          <a:p>
            <a:pPr lvl="1"/>
            <a:r>
              <a:rPr lang="en-US" b="0" dirty="0" smtClean="0"/>
              <a:t>ERIC (Scholarly and practical education literature)</a:t>
            </a:r>
          </a:p>
          <a:p>
            <a:pPr lvl="1"/>
            <a:r>
              <a:rPr lang="en-US" b="0" dirty="0" smtClean="0"/>
              <a:t>Education Full Text(Scholarly education literature)</a:t>
            </a:r>
          </a:p>
          <a:p>
            <a:pPr lvl="1"/>
            <a:r>
              <a:rPr lang="en-US" b="0" dirty="0" smtClean="0"/>
              <a:t>Social Sciences Citation Index (Citation tracking)</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Top)">
                                      <p:cBhvr>
                                        <p:cTn id="20" dur="500"/>
                                        <p:tgtEl>
                                          <p:spTgt spid="3">
                                            <p:txEl>
                                              <p:pRg st="3" end="3"/>
                                            </p:txEl>
                                          </p:spTgt>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Top)">
                                      <p:cBhvr>
                                        <p:cTn id="23" dur="500"/>
                                        <p:tgtEl>
                                          <p:spTgt spid="3">
                                            <p:txEl>
                                              <p:pRg st="4" end="4"/>
                                            </p:txEl>
                                          </p:spTgt>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Top)">
                                      <p:cBhvr>
                                        <p:cTn id="26" dur="500"/>
                                        <p:tgtEl>
                                          <p:spTgt spid="3">
                                            <p:txEl>
                                              <p:pRg st="5" end="5"/>
                                            </p:txEl>
                                          </p:spTgt>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Top)">
                                      <p:cBhvr>
                                        <p:cTn id="29" dur="500"/>
                                        <p:tgtEl>
                                          <p:spTgt spid="3">
                                            <p:txEl>
                                              <p:pRg st="6" end="6"/>
                                            </p:txEl>
                                          </p:spTgt>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Top)">
                                      <p:cBhvr>
                                        <p:cTn id="32" dur="500"/>
                                        <p:tgtEl>
                                          <p:spTgt spid="3">
                                            <p:txEl>
                                              <p:pRg st="7" end="7"/>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slide(fromTop)">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000"/>
        </a:solidFill>
        <a:ln/>
      </a:spPr>
      <a:bodyPr rtlCol="0" anchor="ctr"/>
      <a:lstStyle>
        <a:defPPr algn="ctr">
          <a:defRPr sz="2000" dirty="0"/>
        </a:defPPr>
      </a:lstStyle>
      <a:style>
        <a:lnRef idx="0">
          <a:schemeClr val="accent3"/>
        </a:lnRef>
        <a:fillRef idx="3">
          <a:schemeClr val="accent3"/>
        </a:fillRef>
        <a:effectRef idx="3">
          <a:schemeClr val="accent3"/>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1196</TotalTime>
  <Words>1212</Words>
  <Application>Microsoft Office PowerPoint</Application>
  <PresentationFormat>On-screen Show (4:3)</PresentationFormat>
  <Paragraphs>119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Literature Review</vt:lpstr>
      <vt:lpstr>What?</vt:lpstr>
      <vt:lpstr>Why do researchers need to conduct literature reviews?</vt:lpstr>
      <vt:lpstr>What does a literature review do?</vt:lpstr>
      <vt:lpstr>What must a literature review be?</vt:lpstr>
      <vt:lpstr>What should a literature review contain?</vt:lpstr>
      <vt:lpstr>Assessing the literature to examine:</vt:lpstr>
      <vt:lpstr>How to conduct a literature review</vt:lpstr>
      <vt:lpstr>How to conduct a literature review</vt:lpstr>
      <vt:lpstr>How to write a literature review</vt:lpstr>
      <vt:lpstr>Writing the introduction</vt:lpstr>
      <vt:lpstr>Writing the body</vt:lpstr>
      <vt:lpstr>Writing the conclusion</vt:lpstr>
      <vt:lpstr>Ask yourself:</vt:lpstr>
      <vt:lpstr>Tip; collecting literature</vt:lpstr>
      <vt:lpstr>Tip; summarising literature</vt:lpstr>
      <vt:lpstr>The Impact of Research on Development Policy and Practice: This much we know.  A Literature Review and the Implications for ICT4D</vt:lpstr>
      <vt:lpstr>Slide 18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cp:lastModifiedBy>
  <cp:revision>202</cp:revision>
  <dcterms:created xsi:type="dcterms:W3CDTF">2012-01-11T10:04:51Z</dcterms:created>
  <dcterms:modified xsi:type="dcterms:W3CDTF">2013-05-02T02:03:39Z</dcterms:modified>
</cp:coreProperties>
</file>