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6" r:id="rId2"/>
    <p:sldId id="260" r:id="rId3"/>
    <p:sldId id="261" r:id="rId4"/>
    <p:sldId id="290" r:id="rId5"/>
    <p:sldId id="262" r:id="rId6"/>
    <p:sldId id="263" r:id="rId7"/>
    <p:sldId id="264" r:id="rId8"/>
    <p:sldId id="300" r:id="rId9"/>
    <p:sldId id="301" r:id="rId10"/>
    <p:sldId id="302" r:id="rId11"/>
    <p:sldId id="303" r:id="rId12"/>
    <p:sldId id="304" r:id="rId13"/>
    <p:sldId id="265" r:id="rId14"/>
    <p:sldId id="312" r:id="rId15"/>
    <p:sldId id="314" r:id="rId16"/>
    <p:sldId id="315" r:id="rId17"/>
    <p:sldId id="316" r:id="rId18"/>
    <p:sldId id="336" r:id="rId19"/>
    <p:sldId id="266" r:id="rId20"/>
    <p:sldId id="337" r:id="rId21"/>
    <p:sldId id="305" r:id="rId22"/>
    <p:sldId id="306" r:id="rId23"/>
    <p:sldId id="307" r:id="rId24"/>
    <p:sldId id="308" r:id="rId25"/>
    <p:sldId id="267" r:id="rId26"/>
    <p:sldId id="309" r:id="rId27"/>
    <p:sldId id="310" r:id="rId28"/>
    <p:sldId id="291" r:id="rId29"/>
    <p:sldId id="293" r:id="rId30"/>
    <p:sldId id="29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48566" autoAdjust="0"/>
  </p:normalViewPr>
  <p:slideViewPr>
    <p:cSldViewPr snapToGrid="0">
      <p:cViewPr varScale="1">
        <p:scale>
          <a:sx n="69" d="100"/>
          <a:sy n="69" d="100"/>
        </p:scale>
        <p:origin x="-1968" y="-108"/>
      </p:cViewPr>
      <p:guideLst>
        <p:guide orient="horz" pos="2160"/>
        <p:guide pos="2880"/>
      </p:guideLst>
    </p:cSldViewPr>
  </p:slideViewPr>
  <p:outlineViewPr>
    <p:cViewPr>
      <p:scale>
        <a:sx n="33" d="100"/>
        <a:sy n="33" d="100"/>
      </p:scale>
      <p:origin x="48" y="2021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2" d="100"/>
          <a:sy n="52" d="100"/>
        </p:scale>
        <p:origin x="-2892"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9FE349-20CC-4C6C-94DD-1237FCAB2289}" type="datetimeFigureOut">
              <a:rPr lang="en-GB" smtClean="0"/>
              <a:pPr/>
              <a:t>21/12/2012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D8924F-E8CE-4FA1-B697-6A7CCDAE5925}"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pic>
        <p:nvPicPr>
          <p:cNvPr id="12290" name="Picture 2" descr="http://www.unimas.my/templates/ol_business/images/logo.png"/>
          <p:cNvPicPr>
            <a:picLocks noChangeAspect="1" noChangeArrowheads="1"/>
          </p:cNvPicPr>
          <p:nvPr userDrawn="1"/>
        </p:nvPicPr>
        <p:blipFill>
          <a:blip r:embed="rId2" cstate="print"/>
          <a:srcRect r="12489"/>
          <a:stretch>
            <a:fillRect/>
          </a:stretch>
        </p:blipFill>
        <p:spPr bwMode="auto">
          <a:xfrm>
            <a:off x="0" y="-14819"/>
            <a:ext cx="9144000" cy="1266826"/>
          </a:xfrm>
          <a:prstGeom prst="rect">
            <a:avLst/>
          </a:prstGeom>
          <a:noFill/>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2762CF-E98F-49EC-A312-8DD78BB95AB4}" type="datetimeFigureOut">
              <a:rPr lang="en-GB" smtClean="0"/>
              <a:pPr/>
              <a:t>21/12/2012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E0E21D-FD49-4E66-94CA-550499E84CBB}"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2762CF-E98F-49EC-A312-8DD78BB95AB4}" type="datetimeFigureOut">
              <a:rPr lang="en-GB" smtClean="0"/>
              <a:pPr/>
              <a:t>21/12/2012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E0E21D-FD49-4E66-94CA-550499E84CBB}"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4024" y="274638"/>
            <a:ext cx="6878472" cy="1143000"/>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457200" y="1600200"/>
            <a:ext cx="8229600" cy="50326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grpSp>
        <p:nvGrpSpPr>
          <p:cNvPr id="6" name="Group 5"/>
          <p:cNvGrpSpPr/>
          <p:nvPr userDrawn="1"/>
        </p:nvGrpSpPr>
        <p:grpSpPr>
          <a:xfrm>
            <a:off x="7820168" y="54586"/>
            <a:ext cx="1050877" cy="1584172"/>
            <a:chOff x="423081" y="245658"/>
            <a:chExt cx="1050877" cy="1584172"/>
          </a:xfrm>
        </p:grpSpPr>
        <p:pic>
          <p:nvPicPr>
            <p:cNvPr id="7" name="Picture 2" descr="http://www.unimas.my/templates/ol_business/images/logo.png"/>
            <p:cNvPicPr>
              <a:picLocks noChangeAspect="1" noChangeArrowheads="1"/>
            </p:cNvPicPr>
            <p:nvPr userDrawn="1"/>
          </p:nvPicPr>
          <p:blipFill>
            <a:blip r:embed="rId2" cstate="print"/>
            <a:srcRect l="14236" t="10866" r="78451" b="24495"/>
            <a:stretch>
              <a:fillRect/>
            </a:stretch>
          </p:blipFill>
          <p:spPr bwMode="auto">
            <a:xfrm>
              <a:off x="423081" y="245658"/>
              <a:ext cx="1050877" cy="1126216"/>
            </a:xfrm>
            <a:prstGeom prst="rect">
              <a:avLst/>
            </a:prstGeom>
            <a:noFill/>
          </p:spPr>
        </p:pic>
        <p:pic>
          <p:nvPicPr>
            <p:cNvPr id="1026" name="Picture 2"/>
            <p:cNvPicPr>
              <a:picLocks noChangeAspect="1" noChangeArrowheads="1"/>
            </p:cNvPicPr>
            <p:nvPr userDrawn="1"/>
          </p:nvPicPr>
          <p:blipFill>
            <a:blip r:embed="rId3" cstate="print">
              <a:clrChange>
                <a:clrFrom>
                  <a:srgbClr val="0E5AA6"/>
                </a:clrFrom>
                <a:clrTo>
                  <a:srgbClr val="0E5AA6">
                    <a:alpha val="0"/>
                  </a:srgbClr>
                </a:clrTo>
              </a:clrChange>
            </a:blip>
            <a:srcRect/>
            <a:stretch>
              <a:fillRect/>
            </a:stretch>
          </p:blipFill>
          <p:spPr bwMode="auto">
            <a:xfrm>
              <a:off x="423082" y="1369666"/>
              <a:ext cx="1050117" cy="460164"/>
            </a:xfrm>
            <a:prstGeom prst="rect">
              <a:avLst/>
            </a:prstGeom>
            <a:noFill/>
            <a:ln w="9525">
              <a:noFill/>
              <a:miter lim="800000"/>
              <a:headEnd/>
              <a:tailEnd/>
            </a:ln>
          </p:spPr>
        </p:pic>
      </p:gr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2762CF-E98F-49EC-A312-8DD78BB95AB4}" type="datetimeFigureOut">
              <a:rPr lang="en-GB" smtClean="0"/>
              <a:pPr/>
              <a:t>21/12/2012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E0E21D-FD49-4E66-94CA-550499E84CBB}"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0366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50599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50599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grpSp>
        <p:nvGrpSpPr>
          <p:cNvPr id="8" name="Group 7"/>
          <p:cNvGrpSpPr/>
          <p:nvPr userDrawn="1"/>
        </p:nvGrpSpPr>
        <p:grpSpPr>
          <a:xfrm>
            <a:off x="7820168" y="54586"/>
            <a:ext cx="1050877" cy="1584172"/>
            <a:chOff x="423081" y="245658"/>
            <a:chExt cx="1050877" cy="1584172"/>
          </a:xfrm>
        </p:grpSpPr>
        <p:pic>
          <p:nvPicPr>
            <p:cNvPr id="10" name="Picture 2" descr="http://www.unimas.my/templates/ol_business/images/logo.png"/>
            <p:cNvPicPr>
              <a:picLocks noChangeAspect="1" noChangeArrowheads="1"/>
            </p:cNvPicPr>
            <p:nvPr userDrawn="1"/>
          </p:nvPicPr>
          <p:blipFill>
            <a:blip r:embed="rId2" cstate="print"/>
            <a:srcRect l="14236" t="10866" r="78451" b="24495"/>
            <a:stretch>
              <a:fillRect/>
            </a:stretch>
          </p:blipFill>
          <p:spPr bwMode="auto">
            <a:xfrm>
              <a:off x="423081" y="245658"/>
              <a:ext cx="1050877" cy="1126216"/>
            </a:xfrm>
            <a:prstGeom prst="rect">
              <a:avLst/>
            </a:prstGeom>
            <a:noFill/>
          </p:spPr>
        </p:pic>
        <p:pic>
          <p:nvPicPr>
            <p:cNvPr id="11" name="Picture 2"/>
            <p:cNvPicPr>
              <a:picLocks noChangeAspect="1" noChangeArrowheads="1"/>
            </p:cNvPicPr>
            <p:nvPr userDrawn="1"/>
          </p:nvPicPr>
          <p:blipFill>
            <a:blip r:embed="rId3" cstate="print">
              <a:clrChange>
                <a:clrFrom>
                  <a:srgbClr val="0E5AA6"/>
                </a:clrFrom>
                <a:clrTo>
                  <a:srgbClr val="0E5AA6">
                    <a:alpha val="0"/>
                  </a:srgbClr>
                </a:clrTo>
              </a:clrChange>
            </a:blip>
            <a:srcRect/>
            <a:stretch>
              <a:fillRect/>
            </a:stretch>
          </p:blipFill>
          <p:spPr bwMode="auto">
            <a:xfrm>
              <a:off x="423082" y="1369666"/>
              <a:ext cx="1050117" cy="460164"/>
            </a:xfrm>
            <a:prstGeom prst="rect">
              <a:avLst/>
            </a:prstGeom>
            <a:noFill/>
            <a:ln w="9525">
              <a:noFill/>
              <a:miter lim="800000"/>
              <a:headEnd/>
              <a:tailEnd/>
            </a:ln>
          </p:spPr>
        </p:pic>
      </p:gr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44603"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47158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47158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grpSp>
        <p:nvGrpSpPr>
          <p:cNvPr id="10" name="Group 9"/>
          <p:cNvGrpSpPr/>
          <p:nvPr userDrawn="1"/>
        </p:nvGrpSpPr>
        <p:grpSpPr>
          <a:xfrm>
            <a:off x="7820168" y="54586"/>
            <a:ext cx="1050877" cy="1584172"/>
            <a:chOff x="423081" y="245658"/>
            <a:chExt cx="1050877" cy="1584172"/>
          </a:xfrm>
        </p:grpSpPr>
        <p:pic>
          <p:nvPicPr>
            <p:cNvPr id="12" name="Picture 2" descr="http://www.unimas.my/templates/ol_business/images/logo.png"/>
            <p:cNvPicPr>
              <a:picLocks noChangeAspect="1" noChangeArrowheads="1"/>
            </p:cNvPicPr>
            <p:nvPr userDrawn="1"/>
          </p:nvPicPr>
          <p:blipFill>
            <a:blip r:embed="rId2" cstate="print"/>
            <a:srcRect l="14236" t="10866" r="78451" b="24495"/>
            <a:stretch>
              <a:fillRect/>
            </a:stretch>
          </p:blipFill>
          <p:spPr bwMode="auto">
            <a:xfrm>
              <a:off x="423081" y="245658"/>
              <a:ext cx="1050877" cy="1126216"/>
            </a:xfrm>
            <a:prstGeom prst="rect">
              <a:avLst/>
            </a:prstGeom>
            <a:noFill/>
          </p:spPr>
        </p:pic>
        <p:pic>
          <p:nvPicPr>
            <p:cNvPr id="13" name="Picture 2"/>
            <p:cNvPicPr>
              <a:picLocks noChangeAspect="1" noChangeArrowheads="1"/>
            </p:cNvPicPr>
            <p:nvPr userDrawn="1"/>
          </p:nvPicPr>
          <p:blipFill>
            <a:blip r:embed="rId3" cstate="print">
              <a:clrChange>
                <a:clrFrom>
                  <a:srgbClr val="0E5AA6"/>
                </a:clrFrom>
                <a:clrTo>
                  <a:srgbClr val="0E5AA6">
                    <a:alpha val="0"/>
                  </a:srgbClr>
                </a:clrTo>
              </a:clrChange>
            </a:blip>
            <a:srcRect/>
            <a:stretch>
              <a:fillRect/>
            </a:stretch>
          </p:blipFill>
          <p:spPr bwMode="auto">
            <a:xfrm>
              <a:off x="423082" y="1369666"/>
              <a:ext cx="1050117" cy="460164"/>
            </a:xfrm>
            <a:prstGeom prst="rect">
              <a:avLst/>
            </a:prstGeom>
            <a:noFill/>
            <a:ln w="9525">
              <a:noFill/>
              <a:miter lim="800000"/>
              <a:headEnd/>
              <a:tailEnd/>
            </a:ln>
          </p:spPr>
        </p:pic>
      </p:gr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03660" cy="1143000"/>
          </a:xfrm>
        </p:spPr>
        <p:txBody>
          <a:bodyPr/>
          <a:lstStyle/>
          <a:p>
            <a:r>
              <a:rPr lang="en-US" smtClean="0"/>
              <a:t>Click to edit Master title style</a:t>
            </a:r>
            <a:endParaRPr lang="en-GB"/>
          </a:p>
        </p:txBody>
      </p:sp>
      <p:grpSp>
        <p:nvGrpSpPr>
          <p:cNvPr id="6" name="Group 5"/>
          <p:cNvGrpSpPr/>
          <p:nvPr userDrawn="1"/>
        </p:nvGrpSpPr>
        <p:grpSpPr>
          <a:xfrm>
            <a:off x="7820168" y="54586"/>
            <a:ext cx="1050877" cy="1584172"/>
            <a:chOff x="423081" y="245658"/>
            <a:chExt cx="1050877" cy="1584172"/>
          </a:xfrm>
        </p:grpSpPr>
        <p:pic>
          <p:nvPicPr>
            <p:cNvPr id="8" name="Picture 2" descr="http://www.unimas.my/templates/ol_business/images/logo.png"/>
            <p:cNvPicPr>
              <a:picLocks noChangeAspect="1" noChangeArrowheads="1"/>
            </p:cNvPicPr>
            <p:nvPr userDrawn="1"/>
          </p:nvPicPr>
          <p:blipFill>
            <a:blip r:embed="rId2" cstate="print"/>
            <a:srcRect l="14236" t="10866" r="78451" b="24495"/>
            <a:stretch>
              <a:fillRect/>
            </a:stretch>
          </p:blipFill>
          <p:spPr bwMode="auto">
            <a:xfrm>
              <a:off x="423081" y="245658"/>
              <a:ext cx="1050877" cy="1126216"/>
            </a:xfrm>
            <a:prstGeom prst="rect">
              <a:avLst/>
            </a:prstGeom>
            <a:noFill/>
          </p:spPr>
        </p:pic>
        <p:pic>
          <p:nvPicPr>
            <p:cNvPr id="9" name="Picture 2"/>
            <p:cNvPicPr>
              <a:picLocks noChangeAspect="1" noChangeArrowheads="1"/>
            </p:cNvPicPr>
            <p:nvPr userDrawn="1"/>
          </p:nvPicPr>
          <p:blipFill>
            <a:blip r:embed="rId3" cstate="print">
              <a:clrChange>
                <a:clrFrom>
                  <a:srgbClr val="0E5AA6"/>
                </a:clrFrom>
                <a:clrTo>
                  <a:srgbClr val="0E5AA6">
                    <a:alpha val="0"/>
                  </a:srgbClr>
                </a:clrTo>
              </a:clrChange>
            </a:blip>
            <a:srcRect/>
            <a:stretch>
              <a:fillRect/>
            </a:stretch>
          </p:blipFill>
          <p:spPr bwMode="auto">
            <a:xfrm>
              <a:off x="423082" y="1369666"/>
              <a:ext cx="1050117" cy="460164"/>
            </a:xfrm>
            <a:prstGeom prst="rect">
              <a:avLst/>
            </a:prstGeom>
            <a:noFill/>
            <a:ln w="9525">
              <a:noFill/>
              <a:miter lim="800000"/>
              <a:headEnd/>
              <a:tailEnd/>
            </a:ln>
          </p:spPr>
        </p:pic>
      </p:gr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762CF-E98F-49EC-A312-8DD78BB95AB4}" type="datetimeFigureOut">
              <a:rPr lang="en-GB" smtClean="0"/>
              <a:pPr/>
              <a:t>21/12/2012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E0E21D-FD49-4E66-94CA-550499E84CBB}"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1562669" cy="1162050"/>
          </a:xfrm>
        </p:spPr>
        <p:txBody>
          <a:bodyPr anchor="b"/>
          <a:lstStyle>
            <a:lvl1pPr algn="l">
              <a:defRPr sz="2000" b="1"/>
            </a:lvl1pPr>
          </a:lstStyle>
          <a:p>
            <a:r>
              <a:rPr lang="en-US" dirty="0" smtClean="0"/>
              <a:t>Click to edit Master title style</a:t>
            </a:r>
            <a:endParaRPr lang="en-GB" dirty="0"/>
          </a:p>
        </p:txBody>
      </p:sp>
      <p:sp>
        <p:nvSpPr>
          <p:cNvPr id="3" name="Content Placeholder 2"/>
          <p:cNvSpPr>
            <a:spLocks noGrp="1"/>
          </p:cNvSpPr>
          <p:nvPr>
            <p:ph idx="1"/>
          </p:nvPr>
        </p:nvSpPr>
        <p:spPr>
          <a:xfrm>
            <a:off x="2197290" y="273050"/>
            <a:ext cx="6741994" cy="640070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1671851" cy="51299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6" name="Group 5"/>
          <p:cNvGrpSpPr/>
          <p:nvPr userDrawn="1"/>
        </p:nvGrpSpPr>
        <p:grpSpPr>
          <a:xfrm>
            <a:off x="491315" y="232011"/>
            <a:ext cx="750627" cy="1229329"/>
            <a:chOff x="423081" y="245658"/>
            <a:chExt cx="1050877" cy="1584172"/>
          </a:xfrm>
        </p:grpSpPr>
        <p:pic>
          <p:nvPicPr>
            <p:cNvPr id="7" name="Picture 2" descr="http://www.unimas.my/templates/ol_business/images/logo.png"/>
            <p:cNvPicPr>
              <a:picLocks noChangeAspect="1" noChangeArrowheads="1"/>
            </p:cNvPicPr>
            <p:nvPr userDrawn="1"/>
          </p:nvPicPr>
          <p:blipFill>
            <a:blip r:embed="rId2" cstate="print"/>
            <a:srcRect l="14236" t="10866" r="78451" b="24495"/>
            <a:stretch>
              <a:fillRect/>
            </a:stretch>
          </p:blipFill>
          <p:spPr bwMode="auto">
            <a:xfrm>
              <a:off x="423081" y="245658"/>
              <a:ext cx="1050877" cy="1126216"/>
            </a:xfrm>
            <a:prstGeom prst="rect">
              <a:avLst/>
            </a:prstGeom>
            <a:noFill/>
          </p:spPr>
        </p:pic>
        <p:pic>
          <p:nvPicPr>
            <p:cNvPr id="9" name="Picture 2"/>
            <p:cNvPicPr>
              <a:picLocks noChangeAspect="1" noChangeArrowheads="1"/>
            </p:cNvPicPr>
            <p:nvPr userDrawn="1"/>
          </p:nvPicPr>
          <p:blipFill>
            <a:blip r:embed="rId3" cstate="print">
              <a:clrChange>
                <a:clrFrom>
                  <a:srgbClr val="0E5AA6"/>
                </a:clrFrom>
                <a:clrTo>
                  <a:srgbClr val="0E5AA6">
                    <a:alpha val="0"/>
                  </a:srgbClr>
                </a:clrTo>
              </a:clrChange>
            </a:blip>
            <a:srcRect/>
            <a:stretch>
              <a:fillRect/>
            </a:stretch>
          </p:blipFill>
          <p:spPr bwMode="auto">
            <a:xfrm>
              <a:off x="423082" y="1369666"/>
              <a:ext cx="1050117" cy="460164"/>
            </a:xfrm>
            <a:prstGeom prst="rect">
              <a:avLst/>
            </a:prstGeom>
            <a:noFill/>
            <a:ln w="9525">
              <a:noFill/>
              <a:miter lim="800000"/>
              <a:headEnd/>
              <a:tailEnd/>
            </a:ln>
          </p:spPr>
        </p:pic>
      </p:gr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762CF-E98F-49EC-A312-8DD78BB95AB4}" type="datetimeFigureOut">
              <a:rPr lang="en-GB" smtClean="0"/>
              <a:pPr/>
              <a:t>21/12/2012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E0E21D-FD49-4E66-94CA-550499E84CBB}" type="slidenum">
              <a:rPr lang="en-GB" smtClean="0"/>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2762CF-E98F-49EC-A312-8DD78BB95AB4}" type="datetimeFigureOut">
              <a:rPr lang="en-GB" smtClean="0"/>
              <a:pPr/>
              <a:t>21/12/2012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0E21D-FD49-4E66-94CA-550499E84CB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Preparing Proposals for </a:t>
            </a:r>
            <a:r>
              <a:rPr lang="en-US" b="1" dirty="0" smtClean="0"/>
              <a:t>Funding</a:t>
            </a:r>
            <a:endParaRPr lang="en-GB" dirty="0"/>
          </a:p>
        </p:txBody>
      </p:sp>
      <p:sp>
        <p:nvSpPr>
          <p:cNvPr id="3" name="Subtitle 2"/>
          <p:cNvSpPr>
            <a:spLocks noGrp="1"/>
          </p:cNvSpPr>
          <p:nvPr>
            <p:ph type="subTitle" idx="1"/>
          </p:nvPr>
        </p:nvSpPr>
        <p:spPr>
          <a:xfrm>
            <a:off x="1371600" y="4605720"/>
            <a:ext cx="6400800" cy="1210464"/>
          </a:xfrm>
        </p:spPr>
        <p:txBody>
          <a:bodyPr>
            <a:normAutofit/>
          </a:bodyPr>
          <a:lstStyle/>
          <a:p>
            <a:r>
              <a:rPr lang="en-GB" dirty="0" smtClean="0"/>
              <a:t>Prof. Dr. Roger W. </a:t>
            </a:r>
            <a:r>
              <a:rPr lang="en-GB" dirty="0" smtClean="0"/>
              <a:t>Harris</a:t>
            </a:r>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4000" dirty="0" smtClean="0"/>
              <a:t>Goal: 		Eliminate HIV/AIDS</a:t>
            </a:r>
          </a:p>
          <a:p>
            <a:r>
              <a:rPr lang="en-GB" sz="4000" dirty="0" smtClean="0"/>
              <a:t>Purpose: 	I want a healthier world</a:t>
            </a:r>
          </a:p>
          <a:p>
            <a:r>
              <a:rPr lang="en-GB" sz="4000" dirty="0" smtClean="0"/>
              <a:t>Aim: 		Understand the life-cycle 			of the HIV virus</a:t>
            </a:r>
          </a:p>
          <a:p>
            <a:r>
              <a:rPr lang="en-GB" sz="4000" dirty="0" smtClean="0"/>
              <a:t>Objective:  	Develop a vaccine by 				2015</a:t>
            </a:r>
            <a:endParaRPr lang="en-GB"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Issue: </a:t>
            </a:r>
            <a:br>
              <a:rPr lang="en-GB" dirty="0" smtClean="0"/>
            </a:br>
            <a:r>
              <a:rPr lang="en-GB" dirty="0" smtClean="0"/>
              <a:t>Background and Significance</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Narrow down quickly from the goal to the objective</a:t>
            </a:r>
          </a:p>
          <a:p>
            <a:r>
              <a:rPr lang="en-GB" dirty="0" smtClean="0"/>
              <a:t>Demonstrate a grasp of the topic and familiarity with previous work</a:t>
            </a:r>
          </a:p>
          <a:p>
            <a:r>
              <a:rPr lang="en-GB" dirty="0" smtClean="0"/>
              <a:t>Bring out background theories to frame a problem that needs to be solved</a:t>
            </a:r>
          </a:p>
          <a:p>
            <a:r>
              <a:rPr lang="en-GB" dirty="0" smtClean="0"/>
              <a:t>Explain how your proposal extends previous work</a:t>
            </a:r>
          </a:p>
          <a:p>
            <a:r>
              <a:rPr lang="en-GB" dirty="0" smtClean="0"/>
              <a:t>Identify gaps in knowledge</a:t>
            </a:r>
          </a:p>
          <a:p>
            <a:r>
              <a:rPr lang="en-GB" dirty="0" smtClean="0"/>
              <a:t>Specify the rationale for your proposal</a:t>
            </a:r>
          </a:p>
          <a:p>
            <a:r>
              <a:rPr lang="en-GB" dirty="0" smtClean="0"/>
              <a:t>Explain why you are a suitable person to conduct this research</a:t>
            </a:r>
          </a:p>
          <a:p>
            <a:r>
              <a:rPr lang="en-GB" dirty="0" smtClean="0"/>
              <a:t>Provide a convincing case for funding your proposal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Top)">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Top)">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Design</a:t>
            </a:r>
            <a:endParaRPr lang="en-GB" dirty="0"/>
          </a:p>
        </p:txBody>
      </p:sp>
      <p:sp>
        <p:nvSpPr>
          <p:cNvPr id="3" name="Content Placeholder 2"/>
          <p:cNvSpPr>
            <a:spLocks noGrp="1"/>
          </p:cNvSpPr>
          <p:nvPr>
            <p:ph idx="1"/>
          </p:nvPr>
        </p:nvSpPr>
        <p:spPr/>
        <p:txBody>
          <a:bodyPr>
            <a:normAutofit lnSpcReduction="10000"/>
          </a:bodyPr>
          <a:lstStyle/>
          <a:p>
            <a:r>
              <a:rPr lang="en-GB" dirty="0" smtClean="0"/>
              <a:t>Explain how you will solve the research question</a:t>
            </a:r>
          </a:p>
          <a:p>
            <a:r>
              <a:rPr lang="en-GB" dirty="0" smtClean="0"/>
              <a:t>State any hypotheses</a:t>
            </a:r>
          </a:p>
          <a:p>
            <a:r>
              <a:rPr lang="en-US" dirty="0" smtClean="0"/>
              <a:t>Describe the intended methods for collecting data</a:t>
            </a:r>
          </a:p>
          <a:p>
            <a:r>
              <a:rPr lang="en-US" dirty="0" smtClean="0"/>
              <a:t>Explain your sampling strategy</a:t>
            </a:r>
          </a:p>
          <a:p>
            <a:r>
              <a:rPr lang="en-US" dirty="0" smtClean="0"/>
              <a:t>Specify equipment and staffing requirements</a:t>
            </a:r>
          </a:p>
          <a:p>
            <a:r>
              <a:rPr lang="en-US" dirty="0" smtClean="0"/>
              <a:t>Elaborate on ethical aspects</a:t>
            </a:r>
          </a:p>
          <a:p>
            <a:r>
              <a:rPr lang="en-US" dirty="0" smtClean="0"/>
              <a:t>Lay out a timetable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Top)">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Common mistakes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Applying to a funding body because it is there</a:t>
            </a:r>
          </a:p>
          <a:p>
            <a:r>
              <a:rPr lang="en-GB" dirty="0" smtClean="0"/>
              <a:t>Adjusting a proposal to make it appear more suitable for a particular funder</a:t>
            </a:r>
          </a:p>
          <a:p>
            <a:r>
              <a:rPr lang="en-US" dirty="0" smtClean="0"/>
              <a:t>Outcomes are uncertain; excessive risk</a:t>
            </a:r>
          </a:p>
          <a:p>
            <a:r>
              <a:rPr lang="en-US" dirty="0" smtClean="0"/>
              <a:t>In the haste to get on with “the real work”, throwing together a poorly conceived proposal</a:t>
            </a:r>
          </a:p>
          <a:p>
            <a:r>
              <a:rPr lang="en-US" dirty="0" smtClean="0"/>
              <a:t>Setting unrealistic / unattainable objectives</a:t>
            </a:r>
          </a:p>
          <a:p>
            <a:r>
              <a:rPr lang="en-US" dirty="0" smtClean="0"/>
              <a:t>Proposal is not well focused</a:t>
            </a:r>
            <a:endParaRPr lang="en-GB" dirty="0" smtClean="0"/>
          </a:p>
          <a:p>
            <a:r>
              <a:rPr lang="en-US" dirty="0" smtClean="0"/>
              <a:t>Padding a proposal up to the maximum allowable budget</a:t>
            </a:r>
          </a:p>
          <a:p>
            <a:r>
              <a:rPr lang="en-US" dirty="0" smtClean="0"/>
              <a:t>Proposing ideas that are unoriginal </a:t>
            </a:r>
          </a:p>
          <a:p>
            <a:r>
              <a:rPr lang="en-US" dirty="0" smtClean="0"/>
              <a:t>Presenting a weak rationale  for the enquiry and/or budget</a:t>
            </a:r>
          </a:p>
          <a:p>
            <a:r>
              <a:rPr lang="en-US" dirty="0" smtClean="0"/>
              <a:t>Vagueness in the writing </a:t>
            </a:r>
          </a:p>
          <a:p>
            <a:r>
              <a:rPr lang="en-US" dirty="0" smtClean="0"/>
              <a:t>Problem is unimportant/trivial /already solved</a:t>
            </a:r>
          </a:p>
          <a:p>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Top)">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Top)">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Top)">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slide(fromTop)">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slide(fromTop)">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Common Mistakes</a:t>
            </a:r>
            <a:endParaRPr lang="en-GB" dirty="0"/>
          </a:p>
        </p:txBody>
      </p:sp>
      <p:sp>
        <p:nvSpPr>
          <p:cNvPr id="3" name="Content Placeholder 2"/>
          <p:cNvSpPr>
            <a:spLocks noGrp="1"/>
          </p:cNvSpPr>
          <p:nvPr>
            <p:ph idx="1"/>
          </p:nvPr>
        </p:nvSpPr>
        <p:spPr/>
        <p:txBody>
          <a:bodyPr>
            <a:normAutofit fontScale="77500" lnSpcReduction="20000"/>
          </a:bodyPr>
          <a:lstStyle/>
          <a:p>
            <a:r>
              <a:rPr lang="en-US" dirty="0" smtClean="0"/>
              <a:t>Fail to provide the proper context to frame the research question</a:t>
            </a:r>
          </a:p>
          <a:p>
            <a:r>
              <a:rPr lang="en-US" dirty="0" smtClean="0"/>
              <a:t>Fail to delimit the boundary conditions for your research</a:t>
            </a:r>
          </a:p>
          <a:p>
            <a:r>
              <a:rPr lang="en-US" dirty="0" smtClean="0"/>
              <a:t>Fail to cite landmark studies</a:t>
            </a:r>
          </a:p>
          <a:p>
            <a:r>
              <a:rPr lang="en-US" dirty="0" smtClean="0"/>
              <a:t>Fail to accurately present the theoretical and empirical contributions by other researchers</a:t>
            </a:r>
          </a:p>
          <a:p>
            <a:r>
              <a:rPr lang="en-US" dirty="0" smtClean="0"/>
              <a:t>Too much detail on minor issues, not enough detail on major issues</a:t>
            </a:r>
          </a:p>
          <a:p>
            <a:r>
              <a:rPr lang="en-US" dirty="0" smtClean="0"/>
              <a:t>Rambling; the best proposals move forward with ease and grace</a:t>
            </a:r>
          </a:p>
          <a:p>
            <a:r>
              <a:rPr lang="en-US" dirty="0" smtClean="0"/>
              <a:t>Too many citation lapses and incorrect references</a:t>
            </a:r>
          </a:p>
          <a:p>
            <a:r>
              <a:rPr lang="en-US" dirty="0" smtClean="0"/>
              <a:t>Too long or too short</a:t>
            </a:r>
          </a:p>
          <a:p>
            <a:r>
              <a:rPr lang="en-US" dirty="0" smtClean="0"/>
              <a:t>Not enough time to get requisite signatures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Top)">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Top)">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Top)">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the Funder</a:t>
            </a:r>
            <a:endParaRPr lang="en-GB" dirty="0"/>
          </a:p>
        </p:txBody>
      </p:sp>
      <p:sp>
        <p:nvSpPr>
          <p:cNvPr id="3" name="Content Placeholder 2"/>
          <p:cNvSpPr>
            <a:spLocks noGrp="1"/>
          </p:cNvSpPr>
          <p:nvPr>
            <p:ph idx="1"/>
          </p:nvPr>
        </p:nvSpPr>
        <p:spPr/>
        <p:txBody>
          <a:bodyPr/>
          <a:lstStyle/>
          <a:p>
            <a:r>
              <a:rPr lang="en-GB" dirty="0" smtClean="0"/>
              <a:t>Refereed followed by peer review panel</a:t>
            </a:r>
          </a:p>
          <a:p>
            <a:r>
              <a:rPr lang="en-GB" dirty="0" smtClean="0"/>
              <a:t>3 months is quick; 6-9 months is more realistic</a:t>
            </a:r>
          </a:p>
          <a:p>
            <a:r>
              <a:rPr lang="en-GB" dirty="0" smtClean="0"/>
              <a:t>Need official notification before you can start</a:t>
            </a:r>
          </a:p>
          <a:p>
            <a:r>
              <a:rPr lang="en-GB" dirty="0" smtClean="0"/>
              <a:t>If you're unsuccessful, try to find out why</a:t>
            </a:r>
          </a:p>
          <a:p>
            <a:r>
              <a:rPr lang="en-GB" dirty="0" smtClean="0"/>
              <a:t>Award conditions should be followed closely</a:t>
            </a:r>
          </a:p>
          <a:p>
            <a:r>
              <a:rPr lang="en-GB" dirty="0" smtClean="0"/>
              <a:t>Keep the funder informed</a:t>
            </a:r>
          </a:p>
          <a:p>
            <a:r>
              <a:rPr lang="en-GB" dirty="0" smtClean="0"/>
              <a:t>Look out for successor projects in good time</a:t>
            </a:r>
          </a:p>
          <a:p>
            <a:r>
              <a:rPr lang="en-GB" dirty="0" smtClean="0"/>
              <a:t>Ensure your findings are properly protected</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Top)">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Top)">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Industrial Funding</a:t>
            </a:r>
            <a:endParaRPr lang="en-GB" dirty="0"/>
          </a:p>
        </p:txBody>
      </p:sp>
      <p:sp>
        <p:nvSpPr>
          <p:cNvPr id="3" name="Content Placeholder 2"/>
          <p:cNvSpPr>
            <a:spLocks noGrp="1"/>
          </p:cNvSpPr>
          <p:nvPr>
            <p:ph idx="1"/>
          </p:nvPr>
        </p:nvSpPr>
        <p:spPr>
          <a:xfrm>
            <a:off x="457199" y="1600200"/>
            <a:ext cx="8411029" cy="5032612"/>
          </a:xfrm>
        </p:spPr>
        <p:txBody>
          <a:bodyPr>
            <a:normAutofit fontScale="77500" lnSpcReduction="20000"/>
          </a:bodyPr>
          <a:lstStyle/>
          <a:p>
            <a:r>
              <a:rPr lang="en-GB" b="1" dirty="0" smtClean="0"/>
              <a:t>Consultancy</a:t>
            </a:r>
          </a:p>
          <a:p>
            <a:pPr lvl="1"/>
            <a:r>
              <a:rPr lang="en-GB" dirty="0" smtClean="0"/>
              <a:t>The use of personal, professional expertise to give advice to and/or solve problems without use of a laboratory.</a:t>
            </a:r>
          </a:p>
          <a:p>
            <a:r>
              <a:rPr lang="en-GB" sz="3100" b="1" dirty="0" smtClean="0"/>
              <a:t>Contract Research</a:t>
            </a:r>
          </a:p>
          <a:p>
            <a:pPr lvl="1"/>
            <a:r>
              <a:rPr lang="en-GB" dirty="0" smtClean="0"/>
              <a:t>The provision of a set piece of research or laboratory work, or the provision of analytical or testing services, usually with clear goals and to set deadlines.</a:t>
            </a:r>
          </a:p>
          <a:p>
            <a:r>
              <a:rPr lang="en-GB" sz="3100" b="1" dirty="0" smtClean="0"/>
              <a:t>Collaborative Research</a:t>
            </a:r>
          </a:p>
          <a:p>
            <a:pPr lvl="1"/>
            <a:r>
              <a:rPr lang="en-GB" dirty="0" smtClean="0"/>
              <a:t>Normally closely related to the expertise and current line of research of the academic individual or group, as well as being tightly bound to the sponsoring company’s product development aims.</a:t>
            </a:r>
          </a:p>
          <a:p>
            <a:r>
              <a:rPr lang="en-GB" sz="3100" b="1" dirty="0" smtClean="0"/>
              <a:t>Donation/Sponsorship</a:t>
            </a:r>
          </a:p>
          <a:p>
            <a:pPr lvl="1"/>
            <a:r>
              <a:rPr lang="en-GB" dirty="0" smtClean="0"/>
              <a:t>Gifts in cash or kind (e.g. materials, equipment, infrastructure); donations to research groups who are involved in early stage work which is related to the interests of that company.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Top)">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1"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Top)">
                                      <p:cBhvr>
                                        <p:cTn id="15" dur="500"/>
                                        <p:tgtEl>
                                          <p:spTgt spid="3">
                                            <p:txEl>
                                              <p:pRg st="2" end="2"/>
                                            </p:txEl>
                                          </p:spTgt>
                                        </p:tgtEl>
                                      </p:cBhvr>
                                    </p:animEffect>
                                  </p:childTnLst>
                                </p:cTn>
                              </p:par>
                              <p:par>
                                <p:cTn id="16" presetID="12" presetClass="entr" presetSubtype="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Top)">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1"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Top)">
                                      <p:cBhvr>
                                        <p:cTn id="23" dur="500"/>
                                        <p:tgtEl>
                                          <p:spTgt spid="3">
                                            <p:txEl>
                                              <p:pRg st="4" end="4"/>
                                            </p:txEl>
                                          </p:spTgt>
                                        </p:tgtEl>
                                      </p:cBhvr>
                                    </p:animEffect>
                                  </p:childTnLst>
                                </p:cTn>
                              </p:par>
                              <p:par>
                                <p:cTn id="24" presetID="12" presetClass="entr" presetSubtype="1"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lide(fromTop)">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lide(fromTop)">
                                      <p:cBhvr>
                                        <p:cTn id="31" dur="500"/>
                                        <p:tgtEl>
                                          <p:spTgt spid="3">
                                            <p:txEl>
                                              <p:pRg st="6" end="6"/>
                                            </p:txEl>
                                          </p:spTgt>
                                        </p:tgtEl>
                                      </p:cBhvr>
                                    </p:animEffect>
                                  </p:childTnLst>
                                </p:cTn>
                              </p:par>
                              <p:par>
                                <p:cTn id="32" presetID="12" presetClass="entr" presetSubtype="1"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slide(fromTop)">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Talking to Industry</a:t>
            </a:r>
            <a:endParaRPr lang="en-GB" dirty="0"/>
          </a:p>
        </p:txBody>
      </p:sp>
      <p:sp>
        <p:nvSpPr>
          <p:cNvPr id="3" name="Content Placeholder 2"/>
          <p:cNvSpPr>
            <a:spLocks noGrp="1"/>
          </p:cNvSpPr>
          <p:nvPr>
            <p:ph idx="1"/>
          </p:nvPr>
        </p:nvSpPr>
        <p:spPr/>
        <p:txBody>
          <a:bodyPr/>
          <a:lstStyle/>
          <a:p>
            <a:r>
              <a:rPr lang="en-GB" dirty="0" smtClean="0"/>
              <a:t>Need a ‘commercial CV’</a:t>
            </a:r>
          </a:p>
          <a:p>
            <a:r>
              <a:rPr lang="en-GB" dirty="0" smtClean="0"/>
              <a:t>Visual presentation skills</a:t>
            </a:r>
          </a:p>
          <a:p>
            <a:r>
              <a:rPr lang="en-GB" dirty="0" smtClean="0"/>
              <a:t>Business attire</a:t>
            </a:r>
          </a:p>
          <a:p>
            <a:r>
              <a:rPr lang="en-GB" dirty="0" smtClean="0"/>
              <a:t>Visible commercial endpoint</a:t>
            </a:r>
          </a:p>
          <a:p>
            <a:r>
              <a:rPr lang="en-GB" dirty="0" smtClean="0"/>
              <a:t>Prospect of useable results</a:t>
            </a:r>
          </a:p>
          <a:p>
            <a:r>
              <a:rPr lang="en-GB" dirty="0" smtClean="0"/>
              <a:t>Legal advice on intellectual property rights</a:t>
            </a:r>
          </a:p>
          <a:p>
            <a:r>
              <a:rPr lang="en-GB" dirty="0" smtClean="0"/>
              <a:t>Informal contacts help, e.g., at conferences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Top)">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How applications are judged</a:t>
            </a:r>
            <a:br>
              <a:rPr lang="en-US" dirty="0" smtClean="0"/>
            </a:br>
            <a:endParaRPr lang="en-GB" dirty="0"/>
          </a:p>
        </p:txBody>
      </p:sp>
      <p:sp>
        <p:nvSpPr>
          <p:cNvPr id="5" name="Subtitle 4"/>
          <p:cNvSpPr>
            <a:spLocks noGrp="1"/>
          </p:cNvSpPr>
          <p:nvPr>
            <p:ph type="subTitle" idx="1"/>
          </p:nvPr>
        </p:nvSpPr>
        <p:spPr/>
        <p:txBody>
          <a:bodyPr/>
          <a:lstStyle/>
          <a:p>
            <a:r>
              <a:rPr lang="en-US" dirty="0" smtClean="0">
                <a:solidFill>
                  <a:srgbClr val="FFFF00"/>
                </a:solidFill>
              </a:rPr>
              <a:t>ESRC-DFID Joint Scheme for Research on International Development (Poverty Alleviation)</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Research agenda</a:t>
            </a:r>
            <a:endParaRPr lang="en-GB" sz="2700"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The significance of the question the research is designed to answer</a:t>
            </a:r>
          </a:p>
          <a:p>
            <a:r>
              <a:rPr lang="en-US" dirty="0" smtClean="0"/>
              <a:t>World class research design that shows specificity, clarity and coherence between research questions, research methods and anticipated intellectual outcomes</a:t>
            </a:r>
          </a:p>
          <a:p>
            <a:r>
              <a:rPr lang="en-US" dirty="0" smtClean="0"/>
              <a:t>Clear and rigorous articulation of appropriate research methods and data analysis regime</a:t>
            </a:r>
          </a:p>
          <a:p>
            <a:r>
              <a:rPr lang="en-US" dirty="0" smtClean="0"/>
              <a:t>Gender analysis and use of disaggregated data where relevant across a range of variables including gender, ethnicity, age, disability and spatial geography</a:t>
            </a:r>
          </a:p>
          <a:p>
            <a:r>
              <a:rPr lang="en-US" dirty="0" smtClean="0"/>
              <a:t>Clarity as to how, and by whom, the research findings will be used (</a:t>
            </a:r>
            <a:r>
              <a:rPr lang="en-US" dirty="0" err="1" smtClean="0"/>
              <a:t>eg</a:t>
            </a:r>
            <a:r>
              <a:rPr lang="en-US" dirty="0" smtClean="0"/>
              <a:t> in terms of conceptual understanding, theoretical or methodological development, application of research-based knowledge to policy or practice and/or development of inter-disciplinary approaches etc).</a:t>
            </a: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idx="1"/>
          </p:nvPr>
        </p:nvSpPr>
        <p:spPr/>
        <p:txBody>
          <a:bodyPr/>
          <a:lstStyle/>
          <a:p>
            <a:pPr lvl="0"/>
            <a:r>
              <a:rPr lang="en-US" dirty="0"/>
              <a:t>Identifying research that is likely to be funded. </a:t>
            </a:r>
            <a:endParaRPr lang="en-GB" dirty="0"/>
          </a:p>
          <a:p>
            <a:pPr lvl="0"/>
            <a:r>
              <a:rPr lang="en-US" dirty="0"/>
              <a:t>How to structure a good proposal. </a:t>
            </a:r>
            <a:endParaRPr lang="en-GB" dirty="0"/>
          </a:p>
          <a:p>
            <a:pPr lvl="0"/>
            <a:r>
              <a:rPr lang="en-US" dirty="0"/>
              <a:t>What to include. </a:t>
            </a:r>
            <a:endParaRPr lang="en-GB" dirty="0"/>
          </a:p>
          <a:p>
            <a:pPr lvl="0"/>
            <a:r>
              <a:rPr lang="en-US" dirty="0"/>
              <a:t>Tips on writing. </a:t>
            </a:r>
            <a:endParaRPr lang="en-GB" dirty="0"/>
          </a:p>
          <a:p>
            <a:pPr lvl="0"/>
            <a:r>
              <a:rPr lang="en-US" dirty="0"/>
              <a:t>Common mistakes. </a:t>
            </a:r>
            <a:endParaRPr lang="en-GB" dirty="0"/>
          </a:p>
          <a:p>
            <a:pPr lvl="0"/>
            <a:r>
              <a:rPr lang="en-US" dirty="0"/>
              <a:t>How applications are judged. </a:t>
            </a:r>
            <a:endParaRPr lang="en-GB" dirty="0"/>
          </a:p>
          <a:p>
            <a:pPr lvl="0"/>
            <a:r>
              <a:rPr lang="en-US" dirty="0"/>
              <a:t>What judges look for.</a:t>
            </a:r>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Top)">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Project management</a:t>
            </a:r>
            <a:endParaRPr lang="en-GB" dirty="0"/>
          </a:p>
        </p:txBody>
      </p:sp>
      <p:sp>
        <p:nvSpPr>
          <p:cNvPr id="3" name="Content Placeholder 2"/>
          <p:cNvSpPr>
            <a:spLocks noGrp="1"/>
          </p:cNvSpPr>
          <p:nvPr>
            <p:ph idx="1"/>
          </p:nvPr>
        </p:nvSpPr>
        <p:spPr/>
        <p:txBody>
          <a:bodyPr/>
          <a:lstStyle/>
          <a:p>
            <a:r>
              <a:rPr lang="en-US" dirty="0" smtClean="0"/>
              <a:t>Are the project management plans and configuration of roles and responsibilities reasonable, appropriate and credible for the given project?</a:t>
            </a:r>
          </a:p>
          <a:p>
            <a:r>
              <a:rPr lang="en-US" dirty="0" smtClean="0"/>
              <a:t>Do the credentials of the investigators and host institutions appear appropriate to deliver the project?</a:t>
            </a:r>
          </a:p>
          <a:p>
            <a:r>
              <a:rPr lang="en-US" dirty="0" smtClean="0"/>
              <a:t>Are the resources requested reasonable to deliver the project?</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Capacity building</a:t>
            </a:r>
            <a:endParaRPr lang="en-GB" sz="2200" dirty="0"/>
          </a:p>
        </p:txBody>
      </p:sp>
      <p:sp>
        <p:nvSpPr>
          <p:cNvPr id="3" name="Content Placeholder 2"/>
          <p:cNvSpPr>
            <a:spLocks noGrp="1"/>
          </p:cNvSpPr>
          <p:nvPr>
            <p:ph idx="1"/>
          </p:nvPr>
        </p:nvSpPr>
        <p:spPr/>
        <p:txBody>
          <a:bodyPr>
            <a:normAutofit fontScale="77500" lnSpcReduction="20000"/>
          </a:bodyPr>
          <a:lstStyle/>
          <a:p>
            <a:r>
              <a:rPr lang="en-US" dirty="0" smtClean="0"/>
              <a:t>Does the project include appropriate training and development opportunities for research staff in lead and partner organisations both in the UK and overseas and/or development of skills and capacity in local communities?</a:t>
            </a:r>
          </a:p>
          <a:p>
            <a:r>
              <a:rPr lang="en-US" dirty="0" smtClean="0"/>
              <a:t>Where an application includes a linked doctoral student does the application:</a:t>
            </a:r>
          </a:p>
          <a:p>
            <a:pPr lvl="1"/>
            <a:r>
              <a:rPr lang="en-US" dirty="0" smtClean="0"/>
              <a:t>Demonstrate sufficient evidence of an appropriate research environment and infrastructure for doctoral work?</a:t>
            </a:r>
          </a:p>
          <a:p>
            <a:pPr lvl="1"/>
            <a:r>
              <a:rPr lang="en-US" dirty="0" smtClean="0"/>
              <a:t>Are the arrangements for the supervision of students adequate and appropriate (including the suitability of the proposed doctoral supervisor(s)?</a:t>
            </a:r>
          </a:p>
          <a:p>
            <a:pPr lvl="1"/>
            <a:r>
              <a:rPr lang="en-US" dirty="0" smtClean="0"/>
              <a:t>Is the research conducted by a doctoral student a discrete piece of work which is clearly of a standard to be submitted as a doctoral thesis, but that will also produce synergy and added value to the main research project?</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par>
                                <p:cTn id="13" presetID="12" presetClass="entr" presetSubtype="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Top)">
                                      <p:cBhvr>
                                        <p:cTn id="15" dur="500"/>
                                        <p:tgtEl>
                                          <p:spTgt spid="3">
                                            <p:txEl>
                                              <p:pRg st="2" end="2"/>
                                            </p:txEl>
                                          </p:spTgt>
                                        </p:tgtEl>
                                      </p:cBhvr>
                                    </p:animEffect>
                                  </p:childTnLst>
                                </p:cTn>
                              </p:par>
                              <p:par>
                                <p:cTn id="16" presetID="12" presetClass="entr" presetSubtype="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Top)">
                                      <p:cBhvr>
                                        <p:cTn id="18" dur="500"/>
                                        <p:tgtEl>
                                          <p:spTgt spid="3">
                                            <p:txEl>
                                              <p:pRg st="3" end="3"/>
                                            </p:txEl>
                                          </p:spTgt>
                                        </p:tgtEl>
                                      </p:cBhvr>
                                    </p:animEffect>
                                  </p:childTnLst>
                                </p:cTn>
                              </p:par>
                              <p:par>
                                <p:cTn id="19" presetID="12" presetClass="entr" presetSubtype="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Top)">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Pathways to Impact, stakeholder  engagement, and outputs</a:t>
            </a:r>
            <a:endParaRPr lang="en-GB" dirty="0"/>
          </a:p>
        </p:txBody>
      </p:sp>
      <p:sp>
        <p:nvSpPr>
          <p:cNvPr id="3" name="Content Placeholder 2"/>
          <p:cNvSpPr>
            <a:spLocks noGrp="1"/>
          </p:cNvSpPr>
          <p:nvPr>
            <p:ph idx="1"/>
          </p:nvPr>
        </p:nvSpPr>
        <p:spPr/>
        <p:txBody>
          <a:bodyPr>
            <a:normAutofit fontScale="62500" lnSpcReduction="20000"/>
          </a:bodyPr>
          <a:lstStyle/>
          <a:p>
            <a:r>
              <a:rPr lang="en-US" dirty="0" smtClean="0"/>
              <a:t>Does the project have real potential for impact on poverty reduction?</a:t>
            </a:r>
          </a:p>
          <a:p>
            <a:r>
              <a:rPr lang="en-US" dirty="0" smtClean="0"/>
              <a:t>Has the applicant defined a credible, feasible and appropriate Pathways to Impact plan?</a:t>
            </a:r>
          </a:p>
          <a:p>
            <a:r>
              <a:rPr lang="en-US" dirty="0" smtClean="0"/>
              <a:t>Is there effective demand for the research from policy makers and other stakeholders beyond the academic community?</a:t>
            </a:r>
          </a:p>
          <a:p>
            <a:r>
              <a:rPr lang="en-US" dirty="0" smtClean="0"/>
              <a:t>Is the analysis of who the stakeholders/potential end users of research outputs are and the processes and means for engaging with them appropriate, at all stages of the research process?</a:t>
            </a:r>
          </a:p>
          <a:p>
            <a:r>
              <a:rPr lang="en-US" dirty="0" smtClean="0"/>
              <a:t>Have plans been included for an inception workshop with key stakeholders? If not, is there sufficient justification in the ‘Pathways to Impact’ Statement why a stakeholder workshop is not appropriate for this project?</a:t>
            </a:r>
          </a:p>
          <a:p>
            <a:r>
              <a:rPr lang="en-US" dirty="0" smtClean="0"/>
              <a:t>Does the ‘Pathways to Impact’ Statement present a set of clear, well-funded activities for genuine collaboration with a variety of stakeholders throughout the life of the project?</a:t>
            </a:r>
          </a:p>
          <a:p>
            <a:r>
              <a:rPr lang="en-US" dirty="0" smtClean="0"/>
              <a:t>Are there clear plans to make findings available to target audiences and to </a:t>
            </a:r>
            <a:r>
              <a:rPr lang="en-US" dirty="0" err="1" smtClean="0"/>
              <a:t>maximise</a:t>
            </a:r>
            <a:r>
              <a:rPr lang="en-US" dirty="0" smtClean="0"/>
              <a:t> research uptake?</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Top)">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Value for money</a:t>
            </a:r>
            <a:endParaRPr lang="en-GB" sz="2200" dirty="0"/>
          </a:p>
        </p:txBody>
      </p:sp>
      <p:sp>
        <p:nvSpPr>
          <p:cNvPr id="3" name="Content Placeholder 2"/>
          <p:cNvSpPr>
            <a:spLocks noGrp="1"/>
          </p:cNvSpPr>
          <p:nvPr>
            <p:ph idx="1"/>
          </p:nvPr>
        </p:nvSpPr>
        <p:spPr/>
        <p:txBody>
          <a:bodyPr>
            <a:normAutofit fontScale="70000" lnSpcReduction="20000"/>
          </a:bodyPr>
          <a:lstStyle/>
          <a:p>
            <a:r>
              <a:rPr lang="en-US" dirty="0" smtClean="0"/>
              <a:t>Overall assessment of the likely value for money for the sum sought:</a:t>
            </a:r>
          </a:p>
          <a:p>
            <a:pPr lvl="1"/>
            <a:r>
              <a:rPr lang="en-US" dirty="0" smtClean="0"/>
              <a:t>Is there a clear understanding of the problem/issue to be addressed through this research?</a:t>
            </a:r>
          </a:p>
          <a:p>
            <a:pPr lvl="1"/>
            <a:r>
              <a:rPr lang="en-US" dirty="0" smtClean="0"/>
              <a:t>Is the proposed approach appropriate to address this issue/problem? Have alternative solutions/approaches been considered?</a:t>
            </a:r>
          </a:p>
          <a:p>
            <a:r>
              <a:rPr lang="en-US" dirty="0" smtClean="0"/>
              <a:t>Time commitments of research participants:</a:t>
            </a:r>
          </a:p>
          <a:p>
            <a:pPr lvl="1"/>
            <a:r>
              <a:rPr lang="en-US" dirty="0" smtClean="0"/>
              <a:t>Are appropriate staff doing the appropriate level of work? Is the amount of senior staff time on the project appropriate?</a:t>
            </a:r>
          </a:p>
          <a:p>
            <a:pPr lvl="1"/>
            <a:r>
              <a:rPr lang="en-US" dirty="0" smtClean="0"/>
              <a:t>Is the mix of the team right?</a:t>
            </a:r>
          </a:p>
          <a:p>
            <a:pPr lvl="1"/>
            <a:r>
              <a:rPr lang="en-US" dirty="0" smtClean="0"/>
              <a:t>Are the daily fee rates for research staff reasonable?</a:t>
            </a:r>
          </a:p>
          <a:p>
            <a:r>
              <a:rPr lang="en-US" dirty="0" smtClean="0"/>
              <a:t>Specification and justification of research budget:</a:t>
            </a:r>
          </a:p>
          <a:p>
            <a:pPr lvl="1"/>
            <a:r>
              <a:rPr lang="en-US" dirty="0" smtClean="0"/>
              <a:t>Is the travel and subsistence budget justified and reasonable?</a:t>
            </a:r>
          </a:p>
          <a:p>
            <a:pPr lvl="1"/>
            <a:r>
              <a:rPr lang="en-US" dirty="0" smtClean="0"/>
              <a:t>Are the research uptake activities adequately funded?</a:t>
            </a:r>
          </a:p>
          <a:p>
            <a:pPr lvl="1"/>
            <a:r>
              <a:rPr lang="en-US" dirty="0" smtClean="0"/>
              <a:t>Is there an appropriate balance between funding field work and funding analysis tasks?</a:t>
            </a: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Top)">
                                      <p:cBhvr>
                                        <p:cTn id="10" dur="500"/>
                                        <p:tgtEl>
                                          <p:spTgt spid="3">
                                            <p:txEl>
                                              <p:pRg st="1" end="1"/>
                                            </p:txEl>
                                          </p:spTgt>
                                        </p:tgtEl>
                                      </p:cBhvr>
                                    </p:animEffect>
                                  </p:childTnLst>
                                </p:cTn>
                              </p:par>
                              <p:par>
                                <p:cTn id="11" presetID="12" presetClass="entr" presetSubtype="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Top)">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Top)">
                                      <p:cBhvr>
                                        <p:cTn id="18" dur="500"/>
                                        <p:tgtEl>
                                          <p:spTgt spid="3">
                                            <p:txEl>
                                              <p:pRg st="3" end="3"/>
                                            </p:txEl>
                                          </p:spTgt>
                                        </p:tgtEl>
                                      </p:cBhvr>
                                    </p:animEffect>
                                  </p:childTnLst>
                                </p:cTn>
                              </p:par>
                              <p:par>
                                <p:cTn id="19" presetID="12" presetClass="entr" presetSubtype="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Top)">
                                      <p:cBhvr>
                                        <p:cTn id="21" dur="500"/>
                                        <p:tgtEl>
                                          <p:spTgt spid="3">
                                            <p:txEl>
                                              <p:pRg st="4" end="4"/>
                                            </p:txEl>
                                          </p:spTgt>
                                        </p:tgtEl>
                                      </p:cBhvr>
                                    </p:animEffect>
                                  </p:childTnLst>
                                </p:cTn>
                              </p:par>
                              <p:par>
                                <p:cTn id="22" presetID="12" presetClass="entr" presetSubtype="1"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lide(fromTop)">
                                      <p:cBhvr>
                                        <p:cTn id="24" dur="500"/>
                                        <p:tgtEl>
                                          <p:spTgt spid="3">
                                            <p:txEl>
                                              <p:pRg st="5" end="5"/>
                                            </p:txEl>
                                          </p:spTgt>
                                        </p:tgtEl>
                                      </p:cBhvr>
                                    </p:animEffect>
                                  </p:childTnLst>
                                </p:cTn>
                              </p:par>
                              <p:par>
                                <p:cTn id="25" presetID="12" presetClass="entr" presetSubtype="1"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lide(fromTop)">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slide(fromTop)">
                                      <p:cBhvr>
                                        <p:cTn id="32" dur="500"/>
                                        <p:tgtEl>
                                          <p:spTgt spid="3">
                                            <p:txEl>
                                              <p:pRg st="7" end="7"/>
                                            </p:txEl>
                                          </p:spTgt>
                                        </p:tgtEl>
                                      </p:cBhvr>
                                    </p:animEffect>
                                  </p:childTnLst>
                                </p:cTn>
                              </p:par>
                              <p:par>
                                <p:cTn id="33" presetID="12" presetClass="entr" presetSubtype="1"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slide(fromTop)">
                                      <p:cBhvr>
                                        <p:cTn id="35" dur="500"/>
                                        <p:tgtEl>
                                          <p:spTgt spid="3">
                                            <p:txEl>
                                              <p:pRg st="8" end="8"/>
                                            </p:txEl>
                                          </p:spTgt>
                                        </p:tgtEl>
                                      </p:cBhvr>
                                    </p:animEffect>
                                  </p:childTnLst>
                                </p:cTn>
                              </p:par>
                              <p:par>
                                <p:cTn id="36" presetID="12" presetClass="entr" presetSubtype="1"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slide(fromTop)">
                                      <p:cBhvr>
                                        <p:cTn id="38" dur="500"/>
                                        <p:tgtEl>
                                          <p:spTgt spid="3">
                                            <p:txEl>
                                              <p:pRg st="9" end="9"/>
                                            </p:txEl>
                                          </p:spTgt>
                                        </p:tgtEl>
                                      </p:cBhvr>
                                    </p:animEffect>
                                  </p:childTnLst>
                                </p:cTn>
                              </p:par>
                              <p:par>
                                <p:cTn id="39" presetID="12" presetClass="entr" presetSubtype="1"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slide(fromTop)">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Research partnerships</a:t>
            </a:r>
            <a:endParaRPr lang="en-GB" dirty="0"/>
          </a:p>
        </p:txBody>
      </p:sp>
      <p:sp>
        <p:nvSpPr>
          <p:cNvPr id="3" name="Content Placeholder 2"/>
          <p:cNvSpPr>
            <a:spLocks noGrp="1"/>
          </p:cNvSpPr>
          <p:nvPr>
            <p:ph idx="1"/>
          </p:nvPr>
        </p:nvSpPr>
        <p:spPr/>
        <p:txBody>
          <a:bodyPr>
            <a:normAutofit fontScale="92500"/>
          </a:bodyPr>
          <a:lstStyle/>
          <a:p>
            <a:r>
              <a:rPr lang="en-US" dirty="0" smtClean="0"/>
              <a:t>What is the nature of any proposed partnership or collaboration?</a:t>
            </a:r>
          </a:p>
          <a:p>
            <a:r>
              <a:rPr lang="en-US" dirty="0" smtClean="0"/>
              <a:t>Are the benefits derived from partnerships reciprocal and proportionately distributed?</a:t>
            </a:r>
          </a:p>
          <a:p>
            <a:r>
              <a:rPr lang="en-US" dirty="0" smtClean="0"/>
              <a:t>Are the roles and responsibilities of partners and collaborators proportionate and balanced? Where there are international partnerships, to what extent have all the research partners been fully involved in the design, management and execution of the research?</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judges look for</a:t>
            </a:r>
            <a:r>
              <a:rPr lang="en-US" dirty="0" smtClean="0">
                <a:solidFill>
                  <a:srgbClr val="FFFF00"/>
                </a:solidFill>
              </a:rPr>
              <a:t> </a:t>
            </a:r>
            <a:endParaRPr lang="en-GB" dirty="0"/>
          </a:p>
        </p:txBody>
      </p:sp>
      <p:sp>
        <p:nvSpPr>
          <p:cNvPr id="3" name="Content Placeholder 2"/>
          <p:cNvSpPr>
            <a:spLocks noGrp="1"/>
          </p:cNvSpPr>
          <p:nvPr>
            <p:ph sz="half" idx="1"/>
          </p:nvPr>
        </p:nvSpPr>
        <p:spPr/>
        <p:txBody>
          <a:bodyPr>
            <a:noAutofit/>
          </a:bodyPr>
          <a:lstStyle/>
          <a:p>
            <a:r>
              <a:rPr lang="en-GB" sz="1400" b="1" dirty="0" smtClean="0"/>
              <a:t>Investigators Principal Investigator Co-Investigators </a:t>
            </a:r>
          </a:p>
          <a:p>
            <a:r>
              <a:rPr lang="en-GB" sz="1400" b="1" dirty="0" smtClean="0"/>
              <a:t>Objectives </a:t>
            </a:r>
          </a:p>
          <a:p>
            <a:r>
              <a:rPr lang="en-GB" sz="1400" b="1" dirty="0" smtClean="0"/>
              <a:t>Summary </a:t>
            </a:r>
          </a:p>
          <a:p>
            <a:r>
              <a:rPr lang="en-GB" sz="1400" b="1" dirty="0" smtClean="0"/>
              <a:t>Academic beneficiaries </a:t>
            </a:r>
          </a:p>
          <a:p>
            <a:r>
              <a:rPr lang="en-GB" sz="1400" b="1" dirty="0" smtClean="0"/>
              <a:t>Staff duties </a:t>
            </a:r>
          </a:p>
          <a:p>
            <a:r>
              <a:rPr lang="en-GB" sz="1400" b="1" dirty="0" smtClean="0"/>
              <a:t>Impact summary </a:t>
            </a:r>
          </a:p>
          <a:p>
            <a:r>
              <a:rPr lang="en-GB" sz="1400" b="1" dirty="0" smtClean="0"/>
              <a:t>Ethical information </a:t>
            </a:r>
          </a:p>
          <a:p>
            <a:r>
              <a:rPr lang="en-GB" sz="1400" b="1" dirty="0" smtClean="0"/>
              <a:t>Other support </a:t>
            </a:r>
          </a:p>
          <a:p>
            <a:r>
              <a:rPr lang="en-GB" sz="1400" b="1" dirty="0" smtClean="0"/>
              <a:t>Related Proposals/ Previous proposals </a:t>
            </a:r>
          </a:p>
          <a:p>
            <a:r>
              <a:rPr lang="en-GB" sz="1400" b="1" dirty="0" smtClean="0"/>
              <a:t>Staff </a:t>
            </a:r>
          </a:p>
          <a:p>
            <a:r>
              <a:rPr lang="en-GB" sz="1400" b="1" dirty="0" smtClean="0"/>
              <a:t>Resources </a:t>
            </a:r>
          </a:p>
          <a:p>
            <a:r>
              <a:rPr lang="en-GB" sz="1400" b="1" dirty="0" smtClean="0"/>
              <a:t>Equipment </a:t>
            </a:r>
          </a:p>
          <a:p>
            <a:r>
              <a:rPr lang="en-GB" sz="1400" b="1" dirty="0" smtClean="0"/>
              <a:t>Other Directly Incurred Costs </a:t>
            </a:r>
          </a:p>
          <a:p>
            <a:r>
              <a:rPr lang="en-GB" sz="1400" b="1" dirty="0" smtClean="0"/>
              <a:t>Project partners </a:t>
            </a:r>
          </a:p>
          <a:p>
            <a:r>
              <a:rPr lang="en-GB" sz="1400" b="1" dirty="0" smtClean="0"/>
              <a:t>Timetable </a:t>
            </a:r>
          </a:p>
          <a:p>
            <a:r>
              <a:rPr lang="en-GB" sz="1400" b="1" dirty="0" smtClean="0"/>
              <a:t>Data collection </a:t>
            </a:r>
          </a:p>
          <a:p>
            <a:r>
              <a:rPr lang="en-GB" sz="1400" b="1" dirty="0" smtClean="0"/>
              <a:t>Reviewers </a:t>
            </a:r>
          </a:p>
          <a:p>
            <a:r>
              <a:rPr lang="en-GB" sz="1400" b="1" dirty="0" smtClean="0"/>
              <a:t>Strategic priorities </a:t>
            </a:r>
          </a:p>
        </p:txBody>
      </p:sp>
      <p:sp>
        <p:nvSpPr>
          <p:cNvPr id="4" name="Content Placeholder 3"/>
          <p:cNvSpPr>
            <a:spLocks noGrp="1"/>
          </p:cNvSpPr>
          <p:nvPr>
            <p:ph sz="half" idx="2"/>
          </p:nvPr>
        </p:nvSpPr>
        <p:spPr/>
        <p:txBody>
          <a:bodyPr>
            <a:normAutofit/>
          </a:bodyPr>
          <a:lstStyle/>
          <a:p>
            <a:r>
              <a:rPr lang="en-GB" sz="1400" b="1" dirty="0" smtClean="0"/>
              <a:t>User involvement </a:t>
            </a:r>
          </a:p>
          <a:p>
            <a:r>
              <a:rPr lang="en-GB" sz="1400" b="1" dirty="0" smtClean="0"/>
              <a:t>Attachments </a:t>
            </a:r>
          </a:p>
          <a:p>
            <a:r>
              <a:rPr lang="en-GB" sz="1400" b="1" dirty="0" smtClean="0"/>
              <a:t>Case for support ; introduction , detailed research questions , proposed research methods , datasets review , </a:t>
            </a:r>
            <a:r>
              <a:rPr lang="en-US" sz="1400" b="1" dirty="0" smtClean="0"/>
              <a:t>framework and methods for analysis , </a:t>
            </a:r>
            <a:r>
              <a:rPr lang="en-GB" sz="1400" b="1" dirty="0" smtClean="0"/>
              <a:t>expected outputs </a:t>
            </a:r>
          </a:p>
          <a:p>
            <a:r>
              <a:rPr lang="en-US" sz="1400" b="1" dirty="0" smtClean="0"/>
              <a:t>Gender analysis and data disaggregation:</a:t>
            </a:r>
          </a:p>
          <a:p>
            <a:r>
              <a:rPr lang="en-GB" sz="1400" b="1" dirty="0" smtClean="0"/>
              <a:t>Justification of Resources </a:t>
            </a:r>
          </a:p>
          <a:p>
            <a:r>
              <a:rPr lang="en-GB" sz="1400" b="1" dirty="0" smtClean="0"/>
              <a:t>Pathways to Impact </a:t>
            </a:r>
            <a:endParaRPr lang="en-GB" sz="1400" dirty="0" smtClean="0"/>
          </a:p>
          <a:p>
            <a:pPr lvl="1"/>
            <a:r>
              <a:rPr lang="en-US" sz="1200" dirty="0" smtClean="0"/>
              <a:t>Clear mapping of beneficiaries and target audiences</a:t>
            </a:r>
          </a:p>
          <a:p>
            <a:pPr lvl="1"/>
            <a:r>
              <a:rPr lang="en-US" sz="1200" dirty="0" smtClean="0"/>
              <a:t>Analysis of demand for research outputs</a:t>
            </a:r>
          </a:p>
          <a:p>
            <a:pPr lvl="1"/>
            <a:r>
              <a:rPr lang="en-US" sz="1200" dirty="0" smtClean="0"/>
              <a:t>Strategy for engagement with target audiences</a:t>
            </a:r>
          </a:p>
          <a:p>
            <a:pPr lvl="1"/>
            <a:r>
              <a:rPr lang="en-US" sz="1200" dirty="0" smtClean="0"/>
              <a:t>Methods for communication and engagement</a:t>
            </a:r>
          </a:p>
          <a:p>
            <a:pPr lvl="1"/>
            <a:r>
              <a:rPr lang="en-US" sz="1200" dirty="0" smtClean="0"/>
              <a:t>Opportunities for collaboration</a:t>
            </a:r>
          </a:p>
          <a:p>
            <a:pPr lvl="1"/>
            <a:r>
              <a:rPr lang="en-US" sz="1200" dirty="0" smtClean="0"/>
              <a:t>Monitoring and evaluation of impact plan activities.</a:t>
            </a:r>
          </a:p>
          <a:p>
            <a:r>
              <a:rPr lang="en-GB" sz="1400" b="1" dirty="0" smtClean="0"/>
              <a:t>CV </a:t>
            </a:r>
          </a:p>
          <a:p>
            <a:r>
              <a:rPr lang="en-GB" sz="1400" b="1" dirty="0" smtClean="0"/>
              <a:t>List of publications </a:t>
            </a:r>
          </a:p>
          <a:p>
            <a:r>
              <a:rPr lang="en-GB" sz="1400" b="1" dirty="0" smtClean="0"/>
              <a:t>Data Management Plan </a:t>
            </a:r>
            <a:endParaRPr lang="en-GB" sz="1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Logical Framework</a:t>
            </a:r>
            <a:endParaRPr lang="en-GB" dirty="0"/>
          </a:p>
        </p:txBody>
      </p:sp>
      <p:sp>
        <p:nvSpPr>
          <p:cNvPr id="3" name="Content Placeholder 2"/>
          <p:cNvSpPr>
            <a:spLocks noGrp="1"/>
          </p:cNvSpPr>
          <p:nvPr>
            <p:ph idx="1"/>
          </p:nvPr>
        </p:nvSpPr>
        <p:spPr/>
        <p:txBody>
          <a:bodyPr>
            <a:normAutofit fontScale="85000" lnSpcReduction="20000"/>
          </a:bodyPr>
          <a:lstStyle/>
          <a:p>
            <a:r>
              <a:rPr lang="en-US" dirty="0" smtClean="0"/>
              <a:t>Describes the causal (linear) relationship between inputs, activities, outputs, outcomes, and impacts.</a:t>
            </a:r>
          </a:p>
          <a:p>
            <a:r>
              <a:rPr lang="en-US" dirty="0" smtClean="0"/>
              <a:t>Dominates planning, design, implementation, evaluation and management of development projects.</a:t>
            </a:r>
          </a:p>
          <a:p>
            <a:r>
              <a:rPr lang="en-US" dirty="0" smtClean="0"/>
              <a:t>Criticized;</a:t>
            </a:r>
          </a:p>
          <a:p>
            <a:pPr lvl="1"/>
            <a:r>
              <a:rPr lang="en-US" dirty="0" smtClean="0"/>
              <a:t> Inflexible, reductionist and unable to capture unexpected outcomes or changes. </a:t>
            </a:r>
          </a:p>
          <a:p>
            <a:pPr lvl="1"/>
            <a:r>
              <a:rPr lang="en-US" dirty="0" smtClean="0"/>
              <a:t>Simplifies complex social processes </a:t>
            </a:r>
          </a:p>
          <a:p>
            <a:pPr lvl="1"/>
            <a:r>
              <a:rPr lang="en-US" dirty="0" smtClean="0"/>
              <a:t>Non-participatory; evades the importance of process </a:t>
            </a:r>
          </a:p>
          <a:p>
            <a:pPr lvl="1"/>
            <a:r>
              <a:rPr lang="en-US" dirty="0" smtClean="0"/>
              <a:t>Squeezes out data related to local culture and context </a:t>
            </a:r>
          </a:p>
          <a:p>
            <a:pPr lvl="1"/>
            <a:r>
              <a:rPr lang="en-US" dirty="0" smtClean="0"/>
              <a:t>Understates the role of informal interactions and external influences</a:t>
            </a:r>
          </a:p>
          <a:p>
            <a:pPr lvl="1"/>
            <a:r>
              <a:rPr lang="en-US" dirty="0" smtClean="0"/>
              <a:t>Grounded in a worldview largely associated with Western positivist thinking, which is alien to the rest of the world</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par>
                                <p:cTn id="18" presetID="12" presetClass="entr" presetSubtype="1"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Top)">
                                      <p:cBhvr>
                                        <p:cTn id="20" dur="500"/>
                                        <p:tgtEl>
                                          <p:spTgt spid="3">
                                            <p:txEl>
                                              <p:pRg st="3" end="3"/>
                                            </p:txEl>
                                          </p:spTgt>
                                        </p:tgtEl>
                                      </p:cBhvr>
                                    </p:animEffect>
                                  </p:childTnLst>
                                </p:cTn>
                              </p:par>
                              <p:par>
                                <p:cTn id="21" presetID="12" presetClass="entr" presetSubtype="1"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Top)">
                                      <p:cBhvr>
                                        <p:cTn id="23" dur="500"/>
                                        <p:tgtEl>
                                          <p:spTgt spid="3">
                                            <p:txEl>
                                              <p:pRg st="4" end="4"/>
                                            </p:txEl>
                                          </p:spTgt>
                                        </p:tgtEl>
                                      </p:cBhvr>
                                    </p:animEffect>
                                  </p:childTnLst>
                                </p:cTn>
                              </p:par>
                              <p:par>
                                <p:cTn id="24" presetID="12" presetClass="entr" presetSubtype="1"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lide(fromTop)">
                                      <p:cBhvr>
                                        <p:cTn id="26" dur="500"/>
                                        <p:tgtEl>
                                          <p:spTgt spid="3">
                                            <p:txEl>
                                              <p:pRg st="5" end="5"/>
                                            </p:txEl>
                                          </p:spTgt>
                                        </p:tgtEl>
                                      </p:cBhvr>
                                    </p:animEffect>
                                  </p:childTnLst>
                                </p:cTn>
                              </p:par>
                              <p:par>
                                <p:cTn id="27" presetID="12" presetClass="entr" presetSubtype="1"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slide(fromTop)">
                                      <p:cBhvr>
                                        <p:cTn id="29" dur="500"/>
                                        <p:tgtEl>
                                          <p:spTgt spid="3">
                                            <p:txEl>
                                              <p:pRg st="6" end="6"/>
                                            </p:txEl>
                                          </p:spTgt>
                                        </p:tgtEl>
                                      </p:cBhvr>
                                    </p:animEffect>
                                  </p:childTnLst>
                                </p:cTn>
                              </p:par>
                              <p:par>
                                <p:cTn id="30" presetID="12" presetClass="entr" presetSubtype="1"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slide(fromTop)">
                                      <p:cBhvr>
                                        <p:cTn id="32" dur="500"/>
                                        <p:tgtEl>
                                          <p:spTgt spid="3">
                                            <p:txEl>
                                              <p:pRg st="7" end="7"/>
                                            </p:txEl>
                                          </p:spTgt>
                                        </p:tgtEl>
                                      </p:cBhvr>
                                    </p:animEffect>
                                  </p:childTnLst>
                                </p:cTn>
                              </p:par>
                              <p:par>
                                <p:cTn id="33" presetID="12" presetClass="entr" presetSubtype="1"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slide(fromTop)">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Logframe</a:t>
            </a:r>
            <a:r>
              <a:rPr lang="en-GB" dirty="0" smtClean="0"/>
              <a:t> matrix</a:t>
            </a:r>
            <a:endParaRPr lang="en-GB" dirty="0"/>
          </a:p>
        </p:txBody>
      </p:sp>
      <p:graphicFrame>
        <p:nvGraphicFramePr>
          <p:cNvPr id="6" name="Content Placeholder 5"/>
          <p:cNvGraphicFramePr>
            <a:graphicFrameLocks noGrp="1"/>
          </p:cNvGraphicFramePr>
          <p:nvPr>
            <p:ph idx="1"/>
          </p:nvPr>
        </p:nvGraphicFramePr>
        <p:xfrm>
          <a:off x="457200" y="1600200"/>
          <a:ext cx="8229600" cy="4948516"/>
        </p:xfrm>
        <a:graphic>
          <a:graphicData uri="http://schemas.openxmlformats.org/drawingml/2006/table">
            <a:tbl>
              <a:tblPr firstRow="1" bandRow="1">
                <a:tableStyleId>{F2DE63D5-997A-4646-A377-4702673A728D}</a:tableStyleId>
              </a:tblPr>
              <a:tblGrid>
                <a:gridCol w="2057400"/>
                <a:gridCol w="2057400"/>
                <a:gridCol w="2057400"/>
                <a:gridCol w="2057400"/>
              </a:tblGrid>
              <a:tr h="737264">
                <a:tc>
                  <a:txBody>
                    <a:bodyPr/>
                    <a:lstStyle/>
                    <a:p>
                      <a:pPr algn="ctr"/>
                      <a:r>
                        <a:rPr lang="en-GB" sz="1800" kern="1200" baseline="0" dirty="0" smtClean="0">
                          <a:solidFill>
                            <a:schemeClr val="bg1"/>
                          </a:solidFill>
                        </a:rPr>
                        <a:t>Project Structure</a:t>
                      </a:r>
                      <a:endParaRPr lang="en-GB"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kern="1200" baseline="0" dirty="0" smtClean="0">
                          <a:solidFill>
                            <a:schemeClr val="bg1"/>
                          </a:solidFill>
                        </a:rPr>
                        <a:t>Indicators of</a:t>
                      </a:r>
                    </a:p>
                    <a:p>
                      <a:pPr algn="ctr"/>
                      <a:r>
                        <a:rPr lang="en-GB" sz="1800" kern="1200" baseline="0" dirty="0" smtClean="0">
                          <a:solidFill>
                            <a:schemeClr val="bg1"/>
                          </a:solidFill>
                        </a:rPr>
                        <a:t>Achievement</a:t>
                      </a:r>
                      <a:endParaRPr lang="en-GB"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kern="1200" baseline="0" dirty="0" smtClean="0">
                          <a:solidFill>
                            <a:schemeClr val="bg1"/>
                          </a:solidFill>
                        </a:rPr>
                        <a:t>Means of Verification</a:t>
                      </a:r>
                      <a:endParaRPr lang="en-GB"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kern="1200" baseline="0" dirty="0" smtClean="0">
                          <a:solidFill>
                            <a:schemeClr val="bg1"/>
                          </a:solidFill>
                        </a:rPr>
                        <a:t>Assumptions and Risks</a:t>
                      </a:r>
                      <a:endParaRPr lang="en-GB" sz="1800" b="1" kern="1200" baseline="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2947">
                <a:tc>
                  <a:txBody>
                    <a:bodyPr/>
                    <a:lstStyle/>
                    <a:p>
                      <a:r>
                        <a:rPr lang="en-GB" sz="1400" b="1" kern="1200" baseline="0" dirty="0" smtClean="0">
                          <a:solidFill>
                            <a:srgbClr val="FFFF00"/>
                          </a:solidFill>
                        </a:rPr>
                        <a:t>Goal</a:t>
                      </a:r>
                      <a:endParaRPr lang="en-GB" sz="1200" b="1" kern="1200" baseline="0" dirty="0" smtClean="0">
                        <a:solidFill>
                          <a:srgbClr val="FFFF00"/>
                        </a:solidFill>
                      </a:endParaRPr>
                    </a:p>
                    <a:p>
                      <a:r>
                        <a:rPr lang="en-US" sz="1200" kern="1200" baseline="0" dirty="0" smtClean="0">
                          <a:solidFill>
                            <a:schemeClr val="bg1"/>
                          </a:solidFill>
                        </a:rPr>
                        <a:t>What are the wider objectives</a:t>
                      </a:r>
                    </a:p>
                    <a:p>
                      <a:r>
                        <a:rPr lang="en-US" sz="1200" kern="1200" baseline="0" dirty="0" smtClean="0">
                          <a:solidFill>
                            <a:schemeClr val="bg1"/>
                          </a:solidFill>
                        </a:rPr>
                        <a:t>which the activity will help</a:t>
                      </a:r>
                    </a:p>
                    <a:p>
                      <a:r>
                        <a:rPr lang="en-GB" sz="1200" kern="1200" baseline="0" dirty="0" smtClean="0">
                          <a:solidFill>
                            <a:schemeClr val="bg1"/>
                          </a:solidFill>
                        </a:rPr>
                        <a:t>achieve? Longer term</a:t>
                      </a:r>
                    </a:p>
                    <a:p>
                      <a:r>
                        <a:rPr lang="en-GB" sz="1200" kern="1200" baseline="0" dirty="0" smtClean="0">
                          <a:solidFill>
                            <a:schemeClr val="bg1"/>
                          </a:solidFill>
                        </a:rPr>
                        <a:t>programme impact</a:t>
                      </a:r>
                      <a:endParaRPr lang="en-GB"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kern="1200" baseline="0" dirty="0" smtClean="0">
                          <a:solidFill>
                            <a:schemeClr val="bg1"/>
                          </a:solidFill>
                        </a:rPr>
                        <a:t>What are the quantitative</a:t>
                      </a:r>
                    </a:p>
                    <a:p>
                      <a:r>
                        <a:rPr lang="en-GB" sz="1200" kern="1200" baseline="0" dirty="0" smtClean="0">
                          <a:solidFill>
                            <a:schemeClr val="bg1"/>
                          </a:solidFill>
                        </a:rPr>
                        <a:t>measures or qualitative</a:t>
                      </a:r>
                    </a:p>
                    <a:p>
                      <a:r>
                        <a:rPr lang="en-GB" sz="1200" kern="1200" baseline="0" dirty="0" smtClean="0">
                          <a:solidFill>
                            <a:schemeClr val="bg1"/>
                          </a:solidFill>
                        </a:rPr>
                        <a:t>judgements, whether these</a:t>
                      </a:r>
                    </a:p>
                    <a:p>
                      <a:r>
                        <a:rPr lang="en-GB" sz="1200" kern="1200" baseline="0" dirty="0" smtClean="0">
                          <a:solidFill>
                            <a:schemeClr val="bg1"/>
                          </a:solidFill>
                        </a:rPr>
                        <a:t>broad objectives have been</a:t>
                      </a:r>
                    </a:p>
                    <a:p>
                      <a:r>
                        <a:rPr lang="en-GB" sz="1200" kern="1200" baseline="0" dirty="0" smtClean="0">
                          <a:solidFill>
                            <a:schemeClr val="bg1"/>
                          </a:solidFill>
                        </a:rPr>
                        <a:t>achieved?</a:t>
                      </a:r>
                      <a:endParaRPr lang="en-GB"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kern="1200" baseline="0" dirty="0" smtClean="0">
                          <a:solidFill>
                            <a:schemeClr val="bg1"/>
                          </a:solidFill>
                        </a:rPr>
                        <a:t>What sources of information</a:t>
                      </a:r>
                    </a:p>
                    <a:p>
                      <a:r>
                        <a:rPr lang="en-US" sz="1200" kern="1200" baseline="0" dirty="0" smtClean="0">
                          <a:solidFill>
                            <a:schemeClr val="bg1"/>
                          </a:solidFill>
                        </a:rPr>
                        <a:t>exist or can be provided to</a:t>
                      </a:r>
                    </a:p>
                    <a:p>
                      <a:r>
                        <a:rPr lang="en-US" sz="1200" kern="1200" baseline="0" dirty="0" smtClean="0">
                          <a:solidFill>
                            <a:schemeClr val="bg1"/>
                          </a:solidFill>
                        </a:rPr>
                        <a:t>allow the goal to be measured?</a:t>
                      </a:r>
                      <a:endParaRPr lang="en-GB"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kern="1200" baseline="0" dirty="0" smtClean="0">
                          <a:solidFill>
                            <a:schemeClr val="bg1"/>
                          </a:solidFill>
                        </a:rPr>
                        <a:t>What external factors are</a:t>
                      </a:r>
                    </a:p>
                    <a:p>
                      <a:r>
                        <a:rPr lang="en-GB" sz="1200" kern="1200" baseline="0" dirty="0" smtClean="0">
                          <a:solidFill>
                            <a:schemeClr val="bg1"/>
                          </a:solidFill>
                        </a:rPr>
                        <a:t>necessary to sustain the</a:t>
                      </a:r>
                    </a:p>
                    <a:p>
                      <a:r>
                        <a:rPr lang="en-US" sz="1200" kern="1200" baseline="0" dirty="0" smtClean="0">
                          <a:solidFill>
                            <a:schemeClr val="bg1"/>
                          </a:solidFill>
                        </a:rPr>
                        <a:t>objectives in the long run?</a:t>
                      </a:r>
                      <a:endParaRPr lang="en-GB"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2947">
                <a:tc>
                  <a:txBody>
                    <a:bodyPr/>
                    <a:lstStyle/>
                    <a:p>
                      <a:r>
                        <a:rPr lang="en-GB" sz="1400" b="1" kern="1200" baseline="0" dirty="0" smtClean="0">
                          <a:solidFill>
                            <a:srgbClr val="FFFF00"/>
                          </a:solidFill>
                        </a:rPr>
                        <a:t>Purpose</a:t>
                      </a:r>
                      <a:endParaRPr lang="en-GB" sz="1200" b="1" kern="1200" baseline="0" dirty="0" smtClean="0">
                        <a:solidFill>
                          <a:srgbClr val="FFFF00"/>
                        </a:solidFill>
                      </a:endParaRPr>
                    </a:p>
                    <a:p>
                      <a:r>
                        <a:rPr lang="en-GB" sz="1200" kern="1200" baseline="0" dirty="0" smtClean="0">
                          <a:solidFill>
                            <a:schemeClr val="bg1"/>
                          </a:solidFill>
                        </a:rPr>
                        <a:t>What are the intended</a:t>
                      </a:r>
                    </a:p>
                    <a:p>
                      <a:r>
                        <a:rPr lang="en-GB" sz="1200" kern="1200" baseline="0" dirty="0" smtClean="0">
                          <a:solidFill>
                            <a:schemeClr val="bg1"/>
                          </a:solidFill>
                        </a:rPr>
                        <a:t>immediate effects of the</a:t>
                      </a:r>
                    </a:p>
                    <a:p>
                      <a:r>
                        <a:rPr lang="en-US" sz="1200" kern="1200" baseline="0" dirty="0" smtClean="0">
                          <a:solidFill>
                            <a:schemeClr val="bg1"/>
                          </a:solidFill>
                        </a:rPr>
                        <a:t>programme or project, what are the benefits, to whom? </a:t>
                      </a:r>
                      <a:endParaRPr lang="en-GB" sz="1200" kern="1200" baseline="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kern="1200" baseline="0" dirty="0" smtClean="0">
                          <a:solidFill>
                            <a:schemeClr val="bg1"/>
                          </a:solidFill>
                        </a:rPr>
                        <a:t>What are the quantitative</a:t>
                      </a:r>
                    </a:p>
                    <a:p>
                      <a:r>
                        <a:rPr lang="en-GB" sz="1200" kern="1200" baseline="0" dirty="0" smtClean="0">
                          <a:solidFill>
                            <a:schemeClr val="bg1"/>
                          </a:solidFill>
                        </a:rPr>
                        <a:t>measures or qualitative</a:t>
                      </a:r>
                    </a:p>
                    <a:p>
                      <a:r>
                        <a:rPr lang="en-GB" sz="1200" kern="1200" baseline="0" dirty="0" smtClean="0">
                          <a:solidFill>
                            <a:schemeClr val="bg1"/>
                          </a:solidFill>
                        </a:rPr>
                        <a:t>judgements, by which</a:t>
                      </a:r>
                    </a:p>
                    <a:p>
                      <a:r>
                        <a:rPr lang="en-US" sz="1200" kern="1200" baseline="0" dirty="0" smtClean="0">
                          <a:solidFill>
                            <a:schemeClr val="bg1"/>
                          </a:solidFill>
                        </a:rPr>
                        <a:t>achievement of the purpose can </a:t>
                      </a:r>
                      <a:r>
                        <a:rPr lang="en-GB" sz="1200" kern="1200" baseline="0" dirty="0" smtClean="0">
                          <a:solidFill>
                            <a:schemeClr val="bg1"/>
                          </a:solidFill>
                        </a:rPr>
                        <a:t>be judged?</a:t>
                      </a:r>
                      <a:endParaRPr lang="en-GB" sz="1200" kern="1200" baseline="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kern="1200" baseline="0" dirty="0" smtClean="0">
                          <a:solidFill>
                            <a:schemeClr val="bg1"/>
                          </a:solidFill>
                        </a:rPr>
                        <a:t>What sources of information</a:t>
                      </a:r>
                    </a:p>
                    <a:p>
                      <a:r>
                        <a:rPr lang="en-US" sz="1200" kern="1200" baseline="0" dirty="0" smtClean="0">
                          <a:solidFill>
                            <a:schemeClr val="bg1"/>
                          </a:solidFill>
                        </a:rPr>
                        <a:t>exist or can be provided to</a:t>
                      </a:r>
                    </a:p>
                    <a:p>
                      <a:r>
                        <a:rPr lang="en-US" sz="1200" kern="1200" baseline="0" dirty="0" smtClean="0">
                          <a:solidFill>
                            <a:schemeClr val="bg1"/>
                          </a:solidFill>
                        </a:rPr>
                        <a:t>allow the achievement of the</a:t>
                      </a:r>
                    </a:p>
                    <a:p>
                      <a:r>
                        <a:rPr lang="en-GB" sz="1200" kern="1200" baseline="0" dirty="0" smtClean="0">
                          <a:solidFill>
                            <a:schemeClr val="bg1"/>
                          </a:solidFill>
                        </a:rPr>
                        <a:t>purpose to be measured?</a:t>
                      </a:r>
                      <a:endParaRPr lang="en-GB" sz="1200" kern="1200" baseline="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kern="1200" baseline="0" dirty="0" smtClean="0">
                          <a:solidFill>
                            <a:schemeClr val="bg1"/>
                          </a:solidFill>
                        </a:rPr>
                        <a:t>What external factors are</a:t>
                      </a:r>
                    </a:p>
                    <a:p>
                      <a:r>
                        <a:rPr lang="en-US" sz="1200" kern="1200" baseline="0" dirty="0" smtClean="0">
                          <a:solidFill>
                            <a:schemeClr val="bg1"/>
                          </a:solidFill>
                        </a:rPr>
                        <a:t>necessary if the purpose is to</a:t>
                      </a:r>
                    </a:p>
                    <a:p>
                      <a:r>
                        <a:rPr lang="en-US" sz="1200" kern="1200" baseline="0" dirty="0" smtClean="0">
                          <a:solidFill>
                            <a:schemeClr val="bg1"/>
                          </a:solidFill>
                        </a:rPr>
                        <a:t>contribute to achievement of the </a:t>
                      </a:r>
                      <a:r>
                        <a:rPr lang="en-GB" sz="1200" kern="1200" baseline="0" dirty="0" smtClean="0">
                          <a:solidFill>
                            <a:schemeClr val="bg1"/>
                          </a:solidFill>
                        </a:rPr>
                        <a:t>goal?</a:t>
                      </a:r>
                      <a:endParaRPr lang="en-GB" sz="1200" kern="1200" baseline="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2947">
                <a:tc>
                  <a:txBody>
                    <a:bodyPr/>
                    <a:lstStyle/>
                    <a:p>
                      <a:r>
                        <a:rPr lang="en-GB" sz="1400" b="1" kern="1200" baseline="0" dirty="0" smtClean="0">
                          <a:solidFill>
                            <a:srgbClr val="FFFF00"/>
                          </a:solidFill>
                          <a:latin typeface="+mn-lt"/>
                          <a:ea typeface="+mn-ea"/>
                          <a:cs typeface="+mn-cs"/>
                        </a:rPr>
                        <a:t>Outputs</a:t>
                      </a:r>
                      <a:endParaRPr lang="en-GB" sz="1200" b="1" kern="1200" baseline="0" dirty="0" smtClean="0">
                        <a:solidFill>
                          <a:srgbClr val="FFFF00"/>
                        </a:solidFill>
                        <a:latin typeface="+mn-lt"/>
                        <a:ea typeface="+mn-ea"/>
                        <a:cs typeface="+mn-cs"/>
                      </a:endParaRPr>
                    </a:p>
                    <a:p>
                      <a:r>
                        <a:rPr lang="en-GB" sz="1200" kern="1200" baseline="0" dirty="0" smtClean="0">
                          <a:solidFill>
                            <a:schemeClr val="bg1"/>
                          </a:solidFill>
                        </a:rPr>
                        <a:t>What outputs (deliverables) are </a:t>
                      </a:r>
                      <a:r>
                        <a:rPr lang="en-US" sz="1200" kern="1200" baseline="0" dirty="0" smtClean="0">
                          <a:solidFill>
                            <a:schemeClr val="bg1"/>
                          </a:solidFill>
                        </a:rPr>
                        <a:t>to be produced in order to</a:t>
                      </a:r>
                    </a:p>
                    <a:p>
                      <a:r>
                        <a:rPr lang="en-GB" sz="1200" kern="1200" baseline="0" dirty="0" smtClean="0">
                          <a:solidFill>
                            <a:schemeClr val="bg1"/>
                          </a:solidFill>
                        </a:rPr>
                        <a:t>achieve the purpose?</a:t>
                      </a:r>
                      <a:endParaRPr lang="en-GB" sz="1200" kern="1200" baseline="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baseline="0" dirty="0" smtClean="0">
                          <a:solidFill>
                            <a:schemeClr val="bg1"/>
                          </a:solidFill>
                        </a:rPr>
                        <a:t>What kind and quality of outputs and by when will they be </a:t>
                      </a:r>
                      <a:r>
                        <a:rPr lang="en-GB" sz="1200" kern="1200" baseline="0" dirty="0" smtClean="0">
                          <a:solidFill>
                            <a:schemeClr val="bg1"/>
                          </a:solidFill>
                        </a:rPr>
                        <a:t>produced? (QQT: Quantity,</a:t>
                      </a:r>
                    </a:p>
                    <a:p>
                      <a:r>
                        <a:rPr lang="en-GB" sz="1200" kern="1200" baseline="0" dirty="0" smtClean="0">
                          <a:solidFill>
                            <a:schemeClr val="bg1"/>
                          </a:solidFill>
                        </a:rPr>
                        <a:t>Quality, Time)</a:t>
                      </a:r>
                      <a:endParaRPr lang="en-GB" sz="1200" kern="1200" baseline="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baseline="0" dirty="0" smtClean="0">
                          <a:solidFill>
                            <a:schemeClr val="bg1"/>
                          </a:solidFill>
                        </a:rPr>
                        <a:t>What are the sources of</a:t>
                      </a:r>
                    </a:p>
                    <a:p>
                      <a:r>
                        <a:rPr lang="en-GB" sz="1200" kern="1200" baseline="0" dirty="0" smtClean="0">
                          <a:solidFill>
                            <a:schemeClr val="bg1"/>
                          </a:solidFill>
                        </a:rPr>
                        <a:t>information to verify the</a:t>
                      </a:r>
                    </a:p>
                    <a:p>
                      <a:r>
                        <a:rPr lang="en-GB" sz="1200" kern="1200" baseline="0" dirty="0" smtClean="0">
                          <a:solidFill>
                            <a:schemeClr val="bg1"/>
                          </a:solidFill>
                        </a:rPr>
                        <a:t>achievement of the outputs?</a:t>
                      </a:r>
                      <a:endParaRPr lang="en-GB" sz="1200" kern="1200" baseline="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baseline="0" dirty="0" smtClean="0">
                          <a:solidFill>
                            <a:schemeClr val="bg1"/>
                          </a:solidFill>
                        </a:rPr>
                        <a:t>What are the factors not in</a:t>
                      </a:r>
                    </a:p>
                    <a:p>
                      <a:r>
                        <a:rPr lang="en-US" sz="1200" kern="1200" baseline="0" dirty="0" smtClean="0">
                          <a:solidFill>
                            <a:schemeClr val="bg1"/>
                          </a:solidFill>
                        </a:rPr>
                        <a:t>control of the project which are liable to restrict the outputs </a:t>
                      </a:r>
                      <a:r>
                        <a:rPr lang="en-GB" sz="1200" kern="1200" baseline="0" dirty="0" smtClean="0">
                          <a:solidFill>
                            <a:schemeClr val="bg1"/>
                          </a:solidFill>
                        </a:rPr>
                        <a:t>achieving the purpose?</a:t>
                      </a:r>
                      <a:endParaRPr lang="en-GB" sz="1200" kern="1200" baseline="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2411">
                <a:tc>
                  <a:txBody>
                    <a:bodyPr/>
                    <a:lstStyle/>
                    <a:p>
                      <a:r>
                        <a:rPr lang="en-GB" sz="1400" b="1" kern="1200" baseline="0" dirty="0" smtClean="0">
                          <a:solidFill>
                            <a:srgbClr val="FFFF00"/>
                          </a:solidFill>
                          <a:latin typeface="+mn-lt"/>
                          <a:ea typeface="+mn-ea"/>
                          <a:cs typeface="+mn-cs"/>
                        </a:rPr>
                        <a:t>Activities</a:t>
                      </a:r>
                      <a:endParaRPr lang="en-GB" sz="1200" b="1" kern="1200" baseline="0" dirty="0" smtClean="0">
                        <a:solidFill>
                          <a:srgbClr val="FFFF00"/>
                        </a:solidFill>
                        <a:latin typeface="+mn-lt"/>
                        <a:ea typeface="+mn-ea"/>
                        <a:cs typeface="+mn-cs"/>
                      </a:endParaRPr>
                    </a:p>
                    <a:p>
                      <a:r>
                        <a:rPr lang="en-GB" sz="1200" kern="1200" baseline="0" dirty="0" smtClean="0">
                          <a:solidFill>
                            <a:schemeClr val="bg1"/>
                          </a:solidFill>
                        </a:rPr>
                        <a:t>What activities must be</a:t>
                      </a:r>
                    </a:p>
                    <a:p>
                      <a:r>
                        <a:rPr lang="en-GB" sz="1200" kern="1200" baseline="0" dirty="0" smtClean="0">
                          <a:solidFill>
                            <a:schemeClr val="bg1"/>
                          </a:solidFill>
                        </a:rPr>
                        <a:t>achieved to accomplish the</a:t>
                      </a:r>
                    </a:p>
                    <a:p>
                      <a:r>
                        <a:rPr lang="en-GB" sz="1200" kern="1200" baseline="0" dirty="0" smtClean="0">
                          <a:solidFill>
                            <a:schemeClr val="bg1"/>
                          </a:solidFill>
                        </a:rPr>
                        <a:t>outputs?</a:t>
                      </a:r>
                      <a:endParaRPr lang="en-GB" sz="1200" kern="1200" baseline="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baseline="0" dirty="0" smtClean="0">
                          <a:solidFill>
                            <a:schemeClr val="bg1"/>
                          </a:solidFill>
                        </a:rPr>
                        <a:t>What kind and quality of</a:t>
                      </a:r>
                    </a:p>
                    <a:p>
                      <a:r>
                        <a:rPr lang="en-US" sz="1200" kern="1200" baseline="0" dirty="0" smtClean="0">
                          <a:solidFill>
                            <a:schemeClr val="bg1"/>
                          </a:solidFill>
                        </a:rPr>
                        <a:t>activities and by when will they </a:t>
                      </a:r>
                      <a:r>
                        <a:rPr lang="en-GB" sz="1200" kern="1200" baseline="0" dirty="0" smtClean="0">
                          <a:solidFill>
                            <a:schemeClr val="bg1"/>
                          </a:solidFill>
                        </a:rPr>
                        <a:t>be produced?</a:t>
                      </a:r>
                      <a:endParaRPr lang="en-GB" sz="1200" kern="1200" baseline="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baseline="0" dirty="0" smtClean="0">
                          <a:solidFill>
                            <a:schemeClr val="bg1"/>
                          </a:solidFill>
                        </a:rPr>
                        <a:t>What are the sources of</a:t>
                      </a:r>
                    </a:p>
                    <a:p>
                      <a:r>
                        <a:rPr lang="en-GB" sz="1200" kern="1200" baseline="0" dirty="0" smtClean="0">
                          <a:solidFill>
                            <a:schemeClr val="bg1"/>
                          </a:solidFill>
                        </a:rPr>
                        <a:t>information to verify the</a:t>
                      </a:r>
                    </a:p>
                    <a:p>
                      <a:r>
                        <a:rPr lang="en-GB" sz="1200" kern="1200" baseline="0" dirty="0" smtClean="0">
                          <a:solidFill>
                            <a:schemeClr val="bg1"/>
                          </a:solidFill>
                        </a:rPr>
                        <a:t>achievement of the activities?</a:t>
                      </a:r>
                      <a:endParaRPr lang="en-GB" sz="1200" kern="1200" baseline="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baseline="0" dirty="0" smtClean="0">
                          <a:solidFill>
                            <a:schemeClr val="bg1"/>
                          </a:solidFill>
                        </a:rPr>
                        <a:t>What factors will restrict the</a:t>
                      </a:r>
                    </a:p>
                    <a:p>
                      <a:r>
                        <a:rPr lang="en-GB" sz="1200" kern="1200" baseline="0" dirty="0" smtClean="0">
                          <a:solidFill>
                            <a:schemeClr val="bg1"/>
                          </a:solidFill>
                        </a:rPr>
                        <a:t>activities from creating the</a:t>
                      </a:r>
                    </a:p>
                    <a:p>
                      <a:r>
                        <a:rPr lang="en-GB" sz="1200" kern="1200" baseline="0" dirty="0" smtClean="0">
                          <a:solidFill>
                            <a:schemeClr val="bg1"/>
                          </a:solidFill>
                        </a:rPr>
                        <a:t>outputs?</a:t>
                      </a:r>
                      <a:endParaRPr lang="en-GB" sz="1200" kern="1200" baseline="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3" name="Group 27"/>
          <p:cNvGrpSpPr/>
          <p:nvPr/>
        </p:nvGrpSpPr>
        <p:grpSpPr>
          <a:xfrm>
            <a:off x="1579413" y="2715006"/>
            <a:ext cx="6121151" cy="3656026"/>
            <a:chOff x="1579413" y="2715006"/>
            <a:chExt cx="6121151" cy="3656026"/>
          </a:xfrm>
        </p:grpSpPr>
        <p:sp>
          <p:nvSpPr>
            <p:cNvPr id="7" name="Right Arrow 6"/>
            <p:cNvSpPr/>
            <p:nvPr/>
          </p:nvSpPr>
          <p:spPr>
            <a:xfrm>
              <a:off x="1648691" y="5929745"/>
              <a:ext cx="4620491" cy="282796"/>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1" name="Right Arrow 10"/>
            <p:cNvSpPr/>
            <p:nvPr/>
          </p:nvSpPr>
          <p:spPr>
            <a:xfrm>
              <a:off x="1622566" y="4900154"/>
              <a:ext cx="4620491" cy="282796"/>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4" name="Right Arrow 13"/>
            <p:cNvSpPr/>
            <p:nvPr/>
          </p:nvSpPr>
          <p:spPr>
            <a:xfrm>
              <a:off x="1674817" y="3501634"/>
              <a:ext cx="4620491" cy="282796"/>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5" name="Right Arrow 14"/>
            <p:cNvSpPr/>
            <p:nvPr/>
          </p:nvSpPr>
          <p:spPr>
            <a:xfrm rot="11159490">
              <a:off x="1646290" y="2762629"/>
              <a:ext cx="4621469" cy="27912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8" name="TextBox 17"/>
            <p:cNvSpPr txBox="1"/>
            <p:nvPr/>
          </p:nvSpPr>
          <p:spPr>
            <a:xfrm>
              <a:off x="7017135" y="5970922"/>
              <a:ext cx="670376" cy="400110"/>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GB" sz="2000" b="1" dirty="0" smtClean="0">
                  <a:solidFill>
                    <a:schemeClr val="tx1"/>
                  </a:solidFill>
                </a:rPr>
                <a:t>AND</a:t>
              </a:r>
              <a:endParaRPr lang="en-GB" sz="2000" b="1" dirty="0">
                <a:solidFill>
                  <a:schemeClr val="tx1"/>
                </a:solidFill>
              </a:endParaRPr>
            </a:p>
          </p:txBody>
        </p:sp>
        <p:sp>
          <p:nvSpPr>
            <p:cNvPr id="21" name="TextBox 20"/>
            <p:cNvSpPr txBox="1"/>
            <p:nvPr/>
          </p:nvSpPr>
          <p:spPr>
            <a:xfrm>
              <a:off x="7017130" y="4613127"/>
              <a:ext cx="670376" cy="400110"/>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GB" sz="2000" b="1" dirty="0" smtClean="0">
                  <a:solidFill>
                    <a:schemeClr val="tx1"/>
                  </a:solidFill>
                </a:rPr>
                <a:t>AND</a:t>
              </a:r>
              <a:endParaRPr lang="en-GB" sz="2000" b="1" dirty="0">
                <a:solidFill>
                  <a:schemeClr val="tx1"/>
                </a:solidFill>
              </a:endParaRPr>
            </a:p>
          </p:txBody>
        </p:sp>
        <p:sp>
          <p:nvSpPr>
            <p:cNvPr id="23" name="TextBox 22"/>
            <p:cNvSpPr txBox="1"/>
            <p:nvPr/>
          </p:nvSpPr>
          <p:spPr>
            <a:xfrm>
              <a:off x="3740718" y="2715006"/>
              <a:ext cx="766557" cy="400110"/>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GB" sz="2000" b="1" dirty="0" smtClean="0">
                  <a:solidFill>
                    <a:schemeClr val="tx1"/>
                  </a:solidFill>
                </a:rPr>
                <a:t>THEN</a:t>
              </a:r>
              <a:endParaRPr lang="en-GB" sz="2000" b="1" dirty="0">
                <a:solidFill>
                  <a:schemeClr val="tx1"/>
                </a:solidFill>
              </a:endParaRPr>
            </a:p>
          </p:txBody>
        </p:sp>
        <p:sp>
          <p:nvSpPr>
            <p:cNvPr id="24" name="TextBox 23"/>
            <p:cNvSpPr txBox="1"/>
            <p:nvPr/>
          </p:nvSpPr>
          <p:spPr>
            <a:xfrm>
              <a:off x="7030188" y="3545091"/>
              <a:ext cx="670376" cy="400110"/>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GB" sz="2000" b="1" dirty="0" smtClean="0">
                  <a:solidFill>
                    <a:schemeClr val="tx1"/>
                  </a:solidFill>
                </a:rPr>
                <a:t>AND</a:t>
              </a:r>
              <a:endParaRPr lang="en-GB" sz="2000" b="1" dirty="0">
                <a:solidFill>
                  <a:schemeClr val="tx1"/>
                </a:solidFill>
              </a:endParaRPr>
            </a:p>
          </p:txBody>
        </p:sp>
        <p:sp>
          <p:nvSpPr>
            <p:cNvPr id="25" name="Right Arrow 24"/>
            <p:cNvSpPr/>
            <p:nvPr/>
          </p:nvSpPr>
          <p:spPr>
            <a:xfrm rot="11159490">
              <a:off x="1590865" y="4064994"/>
              <a:ext cx="4621469" cy="27912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26" name="Right Arrow 25"/>
            <p:cNvSpPr/>
            <p:nvPr/>
          </p:nvSpPr>
          <p:spPr>
            <a:xfrm rot="11159490">
              <a:off x="1604715" y="5478199"/>
              <a:ext cx="4621469" cy="27912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20" name="TextBox 19"/>
            <p:cNvSpPr txBox="1"/>
            <p:nvPr/>
          </p:nvSpPr>
          <p:spPr>
            <a:xfrm>
              <a:off x="3740723" y="4031236"/>
              <a:ext cx="766557" cy="400110"/>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GB" sz="2000" b="1" dirty="0" smtClean="0">
                  <a:solidFill>
                    <a:schemeClr val="tx1"/>
                  </a:solidFill>
                </a:rPr>
                <a:t>THEN</a:t>
              </a:r>
              <a:endParaRPr lang="en-GB" sz="2000" b="1" dirty="0">
                <a:solidFill>
                  <a:schemeClr val="tx1"/>
                </a:solidFill>
              </a:endParaRPr>
            </a:p>
          </p:txBody>
        </p:sp>
        <p:sp>
          <p:nvSpPr>
            <p:cNvPr id="17" name="TextBox 16"/>
            <p:cNvSpPr txBox="1"/>
            <p:nvPr/>
          </p:nvSpPr>
          <p:spPr>
            <a:xfrm>
              <a:off x="3740728" y="5389031"/>
              <a:ext cx="766557" cy="400110"/>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GB" sz="2000" b="1" dirty="0" smtClean="0">
                  <a:solidFill>
                    <a:schemeClr val="tx1"/>
                  </a:solidFill>
                </a:rPr>
                <a:t>THEN</a:t>
              </a:r>
              <a:endParaRPr lang="en-GB" sz="2000" b="1" dirty="0">
                <a:solidFill>
                  <a:schemeClr val="tx1"/>
                </a:solidFill>
              </a:endParaRPr>
            </a:p>
          </p:txBody>
        </p:sp>
        <p:sp>
          <p:nvSpPr>
            <p:cNvPr id="16" name="TextBox 15"/>
            <p:cNvSpPr txBox="1"/>
            <p:nvPr/>
          </p:nvSpPr>
          <p:spPr>
            <a:xfrm>
              <a:off x="1607127" y="5652267"/>
              <a:ext cx="370614" cy="400110"/>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GB" sz="2000" b="1" dirty="0" smtClean="0">
                  <a:solidFill>
                    <a:schemeClr val="tx1"/>
                  </a:solidFill>
                </a:rPr>
                <a:t>IF</a:t>
              </a:r>
              <a:endParaRPr lang="en-GB" sz="2000" b="1" dirty="0">
                <a:solidFill>
                  <a:schemeClr val="tx1"/>
                </a:solidFill>
              </a:endParaRPr>
            </a:p>
          </p:txBody>
        </p:sp>
        <p:sp>
          <p:nvSpPr>
            <p:cNvPr id="19" name="TextBox 18"/>
            <p:cNvSpPr txBox="1"/>
            <p:nvPr/>
          </p:nvSpPr>
          <p:spPr>
            <a:xfrm>
              <a:off x="1620977" y="4626981"/>
              <a:ext cx="370614" cy="400110"/>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GB" sz="2000" b="1" dirty="0" smtClean="0">
                  <a:solidFill>
                    <a:schemeClr val="tx1"/>
                  </a:solidFill>
                </a:rPr>
                <a:t>IF</a:t>
              </a:r>
              <a:endParaRPr lang="en-GB" sz="2000" b="1" dirty="0">
                <a:solidFill>
                  <a:schemeClr val="tx1"/>
                </a:solidFill>
              </a:endParaRPr>
            </a:p>
          </p:txBody>
        </p:sp>
        <p:sp>
          <p:nvSpPr>
            <p:cNvPr id="27" name="TextBox 26"/>
            <p:cNvSpPr txBox="1"/>
            <p:nvPr/>
          </p:nvSpPr>
          <p:spPr>
            <a:xfrm>
              <a:off x="1579413" y="3338508"/>
              <a:ext cx="370614" cy="400110"/>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GB" sz="2000" b="1" dirty="0" smtClean="0">
                  <a:solidFill>
                    <a:schemeClr val="tx1"/>
                  </a:solidFill>
                </a:rPr>
                <a:t>IF</a:t>
              </a:r>
              <a:endParaRPr lang="en-GB" sz="2000" b="1" dirty="0">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Quiz 1</a:t>
            </a:r>
            <a:endParaRPr lang="en-GB" dirty="0"/>
          </a:p>
        </p:txBody>
      </p:sp>
      <p:sp>
        <p:nvSpPr>
          <p:cNvPr id="3" name="Subtitle 2"/>
          <p:cNvSpPr>
            <a:spLocks noGrp="1"/>
          </p:cNvSpPr>
          <p:nvPr>
            <p:ph type="subTitle" idx="1"/>
          </p:nvPr>
        </p:nvSpPr>
        <p:spPr/>
        <p:txBody>
          <a:bodyPr/>
          <a:lstStyle/>
          <a:p>
            <a:r>
              <a:rPr lang="en-GB" dirty="0" smtClean="0"/>
              <a:t>True or False</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514350" indent="0">
              <a:buNone/>
            </a:pPr>
            <a:r>
              <a:rPr lang="en-US" dirty="0" smtClean="0"/>
              <a:t>Replicating previous research is a good tactic for getting funded</a:t>
            </a:r>
          </a:p>
          <a:p>
            <a:pPr marL="914400" lvl="1" indent="0">
              <a:buNone/>
            </a:pPr>
            <a:r>
              <a:rPr lang="en-US" dirty="0" smtClean="0">
                <a:solidFill>
                  <a:srgbClr val="FFFF00"/>
                </a:solidFill>
              </a:rPr>
              <a:t>False.  Funders generally look for proposals for original  research</a:t>
            </a:r>
          </a:p>
          <a:p>
            <a:pPr marL="514350" indent="0">
              <a:buNone/>
            </a:pPr>
            <a:r>
              <a:rPr lang="en-US" dirty="0" smtClean="0"/>
              <a:t>Funding bodies are all the same when it comes to approving proposals</a:t>
            </a:r>
          </a:p>
          <a:p>
            <a:pPr marL="914400" lvl="1" indent="0">
              <a:buNone/>
            </a:pPr>
            <a:r>
              <a:rPr lang="en-US" dirty="0" smtClean="0">
                <a:solidFill>
                  <a:srgbClr val="FFFF00"/>
                </a:solidFill>
              </a:rPr>
              <a:t>False. Each body  has its own preferences and priorities</a:t>
            </a:r>
          </a:p>
          <a:p>
            <a:pPr marL="457200" indent="0">
              <a:buNone/>
            </a:pPr>
            <a:r>
              <a:rPr lang="en-US" dirty="0" smtClean="0"/>
              <a:t>Colleagues and fellow researchers are a good source of advice in deciding a research topic</a:t>
            </a:r>
          </a:p>
          <a:p>
            <a:pPr marL="914400" indent="0">
              <a:buNone/>
            </a:pPr>
            <a:r>
              <a:rPr lang="en-US" sz="2800" dirty="0" smtClean="0">
                <a:solidFill>
                  <a:srgbClr val="FFFF00"/>
                </a:solidFill>
              </a:rPr>
              <a:t>True</a:t>
            </a:r>
          </a:p>
          <a:p>
            <a:pPr marL="514350" indent="-514350">
              <a:buFont typeface="+mj-lt"/>
              <a:buAutoNum type="arabicPeriod"/>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identify research that is likely to be funded (</a:t>
            </a:r>
            <a:r>
              <a:rPr lang="en-US" dirty="0" err="1" smtClean="0"/>
              <a:t>i</a:t>
            </a:r>
            <a:r>
              <a:rPr lang="en-US" dirty="0" smtClean="0"/>
              <a:t>)</a:t>
            </a:r>
            <a:endParaRPr lang="en-GB" dirty="0"/>
          </a:p>
        </p:txBody>
      </p:sp>
      <p:sp>
        <p:nvSpPr>
          <p:cNvPr id="3" name="Content Placeholder 2"/>
          <p:cNvSpPr>
            <a:spLocks noGrp="1"/>
          </p:cNvSpPr>
          <p:nvPr>
            <p:ph idx="1"/>
          </p:nvPr>
        </p:nvSpPr>
        <p:spPr/>
        <p:txBody>
          <a:bodyPr>
            <a:normAutofit fontScale="77500" lnSpcReduction="20000"/>
          </a:bodyPr>
          <a:lstStyle/>
          <a:p>
            <a:r>
              <a:rPr lang="en-US" dirty="0" smtClean="0"/>
              <a:t>Systematically evaluate current research and evidence to ensure that questions identified have not been previously answered and are not being studied by others</a:t>
            </a:r>
          </a:p>
          <a:p>
            <a:r>
              <a:rPr lang="en-US" dirty="0" smtClean="0"/>
              <a:t>Track the </a:t>
            </a:r>
            <a:r>
              <a:rPr lang="en-US" dirty="0" err="1" smtClean="0"/>
              <a:t>cfps</a:t>
            </a:r>
            <a:r>
              <a:rPr lang="en-US" dirty="0" smtClean="0"/>
              <a:t> from funders in your field</a:t>
            </a:r>
          </a:p>
          <a:p>
            <a:r>
              <a:rPr lang="en-US" dirty="0" smtClean="0"/>
              <a:t>Identify the hot areas which are more likely to be funded</a:t>
            </a:r>
          </a:p>
          <a:p>
            <a:r>
              <a:rPr lang="en-US" dirty="0" smtClean="0"/>
              <a:t>Be aware of current research in your field before it is published and so avoid duplicating existing projects; =attend conferences.</a:t>
            </a:r>
          </a:p>
          <a:p>
            <a:r>
              <a:rPr lang="en-US" dirty="0" smtClean="0"/>
              <a:t>Read published research papers for recommended further research</a:t>
            </a:r>
            <a:endParaRPr lang="en-GB" dirty="0" smtClean="0"/>
          </a:p>
          <a:p>
            <a:r>
              <a:rPr lang="en-US" dirty="0" smtClean="0"/>
              <a:t>Look at what has recently been funded.</a:t>
            </a:r>
          </a:p>
          <a:p>
            <a:r>
              <a:rPr lang="en-US" dirty="0" smtClean="0"/>
              <a:t>Ask peers; dept head, senior colleagues, staff on review boards</a:t>
            </a:r>
          </a:p>
          <a:p>
            <a:r>
              <a:rPr lang="en-US" dirty="0" smtClean="0"/>
              <a:t>Follow current affairs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Top)">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Top)">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457200" indent="-457200">
              <a:buNone/>
            </a:pPr>
            <a:r>
              <a:rPr lang="en-US" dirty="0" smtClean="0"/>
              <a:t>A proposal has three parts</a:t>
            </a:r>
          </a:p>
          <a:p>
            <a:pPr marL="914400" indent="-457200">
              <a:buNone/>
            </a:pPr>
            <a:r>
              <a:rPr lang="en-US" sz="2600" dirty="0" smtClean="0">
                <a:solidFill>
                  <a:srgbClr val="FFFF00"/>
                </a:solidFill>
              </a:rPr>
              <a:t>True</a:t>
            </a:r>
          </a:p>
          <a:p>
            <a:pPr marL="457200" indent="-457200">
              <a:buNone/>
            </a:pPr>
            <a:r>
              <a:rPr lang="en-US" dirty="0" smtClean="0"/>
              <a:t>They are; ‘who?’, ‘why?’ and ‘when?’</a:t>
            </a:r>
          </a:p>
          <a:p>
            <a:pPr marL="914400" indent="-457200">
              <a:buNone/>
            </a:pPr>
            <a:r>
              <a:rPr lang="en-US" sz="2600" dirty="0" smtClean="0">
                <a:solidFill>
                  <a:srgbClr val="FFFF00"/>
                </a:solidFill>
              </a:rPr>
              <a:t>False</a:t>
            </a:r>
          </a:p>
          <a:p>
            <a:pPr marL="514350" indent="-514350">
              <a:buNone/>
            </a:pPr>
            <a:r>
              <a:rPr lang="en-GB" dirty="0" smtClean="0"/>
              <a:t>They are; ‘what?’, ‘how?’ and ‘when?’</a:t>
            </a:r>
          </a:p>
          <a:p>
            <a:pPr marL="914400" indent="-457200">
              <a:buNone/>
            </a:pPr>
            <a:r>
              <a:rPr lang="en-GB" sz="2600" dirty="0" smtClean="0">
                <a:solidFill>
                  <a:srgbClr val="FFFF00"/>
                </a:solidFill>
              </a:rPr>
              <a:t>False</a:t>
            </a:r>
          </a:p>
          <a:p>
            <a:pPr marL="514350" indent="-514350">
              <a:buNone/>
            </a:pPr>
            <a:r>
              <a:rPr lang="en-GB" dirty="0" smtClean="0"/>
              <a:t>They are; ‘what?’, ‘how?’ and ‘so what?’</a:t>
            </a:r>
          </a:p>
          <a:p>
            <a:pPr marL="914400" indent="-457200">
              <a:buNone/>
            </a:pPr>
            <a:r>
              <a:rPr lang="en-GB" sz="2600" dirty="0" smtClean="0">
                <a:solidFill>
                  <a:srgbClr val="FFFF00"/>
                </a:solidFill>
              </a:rPr>
              <a:t>True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Top)">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Top)">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identify research that is likely to be funded (ii)</a:t>
            </a:r>
            <a:endParaRPr lang="en-GB" dirty="0"/>
          </a:p>
        </p:txBody>
      </p:sp>
      <p:sp>
        <p:nvSpPr>
          <p:cNvPr id="3" name="Content Placeholder 2"/>
          <p:cNvSpPr>
            <a:spLocks noGrp="1"/>
          </p:cNvSpPr>
          <p:nvPr>
            <p:ph idx="1"/>
          </p:nvPr>
        </p:nvSpPr>
        <p:spPr/>
        <p:txBody>
          <a:bodyPr>
            <a:normAutofit fontScale="92500" lnSpcReduction="10000"/>
          </a:bodyPr>
          <a:lstStyle/>
          <a:p>
            <a:pPr lvl="0"/>
            <a:r>
              <a:rPr lang="en-GB" dirty="0" smtClean="0"/>
              <a:t>Research the background of funding bodies:</a:t>
            </a:r>
          </a:p>
          <a:p>
            <a:pPr lvl="1"/>
            <a:r>
              <a:rPr lang="en-GB" dirty="0" smtClean="0"/>
              <a:t>Current objectives</a:t>
            </a:r>
          </a:p>
          <a:p>
            <a:pPr lvl="1"/>
            <a:r>
              <a:rPr lang="en-GB" dirty="0" smtClean="0"/>
              <a:t>Current trend of projects funded</a:t>
            </a:r>
          </a:p>
          <a:p>
            <a:pPr lvl="1"/>
            <a:r>
              <a:rPr lang="en-GB" dirty="0" smtClean="0"/>
              <a:t>Success rates - both for your institution and generally</a:t>
            </a:r>
          </a:p>
          <a:p>
            <a:pPr lvl="1"/>
            <a:r>
              <a:rPr lang="en-GB" dirty="0" smtClean="0"/>
              <a:t>Average size of awards</a:t>
            </a:r>
          </a:p>
          <a:p>
            <a:pPr lvl="1"/>
            <a:r>
              <a:rPr lang="en-GB" dirty="0" smtClean="0"/>
              <a:t>Closing dates for submissions</a:t>
            </a:r>
          </a:p>
          <a:p>
            <a:pPr lvl="1"/>
            <a:r>
              <a:rPr lang="en-GB" dirty="0" smtClean="0"/>
              <a:t>Who has previously been awarded funds?</a:t>
            </a:r>
          </a:p>
          <a:p>
            <a:pPr lvl="1"/>
            <a:r>
              <a:rPr lang="en-GB" dirty="0" smtClean="0"/>
              <a:t>What is the review process and who decides what is to be funded?</a:t>
            </a:r>
          </a:p>
          <a:p>
            <a:pPr lvl="1"/>
            <a:r>
              <a:rPr lang="en-GB" dirty="0" smtClean="0"/>
              <a:t>What do they fund in terms of resources and overheads?</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Top)">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Top)">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Top)">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structure a good proposal</a:t>
            </a:r>
            <a:endParaRPr lang="en-GB" dirty="0"/>
          </a:p>
        </p:txBody>
      </p:sp>
      <p:sp>
        <p:nvSpPr>
          <p:cNvPr id="3" name="Content Placeholder 2"/>
          <p:cNvSpPr>
            <a:spLocks noGrp="1"/>
          </p:cNvSpPr>
          <p:nvPr>
            <p:ph idx="1"/>
          </p:nvPr>
        </p:nvSpPr>
        <p:spPr/>
        <p:txBody>
          <a:bodyPr>
            <a:noAutofit/>
          </a:bodyPr>
          <a:lstStyle/>
          <a:p>
            <a:r>
              <a:rPr lang="en-US" sz="3600" dirty="0" smtClean="0"/>
              <a:t>A proposal has three parts: </a:t>
            </a:r>
          </a:p>
          <a:p>
            <a:pPr lvl="1"/>
            <a:r>
              <a:rPr lang="en-US" sz="3200" dirty="0" smtClean="0"/>
              <a:t>the research </a:t>
            </a:r>
            <a:r>
              <a:rPr lang="en-US" sz="3200" dirty="0" smtClean="0">
                <a:solidFill>
                  <a:srgbClr val="FF33CC"/>
                </a:solidFill>
              </a:rPr>
              <a:t>problem</a:t>
            </a:r>
            <a:r>
              <a:rPr lang="en-US" sz="3200" dirty="0" smtClean="0"/>
              <a:t> (the ‘what?’)</a:t>
            </a:r>
          </a:p>
          <a:p>
            <a:pPr lvl="1"/>
            <a:r>
              <a:rPr lang="en-US" sz="3200" dirty="0" smtClean="0"/>
              <a:t>the research </a:t>
            </a:r>
            <a:r>
              <a:rPr lang="en-US" sz="3200" dirty="0" smtClean="0">
                <a:solidFill>
                  <a:srgbClr val="FF33CC"/>
                </a:solidFill>
              </a:rPr>
              <a:t>plan</a:t>
            </a:r>
            <a:r>
              <a:rPr lang="en-US" sz="3200" dirty="0" smtClean="0"/>
              <a:t> (the ‘how?’)</a:t>
            </a:r>
          </a:p>
          <a:p>
            <a:pPr lvl="1"/>
            <a:r>
              <a:rPr lang="en-US" sz="3200" dirty="0" smtClean="0"/>
              <a:t>The research </a:t>
            </a:r>
            <a:r>
              <a:rPr lang="en-US" sz="3200" dirty="0" smtClean="0">
                <a:solidFill>
                  <a:srgbClr val="FF33CC"/>
                </a:solidFill>
              </a:rPr>
              <a:t>outcomes</a:t>
            </a:r>
            <a:r>
              <a:rPr lang="en-US" sz="3200" dirty="0" smtClean="0"/>
              <a:t> (the ‘so what?’)</a:t>
            </a:r>
          </a:p>
          <a:p>
            <a:r>
              <a:rPr lang="en-US" sz="3600" dirty="0" smtClean="0"/>
              <a:t>The same ‘what’ can have several ‘</a:t>
            </a:r>
            <a:r>
              <a:rPr lang="en-US" sz="3600" dirty="0" err="1" smtClean="0"/>
              <a:t>hows</a:t>
            </a:r>
            <a:r>
              <a:rPr lang="en-US" sz="3600" dirty="0" smtClean="0"/>
              <a:t>’</a:t>
            </a:r>
          </a:p>
          <a:p>
            <a:r>
              <a:rPr lang="en-US" sz="3600" dirty="0" smtClean="0"/>
              <a:t>The problem should be clear and focused</a:t>
            </a:r>
          </a:p>
          <a:p>
            <a:r>
              <a:rPr lang="en-US" sz="3600" dirty="0" smtClean="0"/>
              <a:t>There will probably be specific guidelines; follow them to the letter.</a:t>
            </a:r>
          </a:p>
          <a:p>
            <a:endParaRPr 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Top)">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p:cNvSpPr/>
          <p:nvPr/>
        </p:nvSpPr>
        <p:spPr>
          <a:xfrm>
            <a:off x="415636" y="1427018"/>
            <a:ext cx="8368146" cy="1842611"/>
          </a:xfrm>
          <a:prstGeom prst="ellipse">
            <a:avLst/>
          </a:prstGeom>
          <a:sp3d z="-152400" prstMaterial="matte"/>
        </p:spPr>
        <p:style>
          <a:lnRef idx="0">
            <a:schemeClr val="accent2">
              <a:hueOff val="0"/>
              <a:satOff val="0"/>
              <a:lumOff val="0"/>
              <a:alphaOff val="0"/>
            </a:schemeClr>
          </a:lnRef>
          <a:fillRef idx="1">
            <a:schemeClr val="accent1">
              <a:tint val="50000"/>
              <a:alpha val="40000"/>
              <a:hueOff val="0"/>
              <a:satOff val="0"/>
              <a:lumOff val="0"/>
              <a:alphaOff val="0"/>
            </a:schemeClr>
          </a:fillRef>
          <a:effectRef idx="0">
            <a:schemeClr val="accent1">
              <a:tint val="50000"/>
              <a:alpha val="40000"/>
              <a:hueOff val="0"/>
              <a:satOff val="0"/>
              <a:lumOff val="0"/>
              <a:alphaOff val="0"/>
            </a:schemeClr>
          </a:effectRef>
          <a:fontRef idx="minor">
            <a:schemeClr val="lt1">
              <a:hueOff val="0"/>
              <a:satOff val="0"/>
              <a:lumOff val="0"/>
              <a:alphaOff val="0"/>
            </a:schemeClr>
          </a:fontRef>
        </p:style>
      </p:sp>
      <p:sp>
        <p:nvSpPr>
          <p:cNvPr id="20" name="Shape 19"/>
          <p:cNvSpPr/>
          <p:nvPr/>
        </p:nvSpPr>
        <p:spPr>
          <a:xfrm>
            <a:off x="0" y="1163782"/>
            <a:ext cx="9144000" cy="4765963"/>
          </a:xfrm>
          <a:prstGeom prst="funnel">
            <a:avLst/>
          </a:prstGeom>
          <a:scene3d>
            <a:camera prst="orthographicFront"/>
            <a:lightRig rig="threePt" dir="t">
              <a:rot lat="0" lon="0" rev="7500000"/>
            </a:lightRig>
          </a:scene3d>
          <a:sp3d prstMaterial="plastic">
            <a:bevelT w="127000" h="35400"/>
          </a:sp3d>
        </p:spPr>
        <p:style>
          <a:lnRef idx="1">
            <a:schemeClr val="accent1">
              <a:hueOff val="0"/>
              <a:satOff val="0"/>
              <a:lumOff val="0"/>
              <a:alphaOff val="0"/>
            </a:schemeClr>
          </a:lnRef>
          <a:fillRef idx="1">
            <a:schemeClr val="lt1">
              <a:alpha val="40000"/>
              <a:hueOff val="0"/>
              <a:satOff val="0"/>
              <a:lumOff val="0"/>
              <a:alphaOff val="0"/>
            </a:schemeClr>
          </a:fillRef>
          <a:effectRef idx="2">
            <a:schemeClr val="lt1">
              <a:alpha val="40000"/>
              <a:hueOff val="0"/>
              <a:satOff val="0"/>
              <a:lumOff val="0"/>
              <a:alphaOff val="0"/>
            </a:schemeClr>
          </a:effectRef>
          <a:fontRef idx="minor">
            <a:schemeClr val="dk1">
              <a:hueOff val="0"/>
              <a:satOff val="0"/>
              <a:lumOff val="0"/>
              <a:alphaOff val="0"/>
            </a:schemeClr>
          </a:fontRef>
        </p:style>
      </p:sp>
      <p:sp>
        <p:nvSpPr>
          <p:cNvPr id="17" name="Freeform 16"/>
          <p:cNvSpPr/>
          <p:nvPr/>
        </p:nvSpPr>
        <p:spPr>
          <a:xfrm>
            <a:off x="2983914" y="2491655"/>
            <a:ext cx="3367128" cy="3318063"/>
          </a:xfrm>
          <a:custGeom>
            <a:avLst/>
            <a:gdLst>
              <a:gd name="connsiteX0" fmla="*/ 0 w 3626970"/>
              <a:gd name="connsiteY0" fmla="*/ 1817798 h 3635596"/>
              <a:gd name="connsiteX1" fmla="*/ 529637 w 3626970"/>
              <a:gd name="connsiteY1" fmla="*/ 533949 h 3635596"/>
              <a:gd name="connsiteX2" fmla="*/ 1813488 w 3626970"/>
              <a:gd name="connsiteY2" fmla="*/ 3 h 3635596"/>
              <a:gd name="connsiteX3" fmla="*/ 3097337 w 3626970"/>
              <a:gd name="connsiteY3" fmla="*/ 533953 h 3635596"/>
              <a:gd name="connsiteX4" fmla="*/ 3626970 w 3626970"/>
              <a:gd name="connsiteY4" fmla="*/ 1817804 h 3635596"/>
              <a:gd name="connsiteX5" fmla="*/ 3097334 w 3626970"/>
              <a:gd name="connsiteY5" fmla="*/ 3101654 h 3635596"/>
              <a:gd name="connsiteX6" fmla="*/ 1813484 w 3626970"/>
              <a:gd name="connsiteY6" fmla="*/ 3635602 h 3635596"/>
              <a:gd name="connsiteX7" fmla="*/ 529634 w 3626970"/>
              <a:gd name="connsiteY7" fmla="*/ 3101653 h 3635596"/>
              <a:gd name="connsiteX8" fmla="*/ 0 w 3626970"/>
              <a:gd name="connsiteY8" fmla="*/ 1817802 h 3635596"/>
              <a:gd name="connsiteX9" fmla="*/ 0 w 3626970"/>
              <a:gd name="connsiteY9" fmla="*/ 1817798 h 3635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26970" h="3635596">
                <a:moveTo>
                  <a:pt x="0" y="1817798"/>
                </a:moveTo>
                <a:cubicBezTo>
                  <a:pt x="1" y="1336436"/>
                  <a:pt x="190473" y="874726"/>
                  <a:pt x="529637" y="533949"/>
                </a:cubicBezTo>
                <a:cubicBezTo>
                  <a:pt x="869855" y="192112"/>
                  <a:pt x="1331775" y="2"/>
                  <a:pt x="1813488" y="3"/>
                </a:cubicBezTo>
                <a:cubicBezTo>
                  <a:pt x="2295201" y="4"/>
                  <a:pt x="2757120" y="192115"/>
                  <a:pt x="3097337" y="533953"/>
                </a:cubicBezTo>
                <a:cubicBezTo>
                  <a:pt x="3436500" y="874732"/>
                  <a:pt x="3626971" y="1336442"/>
                  <a:pt x="3626970" y="1817804"/>
                </a:cubicBezTo>
                <a:cubicBezTo>
                  <a:pt x="3626970" y="2299166"/>
                  <a:pt x="3436498" y="2760876"/>
                  <a:pt x="3097334" y="3101654"/>
                </a:cubicBezTo>
                <a:cubicBezTo>
                  <a:pt x="2757116" y="3443492"/>
                  <a:pt x="2295196" y="3635602"/>
                  <a:pt x="1813484" y="3635602"/>
                </a:cubicBezTo>
                <a:cubicBezTo>
                  <a:pt x="1331771" y="3635602"/>
                  <a:pt x="869851" y="3443491"/>
                  <a:pt x="529634" y="3101653"/>
                </a:cubicBezTo>
                <a:cubicBezTo>
                  <a:pt x="190471" y="2760874"/>
                  <a:pt x="-1" y="2299164"/>
                  <a:pt x="0" y="1817802"/>
                </a:cubicBezTo>
                <a:lnTo>
                  <a:pt x="0" y="1817798"/>
                </a:lnTo>
                <a:close/>
              </a:path>
            </a:pathLst>
          </a:custGeom>
          <a:gradFill>
            <a:gsLst>
              <a:gs pos="0">
                <a:schemeClr val="accent2">
                  <a:hueOff val="0"/>
                  <a:satOff val="0"/>
                  <a:lumOff val="0"/>
                  <a:shade val="51000"/>
                  <a:satMod val="130000"/>
                  <a:alpha val="75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gra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567988" tIns="569250" rIns="567988" bIns="569250" numCol="1" spcCol="1270" anchor="b" anchorCtr="1">
            <a:noAutofit/>
          </a:bodyPr>
          <a:lstStyle/>
          <a:p>
            <a:pPr lvl="0" algn="ctr" defTabSz="1289050">
              <a:lnSpc>
                <a:spcPct val="90000"/>
              </a:lnSpc>
              <a:spcBef>
                <a:spcPct val="0"/>
              </a:spcBef>
            </a:pPr>
            <a:r>
              <a:rPr lang="en-GB" sz="4000" b="1" dirty="0" smtClean="0">
                <a:effectLst>
                  <a:outerShdw blurRad="38100" dist="38100" dir="2700000" algn="tl">
                    <a:srgbClr val="000000">
                      <a:alpha val="43137"/>
                    </a:srgbClr>
                  </a:outerShdw>
                </a:effectLst>
              </a:rPr>
              <a:t>Benefit</a:t>
            </a:r>
            <a:r>
              <a:rPr lang="en-GB" sz="2400" b="1" kern="1200" dirty="0" smtClean="0">
                <a:effectLst>
                  <a:outerShdw blurRad="38100" dist="38100" dir="2700000" algn="tl">
                    <a:srgbClr val="000000">
                      <a:alpha val="43137"/>
                    </a:srgbClr>
                  </a:outerShdw>
                </a:effectLst>
              </a:rPr>
              <a:t> </a:t>
            </a:r>
          </a:p>
          <a:p>
            <a:pPr lvl="0" algn="ctr" defTabSz="1289050">
              <a:lnSpc>
                <a:spcPct val="90000"/>
              </a:lnSpc>
              <a:spcBef>
                <a:spcPct val="0"/>
              </a:spcBef>
              <a:spcAft>
                <a:spcPct val="35000"/>
              </a:spcAft>
            </a:pPr>
            <a:r>
              <a:rPr lang="en-GB" sz="2400" b="1" kern="1200" dirty="0" smtClean="0">
                <a:effectLst>
                  <a:outerShdw blurRad="38100" dist="38100" dir="2700000" algn="tl">
                    <a:srgbClr val="000000">
                      <a:alpha val="43137"/>
                    </a:srgbClr>
                  </a:outerShdw>
                </a:effectLst>
              </a:rPr>
              <a:t>What will the research contribute to existing knowledge?</a:t>
            </a:r>
            <a:endParaRPr lang="en-GB" sz="2400" b="1" kern="1200" dirty="0">
              <a:effectLst>
                <a:outerShdw blurRad="38100" dist="38100" dir="2700000" algn="tl">
                  <a:srgbClr val="000000">
                    <a:alpha val="43137"/>
                  </a:srgbClr>
                </a:outerShdw>
              </a:effectLst>
            </a:endParaRPr>
          </a:p>
        </p:txBody>
      </p:sp>
      <p:sp>
        <p:nvSpPr>
          <p:cNvPr id="18" name="Freeform 17"/>
          <p:cNvSpPr/>
          <p:nvPr/>
        </p:nvSpPr>
        <p:spPr>
          <a:xfrm>
            <a:off x="401777" y="1149913"/>
            <a:ext cx="3367128" cy="3318063"/>
          </a:xfrm>
          <a:custGeom>
            <a:avLst/>
            <a:gdLst>
              <a:gd name="connsiteX0" fmla="*/ 0 w 3626970"/>
              <a:gd name="connsiteY0" fmla="*/ 1817798 h 3635596"/>
              <a:gd name="connsiteX1" fmla="*/ 529637 w 3626970"/>
              <a:gd name="connsiteY1" fmla="*/ 533949 h 3635596"/>
              <a:gd name="connsiteX2" fmla="*/ 1813488 w 3626970"/>
              <a:gd name="connsiteY2" fmla="*/ 3 h 3635596"/>
              <a:gd name="connsiteX3" fmla="*/ 3097337 w 3626970"/>
              <a:gd name="connsiteY3" fmla="*/ 533953 h 3635596"/>
              <a:gd name="connsiteX4" fmla="*/ 3626970 w 3626970"/>
              <a:gd name="connsiteY4" fmla="*/ 1817804 h 3635596"/>
              <a:gd name="connsiteX5" fmla="*/ 3097334 w 3626970"/>
              <a:gd name="connsiteY5" fmla="*/ 3101654 h 3635596"/>
              <a:gd name="connsiteX6" fmla="*/ 1813484 w 3626970"/>
              <a:gd name="connsiteY6" fmla="*/ 3635602 h 3635596"/>
              <a:gd name="connsiteX7" fmla="*/ 529634 w 3626970"/>
              <a:gd name="connsiteY7" fmla="*/ 3101653 h 3635596"/>
              <a:gd name="connsiteX8" fmla="*/ 0 w 3626970"/>
              <a:gd name="connsiteY8" fmla="*/ 1817802 h 3635596"/>
              <a:gd name="connsiteX9" fmla="*/ 0 w 3626970"/>
              <a:gd name="connsiteY9" fmla="*/ 1817798 h 3635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26970" h="3635596">
                <a:moveTo>
                  <a:pt x="0" y="1817798"/>
                </a:moveTo>
                <a:cubicBezTo>
                  <a:pt x="1" y="1336436"/>
                  <a:pt x="190473" y="874726"/>
                  <a:pt x="529637" y="533949"/>
                </a:cubicBezTo>
                <a:cubicBezTo>
                  <a:pt x="869855" y="192112"/>
                  <a:pt x="1331775" y="2"/>
                  <a:pt x="1813488" y="3"/>
                </a:cubicBezTo>
                <a:cubicBezTo>
                  <a:pt x="2295201" y="4"/>
                  <a:pt x="2757120" y="192115"/>
                  <a:pt x="3097337" y="533953"/>
                </a:cubicBezTo>
                <a:cubicBezTo>
                  <a:pt x="3436500" y="874732"/>
                  <a:pt x="3626971" y="1336442"/>
                  <a:pt x="3626970" y="1817804"/>
                </a:cubicBezTo>
                <a:cubicBezTo>
                  <a:pt x="3626970" y="2299166"/>
                  <a:pt x="3436498" y="2760876"/>
                  <a:pt x="3097334" y="3101654"/>
                </a:cubicBezTo>
                <a:cubicBezTo>
                  <a:pt x="2757116" y="3443492"/>
                  <a:pt x="2295196" y="3635602"/>
                  <a:pt x="1813484" y="3635602"/>
                </a:cubicBezTo>
                <a:cubicBezTo>
                  <a:pt x="1331771" y="3635602"/>
                  <a:pt x="869851" y="3443491"/>
                  <a:pt x="529634" y="3101653"/>
                </a:cubicBezTo>
                <a:cubicBezTo>
                  <a:pt x="190471" y="2760874"/>
                  <a:pt x="-1" y="2299164"/>
                  <a:pt x="0" y="1817802"/>
                </a:cubicBezTo>
                <a:lnTo>
                  <a:pt x="0" y="1817798"/>
                </a:lnTo>
                <a:close/>
              </a:path>
            </a:pathLst>
          </a:custGeom>
          <a:gradFill>
            <a:gsLst>
              <a:gs pos="0">
                <a:schemeClr val="accent3">
                  <a:hueOff val="0"/>
                  <a:satOff val="0"/>
                  <a:lumOff val="0"/>
                  <a:shade val="51000"/>
                  <a:satMod val="130000"/>
                  <a:alpha val="75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gra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592118" tIns="593380" rIns="592118" bIns="593380" numCol="1" spcCol="1270" anchor="t" anchorCtr="0">
            <a:noAutofit/>
          </a:bodyPr>
          <a:lstStyle/>
          <a:p>
            <a:pPr lvl="0" algn="ctr" defTabSz="2133600">
              <a:lnSpc>
                <a:spcPct val="90000"/>
              </a:lnSpc>
              <a:spcBef>
                <a:spcPct val="0"/>
              </a:spcBef>
              <a:spcAft>
                <a:spcPts val="0"/>
              </a:spcAft>
            </a:pPr>
            <a:r>
              <a:rPr lang="en-GB" sz="4000" b="1" dirty="0" smtClean="0">
                <a:effectLst>
                  <a:outerShdw blurRad="38100" dist="38100" dir="2700000" algn="tl">
                    <a:srgbClr val="000000">
                      <a:alpha val="43137"/>
                    </a:srgbClr>
                  </a:outerShdw>
                </a:effectLst>
              </a:rPr>
              <a:t>The Issue</a:t>
            </a:r>
            <a:r>
              <a:rPr lang="en-GB" sz="4000" b="1" kern="1200" dirty="0" smtClean="0">
                <a:effectLst>
                  <a:outerShdw blurRad="38100" dist="38100" dir="2700000" algn="tl">
                    <a:srgbClr val="000000">
                      <a:alpha val="43137"/>
                    </a:srgbClr>
                  </a:outerShdw>
                </a:effectLst>
              </a:rPr>
              <a:t> </a:t>
            </a:r>
          </a:p>
          <a:p>
            <a:pPr algn="ctr" defTabSz="2133600">
              <a:lnSpc>
                <a:spcPct val="90000"/>
              </a:lnSpc>
              <a:spcBef>
                <a:spcPct val="0"/>
              </a:spcBef>
            </a:pPr>
            <a:r>
              <a:rPr lang="en-GB" sz="2400" b="1" dirty="0" smtClean="0">
                <a:effectLst>
                  <a:outerShdw blurRad="38100" dist="38100" dir="2700000" algn="tl">
                    <a:srgbClr val="000000">
                      <a:alpha val="43137"/>
                    </a:srgbClr>
                  </a:outerShdw>
                </a:effectLst>
              </a:rPr>
              <a:t>What problem does the research address? </a:t>
            </a:r>
          </a:p>
        </p:txBody>
      </p:sp>
      <p:sp>
        <p:nvSpPr>
          <p:cNvPr id="19" name="Freeform 18"/>
          <p:cNvSpPr/>
          <p:nvPr/>
        </p:nvSpPr>
        <p:spPr>
          <a:xfrm>
            <a:off x="5566052" y="1149913"/>
            <a:ext cx="3367128" cy="3318063"/>
          </a:xfrm>
          <a:custGeom>
            <a:avLst/>
            <a:gdLst>
              <a:gd name="connsiteX0" fmla="*/ 0 w 3626970"/>
              <a:gd name="connsiteY0" fmla="*/ 1817798 h 3635596"/>
              <a:gd name="connsiteX1" fmla="*/ 529637 w 3626970"/>
              <a:gd name="connsiteY1" fmla="*/ 533949 h 3635596"/>
              <a:gd name="connsiteX2" fmla="*/ 1813488 w 3626970"/>
              <a:gd name="connsiteY2" fmla="*/ 3 h 3635596"/>
              <a:gd name="connsiteX3" fmla="*/ 3097337 w 3626970"/>
              <a:gd name="connsiteY3" fmla="*/ 533953 h 3635596"/>
              <a:gd name="connsiteX4" fmla="*/ 3626970 w 3626970"/>
              <a:gd name="connsiteY4" fmla="*/ 1817804 h 3635596"/>
              <a:gd name="connsiteX5" fmla="*/ 3097334 w 3626970"/>
              <a:gd name="connsiteY5" fmla="*/ 3101654 h 3635596"/>
              <a:gd name="connsiteX6" fmla="*/ 1813484 w 3626970"/>
              <a:gd name="connsiteY6" fmla="*/ 3635602 h 3635596"/>
              <a:gd name="connsiteX7" fmla="*/ 529634 w 3626970"/>
              <a:gd name="connsiteY7" fmla="*/ 3101653 h 3635596"/>
              <a:gd name="connsiteX8" fmla="*/ 0 w 3626970"/>
              <a:gd name="connsiteY8" fmla="*/ 1817802 h 3635596"/>
              <a:gd name="connsiteX9" fmla="*/ 0 w 3626970"/>
              <a:gd name="connsiteY9" fmla="*/ 1817798 h 3635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26970" h="3635596">
                <a:moveTo>
                  <a:pt x="0" y="1817798"/>
                </a:moveTo>
                <a:cubicBezTo>
                  <a:pt x="1" y="1336436"/>
                  <a:pt x="190473" y="874726"/>
                  <a:pt x="529637" y="533949"/>
                </a:cubicBezTo>
                <a:cubicBezTo>
                  <a:pt x="869855" y="192112"/>
                  <a:pt x="1331775" y="2"/>
                  <a:pt x="1813488" y="3"/>
                </a:cubicBezTo>
                <a:cubicBezTo>
                  <a:pt x="2295201" y="4"/>
                  <a:pt x="2757120" y="192115"/>
                  <a:pt x="3097337" y="533953"/>
                </a:cubicBezTo>
                <a:cubicBezTo>
                  <a:pt x="3436500" y="874732"/>
                  <a:pt x="3626971" y="1336442"/>
                  <a:pt x="3626970" y="1817804"/>
                </a:cubicBezTo>
                <a:cubicBezTo>
                  <a:pt x="3626970" y="2299166"/>
                  <a:pt x="3436498" y="2760876"/>
                  <a:pt x="3097334" y="3101654"/>
                </a:cubicBezTo>
                <a:cubicBezTo>
                  <a:pt x="2757116" y="3443492"/>
                  <a:pt x="2295196" y="3635602"/>
                  <a:pt x="1813484" y="3635602"/>
                </a:cubicBezTo>
                <a:cubicBezTo>
                  <a:pt x="1331771" y="3635602"/>
                  <a:pt x="869851" y="3443491"/>
                  <a:pt x="529634" y="3101653"/>
                </a:cubicBezTo>
                <a:cubicBezTo>
                  <a:pt x="190471" y="2760874"/>
                  <a:pt x="-1" y="2299164"/>
                  <a:pt x="0" y="1817802"/>
                </a:cubicBezTo>
                <a:lnTo>
                  <a:pt x="0" y="1817798"/>
                </a:lnTo>
                <a:close/>
              </a:path>
            </a:pathLst>
          </a:custGeom>
          <a:gradFill>
            <a:gsLst>
              <a:gs pos="0">
                <a:schemeClr val="accent4">
                  <a:hueOff val="0"/>
                  <a:satOff val="0"/>
                  <a:lumOff val="0"/>
                  <a:shade val="51000"/>
                  <a:satMod val="130000"/>
                  <a:alpha val="75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gra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592118" tIns="593380" rIns="592118" bIns="593380" numCol="1" spcCol="1270" anchor="t" anchorCtr="0">
            <a:noAutofit/>
          </a:bodyPr>
          <a:lstStyle/>
          <a:p>
            <a:pPr lvl="0" algn="ctr" defTabSz="2133600">
              <a:lnSpc>
                <a:spcPct val="90000"/>
              </a:lnSpc>
              <a:spcBef>
                <a:spcPct val="0"/>
              </a:spcBef>
              <a:spcAft>
                <a:spcPts val="0"/>
              </a:spcAft>
            </a:pPr>
            <a:r>
              <a:rPr lang="en-GB" sz="4000" b="1" dirty="0" smtClean="0">
                <a:effectLst>
                  <a:outerShdw blurRad="38100" dist="38100" dir="2700000" algn="tl">
                    <a:srgbClr val="000000">
                      <a:alpha val="43137"/>
                    </a:srgbClr>
                  </a:outerShdw>
                </a:effectLst>
              </a:rPr>
              <a:t>Research Design </a:t>
            </a:r>
          </a:p>
          <a:p>
            <a:pPr lvl="0" algn="ctr" defTabSz="2133600">
              <a:lnSpc>
                <a:spcPct val="90000"/>
              </a:lnSpc>
              <a:spcBef>
                <a:spcPct val="0"/>
              </a:spcBef>
              <a:spcAft>
                <a:spcPts val="0"/>
              </a:spcAft>
            </a:pPr>
            <a:r>
              <a:rPr lang="en-GB" sz="2400" b="1" dirty="0" smtClean="0">
                <a:effectLst>
                  <a:outerShdw blurRad="38100" dist="38100" dir="2700000" algn="tl">
                    <a:srgbClr val="000000">
                      <a:alpha val="43137"/>
                    </a:srgbClr>
                  </a:outerShdw>
                </a:effectLst>
              </a:rPr>
              <a:t>How will the research achieve its stated objectives?</a:t>
            </a:r>
            <a:endParaRPr lang="en-GB" sz="2400" b="1" kern="1200" dirty="0">
              <a:effectLst>
                <a:outerShdw blurRad="38100" dist="38100" dir="2700000" algn="tl">
                  <a:srgbClr val="000000">
                    <a:alpha val="43137"/>
                  </a:srgbClr>
                </a:outerShdw>
              </a:effectLst>
            </a:endParaRPr>
          </a:p>
        </p:txBody>
      </p:sp>
      <p:sp>
        <p:nvSpPr>
          <p:cNvPr id="2" name="Title 1"/>
          <p:cNvSpPr>
            <a:spLocks noGrp="1"/>
          </p:cNvSpPr>
          <p:nvPr>
            <p:ph type="title"/>
          </p:nvPr>
        </p:nvSpPr>
        <p:spPr/>
        <p:txBody>
          <a:bodyPr/>
          <a:lstStyle/>
          <a:p>
            <a:r>
              <a:rPr lang="en-US" dirty="0" smtClean="0"/>
              <a:t>What to include</a:t>
            </a:r>
            <a:endParaRPr lang="en-GB" dirty="0"/>
          </a:p>
        </p:txBody>
      </p:sp>
      <p:sp>
        <p:nvSpPr>
          <p:cNvPr id="15" name="Down Arrow 14"/>
          <p:cNvSpPr/>
          <p:nvPr/>
        </p:nvSpPr>
        <p:spPr>
          <a:xfrm>
            <a:off x="4239627" y="5975949"/>
            <a:ext cx="855702" cy="547649"/>
          </a:xfrm>
          <a:prstGeom prst="downArrow">
            <a:avLst/>
          </a:prstGeom>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16" name="Freeform 15"/>
          <p:cNvSpPr/>
          <p:nvPr/>
        </p:nvSpPr>
        <p:spPr>
          <a:xfrm>
            <a:off x="2613791" y="6164679"/>
            <a:ext cx="4107374" cy="1026843"/>
          </a:xfrm>
          <a:custGeom>
            <a:avLst/>
            <a:gdLst>
              <a:gd name="connsiteX0" fmla="*/ 0 w 4107374"/>
              <a:gd name="connsiteY0" fmla="*/ 0 h 1026843"/>
              <a:gd name="connsiteX1" fmla="*/ 4107374 w 4107374"/>
              <a:gd name="connsiteY1" fmla="*/ 0 h 1026843"/>
              <a:gd name="connsiteX2" fmla="*/ 4107374 w 4107374"/>
              <a:gd name="connsiteY2" fmla="*/ 1026843 h 1026843"/>
              <a:gd name="connsiteX3" fmla="*/ 0 w 4107374"/>
              <a:gd name="connsiteY3" fmla="*/ 1026843 h 1026843"/>
              <a:gd name="connsiteX4" fmla="*/ 0 w 4107374"/>
              <a:gd name="connsiteY4" fmla="*/ 0 h 10268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07374" h="1026843">
                <a:moveTo>
                  <a:pt x="0" y="0"/>
                </a:moveTo>
                <a:lnTo>
                  <a:pt x="4107374" y="0"/>
                </a:lnTo>
                <a:lnTo>
                  <a:pt x="4107374" y="1026843"/>
                </a:lnTo>
                <a:lnTo>
                  <a:pt x="0" y="10268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GB" sz="3600" b="1" kern="1200" dirty="0" smtClean="0">
                <a:effectLst>
                  <a:outerShdw blurRad="38100" dist="38100" dir="2700000" algn="tl">
                    <a:srgbClr val="000000">
                      <a:alpha val="43137"/>
                    </a:srgbClr>
                  </a:outerShdw>
                </a:effectLst>
              </a:rPr>
              <a:t>Research Proposal</a:t>
            </a:r>
            <a:endParaRPr lang="en-GB" sz="3600" b="1" kern="12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Effect transition="in" filter="fade">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500" fill="hold"/>
                                        <p:tgtEl>
                                          <p:spTgt spid="17"/>
                                        </p:tgtEl>
                                        <p:attrNameLst>
                                          <p:attrName>ppt_w</p:attrName>
                                        </p:attrNameLst>
                                      </p:cBhvr>
                                      <p:tavLst>
                                        <p:tav tm="0">
                                          <p:val>
                                            <p:fltVal val="0"/>
                                          </p:val>
                                        </p:tav>
                                        <p:tav tm="100000">
                                          <p:val>
                                            <p:strVal val="#ppt_w"/>
                                          </p:val>
                                        </p:tav>
                                      </p:tavLst>
                                    </p:anim>
                                    <p:anim calcmode="lin" valueType="num">
                                      <p:cBhvr>
                                        <p:cTn id="22" dur="500" fill="hold"/>
                                        <p:tgtEl>
                                          <p:spTgt spid="17"/>
                                        </p:tgtEl>
                                        <p:attrNameLst>
                                          <p:attrName>ppt_h</p:attrName>
                                        </p:attrNameLst>
                                      </p:cBhvr>
                                      <p:tavLst>
                                        <p:tav tm="0">
                                          <p:val>
                                            <p:fltVal val="0"/>
                                          </p:val>
                                        </p:tav>
                                        <p:tav tm="100000">
                                          <p:val>
                                            <p:strVal val="#ppt_h"/>
                                          </p:val>
                                        </p:tav>
                                      </p:tavLst>
                                    </p:anim>
                                    <p:animEffect transition="in" filter="fade">
                                      <p:cBhvr>
                                        <p:cTn id="2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Tips on writing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Each section should have a bold text heading</a:t>
            </a:r>
          </a:p>
          <a:p>
            <a:r>
              <a:rPr lang="en-GB" dirty="0" smtClean="0"/>
              <a:t>Differentiate between problems, goals, aims, purpose, objectives, intentions, etc and be consistent</a:t>
            </a:r>
          </a:p>
          <a:p>
            <a:r>
              <a:rPr lang="en-GB" dirty="0" smtClean="0"/>
              <a:t>A background section sets the context</a:t>
            </a:r>
          </a:p>
          <a:p>
            <a:r>
              <a:rPr lang="en-GB" dirty="0" smtClean="0"/>
              <a:t>A section on significance justifies your proposal</a:t>
            </a:r>
          </a:p>
          <a:p>
            <a:r>
              <a:rPr lang="en-GB" dirty="0" smtClean="0"/>
              <a:t>The design section convinces the funder of your competence</a:t>
            </a:r>
          </a:p>
          <a:p>
            <a:r>
              <a:rPr lang="en-GB" dirty="0" smtClean="0"/>
              <a:t>The methods section convinces them you will deliver useable results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on writing; the title </a:t>
            </a:r>
            <a:endParaRPr lang="en-GB" dirty="0"/>
          </a:p>
        </p:txBody>
      </p:sp>
      <p:sp>
        <p:nvSpPr>
          <p:cNvPr id="3" name="Content Placeholder 2"/>
          <p:cNvSpPr>
            <a:spLocks noGrp="1"/>
          </p:cNvSpPr>
          <p:nvPr>
            <p:ph idx="1"/>
          </p:nvPr>
        </p:nvSpPr>
        <p:spPr/>
        <p:txBody>
          <a:bodyPr>
            <a:noAutofit/>
          </a:bodyPr>
          <a:lstStyle/>
          <a:p>
            <a:r>
              <a:rPr lang="en-US" dirty="0" smtClean="0"/>
              <a:t>Presents a quick view of the major aspects</a:t>
            </a:r>
          </a:p>
          <a:p>
            <a:r>
              <a:rPr lang="en-US" dirty="0" smtClean="0"/>
              <a:t>Don’t be ambiguous, don’t try to be clever </a:t>
            </a:r>
          </a:p>
          <a:p>
            <a:r>
              <a:rPr lang="en-US" dirty="0" smtClean="0"/>
              <a:t>Focus on the most significant words first</a:t>
            </a:r>
          </a:p>
          <a:p>
            <a:pPr lvl="1"/>
            <a:r>
              <a:rPr lang="en-US" i="1" dirty="0" smtClean="0"/>
              <a:t>“Indigenous Musicians and their Preference for Musical Style”</a:t>
            </a:r>
          </a:p>
          <a:p>
            <a:pPr lvl="2"/>
            <a:r>
              <a:rPr lang="en-US" dirty="0" smtClean="0"/>
              <a:t>The focus</a:t>
            </a:r>
            <a:r>
              <a:rPr lang="en-US" i="1" dirty="0" smtClean="0"/>
              <a:t> </a:t>
            </a:r>
            <a:r>
              <a:rPr lang="en-US" dirty="0" smtClean="0"/>
              <a:t>appears to be indigenous musicians</a:t>
            </a:r>
          </a:p>
          <a:p>
            <a:pPr lvl="1"/>
            <a:r>
              <a:rPr lang="en-US" i="1" dirty="0" smtClean="0"/>
              <a:t>“Musical Style Preference of Indigenous Musicians” </a:t>
            </a:r>
          </a:p>
          <a:p>
            <a:pPr lvl="2"/>
            <a:r>
              <a:rPr lang="en-US" dirty="0" smtClean="0"/>
              <a:t>The focus</a:t>
            </a:r>
            <a:r>
              <a:rPr lang="en-US" i="1" dirty="0" smtClean="0"/>
              <a:t> </a:t>
            </a:r>
            <a:r>
              <a:rPr lang="en-US" dirty="0" smtClean="0"/>
              <a:t>appears to be musical style preference</a:t>
            </a:r>
          </a:p>
          <a:p>
            <a:r>
              <a:rPr lang="en-US" dirty="0" smtClean="0"/>
              <a:t>You don’t have to write the title first.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par>
                                <p:cTn id="18" presetID="12" presetClass="entr" presetSubtype="1"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Top)">
                                      <p:cBhvr>
                                        <p:cTn id="20" dur="500"/>
                                        <p:tgtEl>
                                          <p:spTgt spid="3">
                                            <p:txEl>
                                              <p:pRg st="3" end="3"/>
                                            </p:txEl>
                                          </p:spTgt>
                                        </p:tgtEl>
                                      </p:cBhvr>
                                    </p:animEffect>
                                  </p:childTnLst>
                                </p:cTn>
                              </p:par>
                              <p:par>
                                <p:cTn id="21" presetID="12" presetClass="entr" presetSubtype="1"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Top)">
                                      <p:cBhvr>
                                        <p:cTn id="23" dur="500"/>
                                        <p:tgtEl>
                                          <p:spTgt spid="3">
                                            <p:txEl>
                                              <p:pRg st="4" end="4"/>
                                            </p:txEl>
                                          </p:spTgt>
                                        </p:tgtEl>
                                      </p:cBhvr>
                                    </p:animEffect>
                                  </p:childTnLst>
                                </p:cTn>
                              </p:par>
                              <p:par>
                                <p:cTn id="24" presetID="12" presetClass="entr" presetSubtype="1"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lide(fromTop)">
                                      <p:cBhvr>
                                        <p:cTn id="26" dur="500"/>
                                        <p:tgtEl>
                                          <p:spTgt spid="3">
                                            <p:txEl>
                                              <p:pRg st="5" end="5"/>
                                            </p:txEl>
                                          </p:spTgt>
                                        </p:tgtEl>
                                      </p:cBhvr>
                                    </p:animEffect>
                                  </p:childTnLst>
                                </p:cTn>
                              </p:par>
                              <p:par>
                                <p:cTn id="27" presetID="12" presetClass="entr" presetSubtype="1"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slide(fromTop)">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slide(fromTop)">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Tips on writing; goals, purpose, aims and objectives</a:t>
            </a:r>
            <a:endParaRPr lang="en-GB" dirty="0"/>
          </a:p>
        </p:txBody>
      </p:sp>
      <p:sp>
        <p:nvSpPr>
          <p:cNvPr id="3" name="Content Placeholder 2"/>
          <p:cNvSpPr>
            <a:spLocks noGrp="1"/>
          </p:cNvSpPr>
          <p:nvPr>
            <p:ph idx="1"/>
          </p:nvPr>
        </p:nvSpPr>
        <p:spPr/>
        <p:txBody>
          <a:bodyPr>
            <a:noAutofit/>
          </a:bodyPr>
          <a:lstStyle/>
          <a:p>
            <a:pPr>
              <a:lnSpc>
                <a:spcPct val="110000"/>
              </a:lnSpc>
            </a:pPr>
            <a:r>
              <a:rPr lang="en-US" sz="2000" b="1" dirty="0" smtClean="0"/>
              <a:t>Goals are long-term aims that you want to accomplish</a:t>
            </a:r>
          </a:p>
          <a:p>
            <a:pPr lvl="1">
              <a:lnSpc>
                <a:spcPct val="110000"/>
              </a:lnSpc>
            </a:pPr>
            <a:r>
              <a:rPr lang="en-US" sz="1800" dirty="0" smtClean="0"/>
              <a:t>Goals without objectives can never be accomplished while objectives without goals will never get you to where you want to be</a:t>
            </a:r>
          </a:p>
          <a:p>
            <a:pPr lvl="1">
              <a:lnSpc>
                <a:spcPct val="110000"/>
              </a:lnSpc>
            </a:pPr>
            <a:r>
              <a:rPr lang="en-US" sz="1800" dirty="0" smtClean="0"/>
              <a:t>Goals can be measured</a:t>
            </a:r>
          </a:p>
          <a:p>
            <a:pPr>
              <a:lnSpc>
                <a:spcPct val="110000"/>
              </a:lnSpc>
            </a:pPr>
            <a:r>
              <a:rPr lang="en-US" sz="2000" b="1" dirty="0" smtClean="0"/>
              <a:t>A purpose has no deadline, it is the reason one aims at to achieve a goal</a:t>
            </a:r>
          </a:p>
          <a:p>
            <a:pPr lvl="1">
              <a:lnSpc>
                <a:spcPct val="110000"/>
              </a:lnSpc>
            </a:pPr>
            <a:r>
              <a:rPr lang="en-US" sz="1800" dirty="0" smtClean="0"/>
              <a:t>Purpose is directly influenced by the values and beliefs one holds</a:t>
            </a:r>
          </a:p>
          <a:p>
            <a:pPr lvl="1">
              <a:lnSpc>
                <a:spcPct val="110000"/>
              </a:lnSpc>
            </a:pPr>
            <a:r>
              <a:rPr lang="en-US" sz="1800" dirty="0" smtClean="0"/>
              <a:t>Purpose is deeply rooted in a person</a:t>
            </a:r>
          </a:p>
          <a:p>
            <a:pPr>
              <a:lnSpc>
                <a:spcPct val="110000"/>
              </a:lnSpc>
            </a:pPr>
            <a:r>
              <a:rPr lang="en-US" sz="2000" b="1" dirty="0" smtClean="0"/>
              <a:t>Aims are more vague, have no time frame</a:t>
            </a:r>
          </a:p>
          <a:p>
            <a:pPr lvl="1">
              <a:lnSpc>
                <a:spcPct val="110000"/>
              </a:lnSpc>
            </a:pPr>
            <a:r>
              <a:rPr lang="en-US" sz="1800" dirty="0" smtClean="0"/>
              <a:t>Aims are general statements that identify research targets</a:t>
            </a:r>
          </a:p>
          <a:p>
            <a:pPr>
              <a:lnSpc>
                <a:spcPct val="110000"/>
              </a:lnSpc>
            </a:pPr>
            <a:r>
              <a:rPr lang="en-US" sz="2000" b="1" dirty="0" smtClean="0"/>
              <a:t>Objectives are specific attainments that can be achieved by following a certain number of steps</a:t>
            </a:r>
          </a:p>
          <a:p>
            <a:pPr lvl="1">
              <a:lnSpc>
                <a:spcPct val="110000"/>
              </a:lnSpc>
            </a:pPr>
            <a:r>
              <a:rPr lang="en-US" sz="1800" dirty="0" smtClean="0"/>
              <a:t>Objectives can be measured and are set to a time frame</a:t>
            </a:r>
          </a:p>
          <a:p>
            <a:pPr lvl="1">
              <a:lnSpc>
                <a:spcPct val="110000"/>
              </a:lnSpc>
            </a:pPr>
            <a:r>
              <a:rPr lang="en-US" sz="1800" dirty="0" smtClean="0"/>
              <a:t>Objectives are SMART; Specific, Measurable, Accurate, Reasonable and in Time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Top)">
                                      <p:cBhvr>
                                        <p:cTn id="10" dur="500"/>
                                        <p:tgtEl>
                                          <p:spTgt spid="3">
                                            <p:txEl>
                                              <p:pRg st="1" end="1"/>
                                            </p:txEl>
                                          </p:spTgt>
                                        </p:tgtEl>
                                      </p:cBhvr>
                                    </p:animEffect>
                                  </p:childTnLst>
                                </p:cTn>
                              </p:par>
                              <p:par>
                                <p:cTn id="11" presetID="12" presetClass="entr" presetSubtype="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Top)">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Top)">
                                      <p:cBhvr>
                                        <p:cTn id="18" dur="500"/>
                                        <p:tgtEl>
                                          <p:spTgt spid="3">
                                            <p:txEl>
                                              <p:pRg st="3" end="3"/>
                                            </p:txEl>
                                          </p:spTgt>
                                        </p:tgtEl>
                                      </p:cBhvr>
                                    </p:animEffect>
                                  </p:childTnLst>
                                </p:cTn>
                              </p:par>
                              <p:par>
                                <p:cTn id="19" presetID="12" presetClass="entr" presetSubtype="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Top)">
                                      <p:cBhvr>
                                        <p:cTn id="21" dur="500"/>
                                        <p:tgtEl>
                                          <p:spTgt spid="3">
                                            <p:txEl>
                                              <p:pRg st="4" end="4"/>
                                            </p:txEl>
                                          </p:spTgt>
                                        </p:tgtEl>
                                      </p:cBhvr>
                                    </p:animEffect>
                                  </p:childTnLst>
                                </p:cTn>
                              </p:par>
                              <p:par>
                                <p:cTn id="22" presetID="12" presetClass="entr" presetSubtype="1"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lide(fromTop)">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slide(fromTop)">
                                      <p:cBhvr>
                                        <p:cTn id="29" dur="500"/>
                                        <p:tgtEl>
                                          <p:spTgt spid="3">
                                            <p:txEl>
                                              <p:pRg st="6" end="6"/>
                                            </p:txEl>
                                          </p:spTgt>
                                        </p:tgtEl>
                                      </p:cBhvr>
                                    </p:animEffect>
                                  </p:childTnLst>
                                </p:cTn>
                              </p:par>
                              <p:par>
                                <p:cTn id="30" presetID="12" presetClass="entr" presetSubtype="1"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slide(fromTop)">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slide(fromTop)">
                                      <p:cBhvr>
                                        <p:cTn id="37" dur="500"/>
                                        <p:tgtEl>
                                          <p:spTgt spid="3">
                                            <p:txEl>
                                              <p:pRg st="8" end="8"/>
                                            </p:txEl>
                                          </p:spTgt>
                                        </p:tgtEl>
                                      </p:cBhvr>
                                    </p:animEffect>
                                  </p:childTnLst>
                                </p:cTn>
                              </p:par>
                              <p:par>
                                <p:cTn id="38" presetID="12" presetClass="entr" presetSubtype="1"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slide(fromTop)">
                                      <p:cBhvr>
                                        <p:cTn id="40" dur="500"/>
                                        <p:tgtEl>
                                          <p:spTgt spid="3">
                                            <p:txEl>
                                              <p:pRg st="9" end="9"/>
                                            </p:txEl>
                                          </p:spTgt>
                                        </p:tgtEl>
                                      </p:cBhvr>
                                    </p:animEffect>
                                  </p:childTnLst>
                                </p:cTn>
                              </p:par>
                              <p:par>
                                <p:cTn id="41" presetID="12" presetClass="entr" presetSubtype="1"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slide(fromTop)">
                                      <p:cBhvr>
                                        <p:cTn id="4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2418</TotalTime>
  <Words>2408</Words>
  <Application>Microsoft Office PowerPoint</Application>
  <PresentationFormat>On-screen Show (4:3)</PresentationFormat>
  <Paragraphs>312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Preparing Proposals for Funding</vt:lpstr>
      <vt:lpstr>Agenda</vt:lpstr>
      <vt:lpstr>How to identify research that is likely to be funded (i)</vt:lpstr>
      <vt:lpstr>How to identify research that is likely to be funded (ii)</vt:lpstr>
      <vt:lpstr>How to structure a good proposal</vt:lpstr>
      <vt:lpstr>What to include</vt:lpstr>
      <vt:lpstr>Tips on writing </vt:lpstr>
      <vt:lpstr>Tips on writing; the title </vt:lpstr>
      <vt:lpstr>Tips on writing; goals, purpose, aims and objectives</vt:lpstr>
      <vt:lpstr>Slide 10</vt:lpstr>
      <vt:lpstr>The Issue:  Background and Significance</vt:lpstr>
      <vt:lpstr>The Design</vt:lpstr>
      <vt:lpstr>Common mistakes</vt:lpstr>
      <vt:lpstr>More Common Mistakes</vt:lpstr>
      <vt:lpstr>Dealing with the Funder</vt:lpstr>
      <vt:lpstr>Industrial Funding</vt:lpstr>
      <vt:lpstr>Talking to Industry</vt:lpstr>
      <vt:lpstr>How applications are judged </vt:lpstr>
      <vt:lpstr>Research agenda</vt:lpstr>
      <vt:lpstr>Project management</vt:lpstr>
      <vt:lpstr>Capacity building</vt:lpstr>
      <vt:lpstr>Pathways to Impact, stakeholder  engagement, and outputs</vt:lpstr>
      <vt:lpstr>Value for money</vt:lpstr>
      <vt:lpstr>Research partnerships</vt:lpstr>
      <vt:lpstr>What judges look for </vt:lpstr>
      <vt:lpstr>Logical Framework</vt:lpstr>
      <vt:lpstr>Logframe matrix</vt:lpstr>
      <vt:lpstr>Quiz 1</vt:lpstr>
      <vt:lpstr>Slide 29</vt:lpstr>
      <vt:lpstr>Slide 30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dc:creator>
  <cp:lastModifiedBy>roger</cp:lastModifiedBy>
  <cp:revision>150</cp:revision>
  <dcterms:created xsi:type="dcterms:W3CDTF">2012-12-13T01:38:56Z</dcterms:created>
  <dcterms:modified xsi:type="dcterms:W3CDTF">2012-12-21T01:51:37Z</dcterms:modified>
</cp:coreProperties>
</file>