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5"/>
  </p:handoutMasterIdLst>
  <p:sldIdLst>
    <p:sldId id="258" r:id="rId2"/>
    <p:sldId id="259" r:id="rId3"/>
    <p:sldId id="322" r:id="rId4"/>
    <p:sldId id="323" r:id="rId5"/>
    <p:sldId id="268" r:id="rId6"/>
    <p:sldId id="278" r:id="rId7"/>
    <p:sldId id="338" r:id="rId8"/>
    <p:sldId id="269" r:id="rId9"/>
    <p:sldId id="282" r:id="rId10"/>
    <p:sldId id="270" r:id="rId11"/>
    <p:sldId id="271" r:id="rId12"/>
    <p:sldId id="311" r:id="rId13"/>
    <p:sldId id="272" r:id="rId14"/>
    <p:sldId id="273" r:id="rId15"/>
    <p:sldId id="274" r:id="rId16"/>
    <p:sldId id="275" r:id="rId17"/>
    <p:sldId id="276" r:id="rId18"/>
    <p:sldId id="280" r:id="rId19"/>
    <p:sldId id="281" r:id="rId20"/>
    <p:sldId id="277" r:id="rId21"/>
    <p:sldId id="279" r:id="rId22"/>
    <p:sldId id="295" r:id="rId23"/>
    <p:sldId id="296" r:id="rId24"/>
    <p:sldId id="298" r:id="rId25"/>
    <p:sldId id="283" r:id="rId26"/>
    <p:sldId id="319" r:id="rId27"/>
    <p:sldId id="320" r:id="rId28"/>
    <p:sldId id="321" r:id="rId29"/>
    <p:sldId id="288" r:id="rId30"/>
    <p:sldId id="284" r:id="rId31"/>
    <p:sldId id="285" r:id="rId32"/>
    <p:sldId id="286" r:id="rId33"/>
    <p:sldId id="327" r:id="rId34"/>
    <p:sldId id="328" r:id="rId35"/>
    <p:sldId id="329" r:id="rId36"/>
    <p:sldId id="330" r:id="rId37"/>
    <p:sldId id="325" r:id="rId38"/>
    <p:sldId id="326" r:id="rId39"/>
    <p:sldId id="287" r:id="rId40"/>
    <p:sldId id="324" r:id="rId41"/>
    <p:sldId id="332" r:id="rId42"/>
    <p:sldId id="333" r:id="rId43"/>
    <p:sldId id="334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48566" autoAdjust="0"/>
  </p:normalViewPr>
  <p:slideViewPr>
    <p:cSldViewPr snapToGrid="0">
      <p:cViewPr varScale="1">
        <p:scale>
          <a:sx n="69" d="100"/>
          <a:sy n="69" d="100"/>
        </p:scale>
        <p:origin x="-19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02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27"/>
  <c:chart>
    <c:plotArea>
      <c:layout/>
      <c:barChart>
        <c:barDir val="col"/>
        <c:grouping val="clustered"/>
        <c:ser>
          <c:idx val="0"/>
          <c:order val="0"/>
          <c:cat>
            <c:strRef>
              <c:f>Sheet1!$B$5:$B$9</c:f>
              <c:strCache>
                <c:ptCount val="5"/>
                <c:pt idx="0">
                  <c:v>up to 5</c:v>
                </c:pt>
                <c:pt idx="1">
                  <c:v>6-10</c:v>
                </c:pt>
                <c:pt idx="2">
                  <c:v>11-15</c:v>
                </c:pt>
                <c:pt idx="3">
                  <c:v>16-20</c:v>
                </c:pt>
                <c:pt idx="4">
                  <c:v>20 or more</c:v>
                </c:pt>
              </c:strCache>
            </c:strRef>
          </c:cat>
          <c:val>
            <c:numRef>
              <c:f>Sheet1!$C$5:$C$9</c:f>
              <c:numCache>
                <c:formatCode>0.00%</c:formatCode>
                <c:ptCount val="5"/>
                <c:pt idx="0">
                  <c:v>0.18000000000000024</c:v>
                </c:pt>
                <c:pt idx="1">
                  <c:v>0.49000000000000032</c:v>
                </c:pt>
                <c:pt idx="2">
                  <c:v>0.24000000000000021</c:v>
                </c:pt>
                <c:pt idx="3">
                  <c:v>6.0000000000000081E-2</c:v>
                </c:pt>
                <c:pt idx="4">
                  <c:v>3.0000000000000037E-2</c:v>
                </c:pt>
              </c:numCache>
            </c:numRef>
          </c:val>
        </c:ser>
        <c:axId val="65963136"/>
        <c:axId val="65964672"/>
      </c:barChart>
      <c:catAx>
        <c:axId val="65963136"/>
        <c:scaling>
          <c:orientation val="minMax"/>
        </c:scaling>
        <c:axPos val="b"/>
        <c:tickLblPos val="nextTo"/>
        <c:crossAx val="65964672"/>
        <c:crosses val="autoZero"/>
        <c:auto val="1"/>
        <c:lblAlgn val="ctr"/>
        <c:lblOffset val="100"/>
      </c:catAx>
      <c:valAx>
        <c:axId val="65964672"/>
        <c:scaling>
          <c:orientation val="minMax"/>
        </c:scaling>
        <c:axPos val="l"/>
        <c:majorGridlines/>
        <c:numFmt formatCode="0%" sourceLinked="0"/>
        <c:tickLblPos val="nextTo"/>
        <c:crossAx val="65963136"/>
        <c:crosses val="autoZero"/>
        <c:crossBetween val="between"/>
      </c:valAx>
    </c:plotArea>
    <c:plotVisOnly val="1"/>
  </c:chart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922728-80F4-408A-A717-92AC639AC6AC}" type="doc">
      <dgm:prSet loTypeId="urn:microsoft.com/office/officeart/2005/8/layout/hierarchy4" loCatId="list" qsTypeId="urn:microsoft.com/office/officeart/2005/8/quickstyle/3d2" qsCatId="3D" csTypeId="urn:microsoft.com/office/officeart/2005/8/colors/accent3_4" csCatId="accent3" phldr="1"/>
      <dgm:spPr/>
      <dgm:t>
        <a:bodyPr/>
        <a:lstStyle/>
        <a:p>
          <a:endParaRPr lang="en-GB"/>
        </a:p>
      </dgm:t>
    </dgm:pt>
    <dgm:pt modelId="{CDAB1DCC-A787-42FE-9609-D0CB787AA96A}">
      <dgm:prSet phldrT="[Text]" custT="1"/>
      <dgm:spPr/>
      <dgm:t>
        <a:bodyPr/>
        <a:lstStyle/>
        <a:p>
          <a:r>
            <a:rPr lang="en-GB" sz="1100" b="1" dirty="0" smtClean="0"/>
            <a:t>Academic</a:t>
          </a:r>
          <a:r>
            <a:rPr lang="en-GB" sz="2000" b="1" dirty="0" smtClean="0"/>
            <a:t> </a:t>
          </a:r>
          <a:r>
            <a:rPr lang="en-GB" sz="1100" b="1" dirty="0" smtClean="0"/>
            <a:t>Publishing</a:t>
          </a:r>
          <a:endParaRPr lang="en-GB" sz="2000" b="1" dirty="0" smtClean="0"/>
        </a:p>
        <a:p>
          <a:r>
            <a:rPr lang="en-GB" sz="1000" b="1" dirty="0" smtClean="0"/>
            <a:t>(Journals and Books</a:t>
          </a:r>
          <a:r>
            <a:rPr lang="en-GB" sz="900" b="1" dirty="0" smtClean="0"/>
            <a:t>)</a:t>
          </a:r>
          <a:endParaRPr lang="en-GB" sz="900" b="1" dirty="0"/>
        </a:p>
      </dgm:t>
    </dgm:pt>
    <dgm:pt modelId="{6DCF4257-25E9-4232-842B-BBFCE6741E54}" type="parTrans" cxnId="{36335CC4-08DE-4B0D-BB76-2E64098E6B79}">
      <dgm:prSet/>
      <dgm:spPr/>
      <dgm:t>
        <a:bodyPr/>
        <a:lstStyle/>
        <a:p>
          <a:endParaRPr lang="en-GB" b="1"/>
        </a:p>
      </dgm:t>
    </dgm:pt>
    <dgm:pt modelId="{9A3BDAA7-ECCD-4D41-86E9-A1820983FB9B}" type="sibTrans" cxnId="{36335CC4-08DE-4B0D-BB76-2E64098E6B79}">
      <dgm:prSet/>
      <dgm:spPr/>
      <dgm:t>
        <a:bodyPr/>
        <a:lstStyle/>
        <a:p>
          <a:endParaRPr lang="en-GB" b="1"/>
        </a:p>
      </dgm:t>
    </dgm:pt>
    <dgm:pt modelId="{48F543FF-FA31-49E1-97F5-79B1A1E443E9}">
      <dgm:prSet phldrT="[Text]"/>
      <dgm:spPr/>
      <dgm:t>
        <a:bodyPr/>
        <a:lstStyle/>
        <a:p>
          <a:r>
            <a:rPr lang="en-GB" b="1" dirty="0" smtClean="0"/>
            <a:t>Digital</a:t>
          </a:r>
          <a:endParaRPr lang="en-GB" b="1" dirty="0"/>
        </a:p>
      </dgm:t>
    </dgm:pt>
    <dgm:pt modelId="{F2D7BB72-0A25-4A5E-AA40-843CD0019ACA}" type="parTrans" cxnId="{15F066EA-2AD7-4B7A-AEE7-DE43D89054F5}">
      <dgm:prSet/>
      <dgm:spPr/>
      <dgm:t>
        <a:bodyPr/>
        <a:lstStyle/>
        <a:p>
          <a:endParaRPr lang="en-GB" b="1"/>
        </a:p>
      </dgm:t>
    </dgm:pt>
    <dgm:pt modelId="{83DFBF23-98C1-4E44-8D07-37C2D2D96E6A}" type="sibTrans" cxnId="{15F066EA-2AD7-4B7A-AEE7-DE43D89054F5}">
      <dgm:prSet/>
      <dgm:spPr/>
      <dgm:t>
        <a:bodyPr/>
        <a:lstStyle/>
        <a:p>
          <a:endParaRPr lang="en-GB" b="1"/>
        </a:p>
      </dgm:t>
    </dgm:pt>
    <dgm:pt modelId="{108CDB6A-C86A-45D5-A65E-AB2C0A64A1FD}">
      <dgm:prSet phldrT="[Text]"/>
      <dgm:spPr/>
      <dgm:t>
        <a:bodyPr/>
        <a:lstStyle/>
        <a:p>
          <a:r>
            <a:rPr lang="en-GB" b="1" dirty="0" smtClean="0"/>
            <a:t>Hard </a:t>
          </a:r>
        </a:p>
        <a:p>
          <a:r>
            <a:rPr lang="en-GB" b="1" dirty="0" smtClean="0"/>
            <a:t>Copy</a:t>
          </a:r>
          <a:endParaRPr lang="en-GB" b="1" dirty="0"/>
        </a:p>
      </dgm:t>
    </dgm:pt>
    <dgm:pt modelId="{C81CC768-73DF-42FB-A920-9163AA4C40C1}" type="parTrans" cxnId="{01CC4E24-61B5-4196-8754-16CCD91F2F8C}">
      <dgm:prSet/>
      <dgm:spPr/>
      <dgm:t>
        <a:bodyPr/>
        <a:lstStyle/>
        <a:p>
          <a:endParaRPr lang="en-GB" b="1"/>
        </a:p>
      </dgm:t>
    </dgm:pt>
    <dgm:pt modelId="{ABB773C6-08EF-4A2F-BABA-96EAFE35C24B}" type="sibTrans" cxnId="{01CC4E24-61B5-4196-8754-16CCD91F2F8C}">
      <dgm:prSet/>
      <dgm:spPr/>
      <dgm:t>
        <a:bodyPr/>
        <a:lstStyle/>
        <a:p>
          <a:endParaRPr lang="en-GB" b="1"/>
        </a:p>
      </dgm:t>
    </dgm:pt>
    <dgm:pt modelId="{50FE4931-1B24-4818-A29E-015EC70A62DD}">
      <dgm:prSet phldrT="[Text]"/>
      <dgm:spPr/>
      <dgm:t>
        <a:bodyPr/>
        <a:lstStyle/>
        <a:p>
          <a:r>
            <a:rPr lang="en-GB" b="1" dirty="0" smtClean="0"/>
            <a:t>Self Publish</a:t>
          </a:r>
          <a:endParaRPr lang="en-GB" b="1" dirty="0"/>
        </a:p>
      </dgm:t>
    </dgm:pt>
    <dgm:pt modelId="{6F4F9C33-9B41-4C00-9B8B-B3CC5134997F}" type="parTrans" cxnId="{C4B24F79-C06F-46A4-9805-46309B088BBF}">
      <dgm:prSet/>
      <dgm:spPr/>
      <dgm:t>
        <a:bodyPr/>
        <a:lstStyle/>
        <a:p>
          <a:endParaRPr lang="en-GB" b="1"/>
        </a:p>
      </dgm:t>
    </dgm:pt>
    <dgm:pt modelId="{96E5031C-9F9F-4CDC-8772-DF96B8924FDC}" type="sibTrans" cxnId="{C4B24F79-C06F-46A4-9805-46309B088BBF}">
      <dgm:prSet/>
      <dgm:spPr/>
      <dgm:t>
        <a:bodyPr/>
        <a:lstStyle/>
        <a:p>
          <a:endParaRPr lang="en-GB" b="1"/>
        </a:p>
      </dgm:t>
    </dgm:pt>
    <dgm:pt modelId="{55316BD0-1A08-4C19-87C6-E38D3A035330}">
      <dgm:prSet phldrT="[Text]"/>
      <dgm:spPr/>
      <dgm:t>
        <a:bodyPr/>
        <a:lstStyle/>
        <a:p>
          <a:r>
            <a:rPr lang="en-GB" b="1" dirty="0" smtClean="0"/>
            <a:t>Publisher</a:t>
          </a:r>
          <a:endParaRPr lang="en-GB" b="1" dirty="0"/>
        </a:p>
      </dgm:t>
    </dgm:pt>
    <dgm:pt modelId="{44EB4A5B-FA9A-4E00-948C-16290B42AFE8}" type="parTrans" cxnId="{7C7F9E48-B009-4EA6-A58C-EC0FB1CFC6BF}">
      <dgm:prSet/>
      <dgm:spPr/>
      <dgm:t>
        <a:bodyPr/>
        <a:lstStyle/>
        <a:p>
          <a:endParaRPr lang="en-GB" b="1"/>
        </a:p>
      </dgm:t>
    </dgm:pt>
    <dgm:pt modelId="{6ACE108A-B6A4-4B35-B493-49B7390D9205}" type="sibTrans" cxnId="{7C7F9E48-B009-4EA6-A58C-EC0FB1CFC6BF}">
      <dgm:prSet/>
      <dgm:spPr/>
      <dgm:t>
        <a:bodyPr/>
        <a:lstStyle/>
        <a:p>
          <a:endParaRPr lang="en-GB" b="1"/>
        </a:p>
      </dgm:t>
    </dgm:pt>
    <dgm:pt modelId="{AD6A4D20-56C8-40A3-B881-43151F68F2FA}">
      <dgm:prSet phldrT="[Text]"/>
      <dgm:spPr/>
      <dgm:t>
        <a:bodyPr/>
        <a:lstStyle/>
        <a:p>
          <a:r>
            <a:rPr lang="en-GB" b="1" dirty="0" smtClean="0"/>
            <a:t>Open</a:t>
          </a:r>
          <a:endParaRPr lang="en-GB" b="1" dirty="0"/>
        </a:p>
      </dgm:t>
    </dgm:pt>
    <dgm:pt modelId="{3671204D-183B-418F-93FF-550F0F17EA7F}" type="parTrans" cxnId="{C0CC59CA-47C9-4476-97BA-5834ADD911E7}">
      <dgm:prSet/>
      <dgm:spPr/>
      <dgm:t>
        <a:bodyPr/>
        <a:lstStyle/>
        <a:p>
          <a:endParaRPr lang="en-GB" b="1"/>
        </a:p>
      </dgm:t>
    </dgm:pt>
    <dgm:pt modelId="{26F4C087-82BD-4BDA-8EB0-DB369DFCB3F4}" type="sibTrans" cxnId="{C0CC59CA-47C9-4476-97BA-5834ADD911E7}">
      <dgm:prSet/>
      <dgm:spPr/>
      <dgm:t>
        <a:bodyPr/>
        <a:lstStyle/>
        <a:p>
          <a:endParaRPr lang="en-GB" b="1"/>
        </a:p>
      </dgm:t>
    </dgm:pt>
    <dgm:pt modelId="{77B99C34-02C5-411E-90AF-EEEC8DE2525B}">
      <dgm:prSet phldrT="[Text]"/>
      <dgm:spPr/>
      <dgm:t>
        <a:bodyPr/>
        <a:lstStyle/>
        <a:p>
          <a:r>
            <a:rPr lang="en-GB" b="1" dirty="0" smtClean="0"/>
            <a:t>Paid</a:t>
          </a:r>
          <a:endParaRPr lang="en-GB" b="1" dirty="0"/>
        </a:p>
      </dgm:t>
    </dgm:pt>
    <dgm:pt modelId="{D859A88D-003B-477D-B32C-D5107A2BE39D}" type="parTrans" cxnId="{52ADC2F0-4761-4BCA-87FA-DDD66894904D}">
      <dgm:prSet/>
      <dgm:spPr/>
      <dgm:t>
        <a:bodyPr/>
        <a:lstStyle/>
        <a:p>
          <a:endParaRPr lang="en-GB" b="1"/>
        </a:p>
      </dgm:t>
    </dgm:pt>
    <dgm:pt modelId="{8A5B405B-8454-4980-A739-CAAF0427A306}" type="sibTrans" cxnId="{52ADC2F0-4761-4BCA-87FA-DDD66894904D}">
      <dgm:prSet/>
      <dgm:spPr/>
      <dgm:t>
        <a:bodyPr/>
        <a:lstStyle/>
        <a:p>
          <a:endParaRPr lang="en-GB" b="1"/>
        </a:p>
      </dgm:t>
    </dgm:pt>
    <dgm:pt modelId="{4FAE8879-73DC-4A80-8AD6-6B95FD342E66}">
      <dgm:prSet phldrT="[Text]"/>
      <dgm:spPr/>
      <dgm:t>
        <a:bodyPr/>
        <a:lstStyle/>
        <a:p>
          <a:r>
            <a:rPr lang="en-GB" b="1" dirty="0" smtClean="0"/>
            <a:t>Open</a:t>
          </a:r>
          <a:endParaRPr lang="en-GB" b="1" dirty="0"/>
        </a:p>
      </dgm:t>
    </dgm:pt>
    <dgm:pt modelId="{A9D08B4D-FC8A-4BD1-B97F-E3D631DC7322}" type="parTrans" cxnId="{CAD38230-BF68-45A0-A7FA-2D2D56C321BC}">
      <dgm:prSet/>
      <dgm:spPr/>
      <dgm:t>
        <a:bodyPr/>
        <a:lstStyle/>
        <a:p>
          <a:endParaRPr lang="en-GB" b="1"/>
        </a:p>
      </dgm:t>
    </dgm:pt>
    <dgm:pt modelId="{808AB3E6-0D67-4A2B-8AE5-3533257DFFBE}" type="sibTrans" cxnId="{CAD38230-BF68-45A0-A7FA-2D2D56C321BC}">
      <dgm:prSet/>
      <dgm:spPr/>
      <dgm:t>
        <a:bodyPr/>
        <a:lstStyle/>
        <a:p>
          <a:endParaRPr lang="en-GB" b="1"/>
        </a:p>
      </dgm:t>
    </dgm:pt>
    <dgm:pt modelId="{01909486-C091-4998-96B4-8C0CB277A68F}">
      <dgm:prSet phldrT="[Text]"/>
      <dgm:spPr/>
      <dgm:t>
        <a:bodyPr/>
        <a:lstStyle/>
        <a:p>
          <a:r>
            <a:rPr lang="en-GB" b="1" dirty="0" smtClean="0"/>
            <a:t>Paid</a:t>
          </a:r>
          <a:endParaRPr lang="en-GB" b="1" dirty="0"/>
        </a:p>
      </dgm:t>
    </dgm:pt>
    <dgm:pt modelId="{776FD676-39A5-4442-B64B-4F5FB93DC174}" type="parTrans" cxnId="{42974972-A3BC-4151-9371-15A48E3BB056}">
      <dgm:prSet/>
      <dgm:spPr/>
      <dgm:t>
        <a:bodyPr/>
        <a:lstStyle/>
        <a:p>
          <a:endParaRPr lang="en-GB" b="1"/>
        </a:p>
      </dgm:t>
    </dgm:pt>
    <dgm:pt modelId="{D1ADDFD0-4A6C-4B81-BF3A-1C7E2F1C07C1}" type="sibTrans" cxnId="{42974972-A3BC-4151-9371-15A48E3BB056}">
      <dgm:prSet/>
      <dgm:spPr/>
      <dgm:t>
        <a:bodyPr/>
        <a:lstStyle/>
        <a:p>
          <a:endParaRPr lang="en-GB" b="1"/>
        </a:p>
      </dgm:t>
    </dgm:pt>
    <dgm:pt modelId="{2829A387-4AB6-4710-B447-CF1F2B1E6ED0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GB" b="1" dirty="0" smtClean="0"/>
            <a:t>Paid</a:t>
          </a:r>
          <a:endParaRPr lang="en-GB" b="1" dirty="0"/>
        </a:p>
      </dgm:t>
    </dgm:pt>
    <dgm:pt modelId="{2A41229E-8AB0-4ED9-8963-DE6E9937E02C}" type="parTrans" cxnId="{449D95DB-16E4-4A7C-9E25-243BF01C10A4}">
      <dgm:prSet/>
      <dgm:spPr/>
      <dgm:t>
        <a:bodyPr/>
        <a:lstStyle/>
        <a:p>
          <a:endParaRPr lang="en-GB" b="1"/>
        </a:p>
      </dgm:t>
    </dgm:pt>
    <dgm:pt modelId="{EC2209B6-7FFB-4F3B-B818-606706B60D64}" type="sibTrans" cxnId="{449D95DB-16E4-4A7C-9E25-243BF01C10A4}">
      <dgm:prSet/>
      <dgm:spPr/>
      <dgm:t>
        <a:bodyPr/>
        <a:lstStyle/>
        <a:p>
          <a:endParaRPr lang="en-GB" b="1"/>
        </a:p>
      </dgm:t>
    </dgm:pt>
    <dgm:pt modelId="{09E10010-80B0-444E-B24E-1223175E65A3}" type="pres">
      <dgm:prSet presAssocID="{09922728-80F4-408A-A717-92AC639AC6A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8F0E68F4-7C8E-4729-8A0F-0C6E71CDD031}" type="pres">
      <dgm:prSet presAssocID="{CDAB1DCC-A787-42FE-9609-D0CB787AA96A}" presName="vertOne" presStyleCnt="0"/>
      <dgm:spPr/>
    </dgm:pt>
    <dgm:pt modelId="{93B51AA3-05C4-43A4-B3A7-204FF5B14A0C}" type="pres">
      <dgm:prSet presAssocID="{CDAB1DCC-A787-42FE-9609-D0CB787AA96A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FEEFF71-17A5-4C1E-84D5-F1505DFDB756}" type="pres">
      <dgm:prSet presAssocID="{CDAB1DCC-A787-42FE-9609-D0CB787AA96A}" presName="parTransOne" presStyleCnt="0"/>
      <dgm:spPr/>
    </dgm:pt>
    <dgm:pt modelId="{DD8FBF26-1555-4397-B673-468E7915B91C}" type="pres">
      <dgm:prSet presAssocID="{CDAB1DCC-A787-42FE-9609-D0CB787AA96A}" presName="horzOne" presStyleCnt="0"/>
      <dgm:spPr/>
    </dgm:pt>
    <dgm:pt modelId="{A60CE402-9D28-41A0-B3C7-C0E7F65CC2E3}" type="pres">
      <dgm:prSet presAssocID="{48F543FF-FA31-49E1-97F5-79B1A1E443E9}" presName="vertTwo" presStyleCnt="0"/>
      <dgm:spPr/>
    </dgm:pt>
    <dgm:pt modelId="{9C082D72-AC72-41B6-888D-2D6C585584BE}" type="pres">
      <dgm:prSet presAssocID="{48F543FF-FA31-49E1-97F5-79B1A1E443E9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8A491FC-F841-4C71-A4D5-72F8B205C97E}" type="pres">
      <dgm:prSet presAssocID="{48F543FF-FA31-49E1-97F5-79B1A1E443E9}" presName="parTransTwo" presStyleCnt="0"/>
      <dgm:spPr/>
    </dgm:pt>
    <dgm:pt modelId="{A6CCAF4D-89C2-4BBA-ACA9-E8018835F8CE}" type="pres">
      <dgm:prSet presAssocID="{48F543FF-FA31-49E1-97F5-79B1A1E443E9}" presName="horzTwo" presStyleCnt="0"/>
      <dgm:spPr/>
    </dgm:pt>
    <dgm:pt modelId="{24782963-46CD-48A6-8E91-A43B7F5D4CD0}" type="pres">
      <dgm:prSet presAssocID="{50FE4931-1B24-4818-A29E-015EC70A62DD}" presName="vertThree" presStyleCnt="0"/>
      <dgm:spPr/>
    </dgm:pt>
    <dgm:pt modelId="{910043CA-8328-4E2D-8D83-E03B92DFC1E1}" type="pres">
      <dgm:prSet presAssocID="{50FE4931-1B24-4818-A29E-015EC70A62DD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1AA65CE-9179-49D3-9074-8E925518B34F}" type="pres">
      <dgm:prSet presAssocID="{50FE4931-1B24-4818-A29E-015EC70A62DD}" presName="parTransThree" presStyleCnt="0"/>
      <dgm:spPr/>
    </dgm:pt>
    <dgm:pt modelId="{BB1C6A32-FCF6-423E-95A5-3905D8040B87}" type="pres">
      <dgm:prSet presAssocID="{50FE4931-1B24-4818-A29E-015EC70A62DD}" presName="horzThree" presStyleCnt="0"/>
      <dgm:spPr/>
    </dgm:pt>
    <dgm:pt modelId="{CC2CFABD-8E04-4D16-A3B0-7583D6BBFF3C}" type="pres">
      <dgm:prSet presAssocID="{AD6A4D20-56C8-40A3-B881-43151F68F2FA}" presName="vertFour" presStyleCnt="0">
        <dgm:presLayoutVars>
          <dgm:chPref val="3"/>
        </dgm:presLayoutVars>
      </dgm:prSet>
      <dgm:spPr/>
    </dgm:pt>
    <dgm:pt modelId="{36F5C3B1-B667-4EDF-85B6-E00946E04F3B}" type="pres">
      <dgm:prSet presAssocID="{AD6A4D20-56C8-40A3-B881-43151F68F2FA}" presName="txFour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216AB56-C0D5-4756-AD14-26A9B831CED3}" type="pres">
      <dgm:prSet presAssocID="{AD6A4D20-56C8-40A3-B881-43151F68F2FA}" presName="horzFour" presStyleCnt="0"/>
      <dgm:spPr/>
    </dgm:pt>
    <dgm:pt modelId="{B739EA91-9786-4523-B10C-A626F228FCE9}" type="pres">
      <dgm:prSet presAssocID="{26F4C087-82BD-4BDA-8EB0-DB369DFCB3F4}" presName="sibSpaceFour" presStyleCnt="0"/>
      <dgm:spPr/>
    </dgm:pt>
    <dgm:pt modelId="{01FC5CC4-A5AB-46C3-855F-1C97D8311131}" type="pres">
      <dgm:prSet presAssocID="{77B99C34-02C5-411E-90AF-EEEC8DE2525B}" presName="vertFour" presStyleCnt="0">
        <dgm:presLayoutVars>
          <dgm:chPref val="3"/>
        </dgm:presLayoutVars>
      </dgm:prSet>
      <dgm:spPr/>
    </dgm:pt>
    <dgm:pt modelId="{C158BC13-EC1B-4F81-B598-EA1AFDECF95E}" type="pres">
      <dgm:prSet presAssocID="{77B99C34-02C5-411E-90AF-EEEC8DE2525B}" presName="txFour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CDFCD17-0719-48FF-A11E-F823C1D879EE}" type="pres">
      <dgm:prSet presAssocID="{77B99C34-02C5-411E-90AF-EEEC8DE2525B}" presName="horzFour" presStyleCnt="0"/>
      <dgm:spPr/>
    </dgm:pt>
    <dgm:pt modelId="{F27679E4-0DB2-4A52-B402-9EBD8587EA22}" type="pres">
      <dgm:prSet presAssocID="{96E5031C-9F9F-4CDC-8772-DF96B8924FDC}" presName="sibSpaceThree" presStyleCnt="0"/>
      <dgm:spPr/>
    </dgm:pt>
    <dgm:pt modelId="{12AAE9AB-BD32-43E0-894B-BEDB4651F107}" type="pres">
      <dgm:prSet presAssocID="{55316BD0-1A08-4C19-87C6-E38D3A035330}" presName="vertThree" presStyleCnt="0"/>
      <dgm:spPr/>
    </dgm:pt>
    <dgm:pt modelId="{A78D7C6C-1394-474A-B694-24E5FE08099E}" type="pres">
      <dgm:prSet presAssocID="{55316BD0-1A08-4C19-87C6-E38D3A035330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09A980C-6C59-4307-86F4-5B365A4B69FA}" type="pres">
      <dgm:prSet presAssocID="{55316BD0-1A08-4C19-87C6-E38D3A035330}" presName="parTransThree" presStyleCnt="0"/>
      <dgm:spPr/>
    </dgm:pt>
    <dgm:pt modelId="{B19D7450-3CA0-48A2-9E87-13B60996EA83}" type="pres">
      <dgm:prSet presAssocID="{55316BD0-1A08-4C19-87C6-E38D3A035330}" presName="horzThree" presStyleCnt="0"/>
      <dgm:spPr/>
    </dgm:pt>
    <dgm:pt modelId="{91FE31EB-3905-4F54-8BD3-8B3497638FE4}" type="pres">
      <dgm:prSet presAssocID="{4FAE8879-73DC-4A80-8AD6-6B95FD342E66}" presName="vertFour" presStyleCnt="0">
        <dgm:presLayoutVars>
          <dgm:chPref val="3"/>
        </dgm:presLayoutVars>
      </dgm:prSet>
      <dgm:spPr/>
    </dgm:pt>
    <dgm:pt modelId="{D10078C8-A19B-4AED-959A-D480836FDD4F}" type="pres">
      <dgm:prSet presAssocID="{4FAE8879-73DC-4A80-8AD6-6B95FD342E66}" presName="txFour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579BE49-F13E-41DD-A13B-C78158C0C79C}" type="pres">
      <dgm:prSet presAssocID="{4FAE8879-73DC-4A80-8AD6-6B95FD342E66}" presName="horzFour" presStyleCnt="0"/>
      <dgm:spPr/>
    </dgm:pt>
    <dgm:pt modelId="{F60B2AD5-C8C9-487F-852A-87E61C70DF75}" type="pres">
      <dgm:prSet presAssocID="{808AB3E6-0D67-4A2B-8AE5-3533257DFFBE}" presName="sibSpaceFour" presStyleCnt="0"/>
      <dgm:spPr/>
    </dgm:pt>
    <dgm:pt modelId="{78DCC51F-D703-4E23-B907-AF4A644C21FE}" type="pres">
      <dgm:prSet presAssocID="{01909486-C091-4998-96B4-8C0CB277A68F}" presName="vertFour" presStyleCnt="0">
        <dgm:presLayoutVars>
          <dgm:chPref val="3"/>
        </dgm:presLayoutVars>
      </dgm:prSet>
      <dgm:spPr/>
    </dgm:pt>
    <dgm:pt modelId="{D327BE32-5730-4182-BC9E-DD83C5279B21}" type="pres">
      <dgm:prSet presAssocID="{01909486-C091-4998-96B4-8C0CB277A68F}" presName="txFour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6BB2271-70BE-4F7E-A4C9-47E62AE090DC}" type="pres">
      <dgm:prSet presAssocID="{01909486-C091-4998-96B4-8C0CB277A68F}" presName="horzFour" presStyleCnt="0"/>
      <dgm:spPr/>
    </dgm:pt>
    <dgm:pt modelId="{EEF17162-A58F-4F97-91FB-A63728615700}" type="pres">
      <dgm:prSet presAssocID="{83DFBF23-98C1-4E44-8D07-37C2D2D96E6A}" presName="sibSpaceTwo" presStyleCnt="0"/>
      <dgm:spPr/>
    </dgm:pt>
    <dgm:pt modelId="{898A061F-4F3A-444D-83B1-400381CE22A0}" type="pres">
      <dgm:prSet presAssocID="{108CDB6A-C86A-45D5-A65E-AB2C0A64A1FD}" presName="vertTwo" presStyleCnt="0"/>
      <dgm:spPr/>
    </dgm:pt>
    <dgm:pt modelId="{449E1829-E24F-4EA4-B5EA-DA5F3A2F1E5C}" type="pres">
      <dgm:prSet presAssocID="{108CDB6A-C86A-45D5-A65E-AB2C0A64A1FD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CD603BF-F520-4817-94D0-E118FE54DF03}" type="pres">
      <dgm:prSet presAssocID="{108CDB6A-C86A-45D5-A65E-AB2C0A64A1FD}" presName="parTransTwo" presStyleCnt="0"/>
      <dgm:spPr/>
    </dgm:pt>
    <dgm:pt modelId="{DF2A03B3-1F4E-4881-9945-33803FA9085F}" type="pres">
      <dgm:prSet presAssocID="{108CDB6A-C86A-45D5-A65E-AB2C0A64A1FD}" presName="horzTwo" presStyleCnt="0"/>
      <dgm:spPr/>
    </dgm:pt>
    <dgm:pt modelId="{9CCE14B2-0300-417A-8C8C-0596F22D164A}" type="pres">
      <dgm:prSet presAssocID="{2829A387-4AB6-4710-B447-CF1F2B1E6ED0}" presName="vertThree" presStyleCnt="0"/>
      <dgm:spPr/>
    </dgm:pt>
    <dgm:pt modelId="{3B99EF42-22AE-42E1-A90E-AA764F56BC5F}" type="pres">
      <dgm:prSet presAssocID="{2829A387-4AB6-4710-B447-CF1F2B1E6ED0}" presName="txThree" presStyleLbl="node3" presStyleIdx="2" presStyleCnt="3" custScaleY="20937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0659865-6FD2-45D5-8BB9-291D1877EA58}" type="pres">
      <dgm:prSet presAssocID="{2829A387-4AB6-4710-B447-CF1F2B1E6ED0}" presName="horzThree" presStyleCnt="0"/>
      <dgm:spPr/>
    </dgm:pt>
  </dgm:ptLst>
  <dgm:cxnLst>
    <dgm:cxn modelId="{C85DEBC2-3004-49BD-9051-A171321C111B}" type="presOf" srcId="{09922728-80F4-408A-A717-92AC639AC6AC}" destId="{09E10010-80B0-444E-B24E-1223175E65A3}" srcOrd="0" destOrd="0" presId="urn:microsoft.com/office/officeart/2005/8/layout/hierarchy4"/>
    <dgm:cxn modelId="{15F066EA-2AD7-4B7A-AEE7-DE43D89054F5}" srcId="{CDAB1DCC-A787-42FE-9609-D0CB787AA96A}" destId="{48F543FF-FA31-49E1-97F5-79B1A1E443E9}" srcOrd="0" destOrd="0" parTransId="{F2D7BB72-0A25-4A5E-AA40-843CD0019ACA}" sibTransId="{83DFBF23-98C1-4E44-8D07-37C2D2D96E6A}"/>
    <dgm:cxn modelId="{CAD38230-BF68-45A0-A7FA-2D2D56C321BC}" srcId="{55316BD0-1A08-4C19-87C6-E38D3A035330}" destId="{4FAE8879-73DC-4A80-8AD6-6B95FD342E66}" srcOrd="0" destOrd="0" parTransId="{A9D08B4D-FC8A-4BD1-B97F-E3D631DC7322}" sibTransId="{808AB3E6-0D67-4A2B-8AE5-3533257DFFBE}"/>
    <dgm:cxn modelId="{A25EAF1F-EFC2-4C0A-AB56-123BE2970B36}" type="presOf" srcId="{CDAB1DCC-A787-42FE-9609-D0CB787AA96A}" destId="{93B51AA3-05C4-43A4-B3A7-204FF5B14A0C}" srcOrd="0" destOrd="0" presId="urn:microsoft.com/office/officeart/2005/8/layout/hierarchy4"/>
    <dgm:cxn modelId="{166BA8A7-3AA0-4A5A-94A8-41854254B9E5}" type="presOf" srcId="{48F543FF-FA31-49E1-97F5-79B1A1E443E9}" destId="{9C082D72-AC72-41B6-888D-2D6C585584BE}" srcOrd="0" destOrd="0" presId="urn:microsoft.com/office/officeart/2005/8/layout/hierarchy4"/>
    <dgm:cxn modelId="{36335CC4-08DE-4B0D-BB76-2E64098E6B79}" srcId="{09922728-80F4-408A-A717-92AC639AC6AC}" destId="{CDAB1DCC-A787-42FE-9609-D0CB787AA96A}" srcOrd="0" destOrd="0" parTransId="{6DCF4257-25E9-4232-842B-BBFCE6741E54}" sibTransId="{9A3BDAA7-ECCD-4D41-86E9-A1820983FB9B}"/>
    <dgm:cxn modelId="{52ADC2F0-4761-4BCA-87FA-DDD66894904D}" srcId="{50FE4931-1B24-4818-A29E-015EC70A62DD}" destId="{77B99C34-02C5-411E-90AF-EEEC8DE2525B}" srcOrd="1" destOrd="0" parTransId="{D859A88D-003B-477D-B32C-D5107A2BE39D}" sibTransId="{8A5B405B-8454-4980-A739-CAAF0427A306}"/>
    <dgm:cxn modelId="{7C7F9E48-B009-4EA6-A58C-EC0FB1CFC6BF}" srcId="{48F543FF-FA31-49E1-97F5-79B1A1E443E9}" destId="{55316BD0-1A08-4C19-87C6-E38D3A035330}" srcOrd="1" destOrd="0" parTransId="{44EB4A5B-FA9A-4E00-948C-16290B42AFE8}" sibTransId="{6ACE108A-B6A4-4B35-B493-49B7390D9205}"/>
    <dgm:cxn modelId="{6AA808E3-D5BE-4344-8486-7253447E1FE9}" type="presOf" srcId="{55316BD0-1A08-4C19-87C6-E38D3A035330}" destId="{A78D7C6C-1394-474A-B694-24E5FE08099E}" srcOrd="0" destOrd="0" presId="urn:microsoft.com/office/officeart/2005/8/layout/hierarchy4"/>
    <dgm:cxn modelId="{C0CC59CA-47C9-4476-97BA-5834ADD911E7}" srcId="{50FE4931-1B24-4818-A29E-015EC70A62DD}" destId="{AD6A4D20-56C8-40A3-B881-43151F68F2FA}" srcOrd="0" destOrd="0" parTransId="{3671204D-183B-418F-93FF-550F0F17EA7F}" sibTransId="{26F4C087-82BD-4BDA-8EB0-DB369DFCB3F4}"/>
    <dgm:cxn modelId="{42974972-A3BC-4151-9371-15A48E3BB056}" srcId="{55316BD0-1A08-4C19-87C6-E38D3A035330}" destId="{01909486-C091-4998-96B4-8C0CB277A68F}" srcOrd="1" destOrd="0" parTransId="{776FD676-39A5-4442-B64B-4F5FB93DC174}" sibTransId="{D1ADDFD0-4A6C-4B81-BF3A-1C7E2F1C07C1}"/>
    <dgm:cxn modelId="{F95C35BD-C91C-4F5D-ADC2-452F5E90175A}" type="presOf" srcId="{01909486-C091-4998-96B4-8C0CB277A68F}" destId="{D327BE32-5730-4182-BC9E-DD83C5279B21}" srcOrd="0" destOrd="0" presId="urn:microsoft.com/office/officeart/2005/8/layout/hierarchy4"/>
    <dgm:cxn modelId="{CBC2CB82-23CC-4EB7-A1FC-976AF7BF100D}" type="presOf" srcId="{AD6A4D20-56C8-40A3-B881-43151F68F2FA}" destId="{36F5C3B1-B667-4EDF-85B6-E00946E04F3B}" srcOrd="0" destOrd="0" presId="urn:microsoft.com/office/officeart/2005/8/layout/hierarchy4"/>
    <dgm:cxn modelId="{C573289A-3E6F-4EA9-8FFF-02CEA9EBDBCE}" type="presOf" srcId="{4FAE8879-73DC-4A80-8AD6-6B95FD342E66}" destId="{D10078C8-A19B-4AED-959A-D480836FDD4F}" srcOrd="0" destOrd="0" presId="urn:microsoft.com/office/officeart/2005/8/layout/hierarchy4"/>
    <dgm:cxn modelId="{01CC4E24-61B5-4196-8754-16CCD91F2F8C}" srcId="{CDAB1DCC-A787-42FE-9609-D0CB787AA96A}" destId="{108CDB6A-C86A-45D5-A65E-AB2C0A64A1FD}" srcOrd="1" destOrd="0" parTransId="{C81CC768-73DF-42FB-A920-9163AA4C40C1}" sibTransId="{ABB773C6-08EF-4A2F-BABA-96EAFE35C24B}"/>
    <dgm:cxn modelId="{09719B2F-4092-44A0-8802-812B32249BD5}" type="presOf" srcId="{108CDB6A-C86A-45D5-A65E-AB2C0A64A1FD}" destId="{449E1829-E24F-4EA4-B5EA-DA5F3A2F1E5C}" srcOrd="0" destOrd="0" presId="urn:microsoft.com/office/officeart/2005/8/layout/hierarchy4"/>
    <dgm:cxn modelId="{679A68CB-3CFC-43C1-9F50-863567CF903E}" type="presOf" srcId="{50FE4931-1B24-4818-A29E-015EC70A62DD}" destId="{910043CA-8328-4E2D-8D83-E03B92DFC1E1}" srcOrd="0" destOrd="0" presId="urn:microsoft.com/office/officeart/2005/8/layout/hierarchy4"/>
    <dgm:cxn modelId="{3E7CDD1E-36A3-4C75-816C-7AECE8EB0A45}" type="presOf" srcId="{2829A387-4AB6-4710-B447-CF1F2B1E6ED0}" destId="{3B99EF42-22AE-42E1-A90E-AA764F56BC5F}" srcOrd="0" destOrd="0" presId="urn:microsoft.com/office/officeart/2005/8/layout/hierarchy4"/>
    <dgm:cxn modelId="{C4B24F79-C06F-46A4-9805-46309B088BBF}" srcId="{48F543FF-FA31-49E1-97F5-79B1A1E443E9}" destId="{50FE4931-1B24-4818-A29E-015EC70A62DD}" srcOrd="0" destOrd="0" parTransId="{6F4F9C33-9B41-4C00-9B8B-B3CC5134997F}" sibTransId="{96E5031C-9F9F-4CDC-8772-DF96B8924FDC}"/>
    <dgm:cxn modelId="{449D95DB-16E4-4A7C-9E25-243BF01C10A4}" srcId="{108CDB6A-C86A-45D5-A65E-AB2C0A64A1FD}" destId="{2829A387-4AB6-4710-B447-CF1F2B1E6ED0}" srcOrd="0" destOrd="0" parTransId="{2A41229E-8AB0-4ED9-8963-DE6E9937E02C}" sibTransId="{EC2209B6-7FFB-4F3B-B818-606706B60D64}"/>
    <dgm:cxn modelId="{7BE1C7B8-EF74-45FB-A188-7C734216550D}" type="presOf" srcId="{77B99C34-02C5-411E-90AF-EEEC8DE2525B}" destId="{C158BC13-EC1B-4F81-B598-EA1AFDECF95E}" srcOrd="0" destOrd="0" presId="urn:microsoft.com/office/officeart/2005/8/layout/hierarchy4"/>
    <dgm:cxn modelId="{7853E95C-D5D9-4D5B-A29C-133B683601DF}" type="presParOf" srcId="{09E10010-80B0-444E-B24E-1223175E65A3}" destId="{8F0E68F4-7C8E-4729-8A0F-0C6E71CDD031}" srcOrd="0" destOrd="0" presId="urn:microsoft.com/office/officeart/2005/8/layout/hierarchy4"/>
    <dgm:cxn modelId="{1CAD5B43-AF25-437F-9782-24763762B3DD}" type="presParOf" srcId="{8F0E68F4-7C8E-4729-8A0F-0C6E71CDD031}" destId="{93B51AA3-05C4-43A4-B3A7-204FF5B14A0C}" srcOrd="0" destOrd="0" presId="urn:microsoft.com/office/officeart/2005/8/layout/hierarchy4"/>
    <dgm:cxn modelId="{EF24981E-9023-400A-9E79-434320CD4A2E}" type="presParOf" srcId="{8F0E68F4-7C8E-4729-8A0F-0C6E71CDD031}" destId="{AFEEFF71-17A5-4C1E-84D5-F1505DFDB756}" srcOrd="1" destOrd="0" presId="urn:microsoft.com/office/officeart/2005/8/layout/hierarchy4"/>
    <dgm:cxn modelId="{D0CF46EF-C6DF-4D2C-84FC-8B06F4555543}" type="presParOf" srcId="{8F0E68F4-7C8E-4729-8A0F-0C6E71CDD031}" destId="{DD8FBF26-1555-4397-B673-468E7915B91C}" srcOrd="2" destOrd="0" presId="urn:microsoft.com/office/officeart/2005/8/layout/hierarchy4"/>
    <dgm:cxn modelId="{49423F40-9CA8-4516-854B-DA646ACA0684}" type="presParOf" srcId="{DD8FBF26-1555-4397-B673-468E7915B91C}" destId="{A60CE402-9D28-41A0-B3C7-C0E7F65CC2E3}" srcOrd="0" destOrd="0" presId="urn:microsoft.com/office/officeart/2005/8/layout/hierarchy4"/>
    <dgm:cxn modelId="{68E9A0CE-B2EC-4602-8A7F-99AA326DA41C}" type="presParOf" srcId="{A60CE402-9D28-41A0-B3C7-C0E7F65CC2E3}" destId="{9C082D72-AC72-41B6-888D-2D6C585584BE}" srcOrd="0" destOrd="0" presId="urn:microsoft.com/office/officeart/2005/8/layout/hierarchy4"/>
    <dgm:cxn modelId="{CA001330-E0C5-4ABE-AA30-652059CBECCF}" type="presParOf" srcId="{A60CE402-9D28-41A0-B3C7-C0E7F65CC2E3}" destId="{C8A491FC-F841-4C71-A4D5-72F8B205C97E}" srcOrd="1" destOrd="0" presId="urn:microsoft.com/office/officeart/2005/8/layout/hierarchy4"/>
    <dgm:cxn modelId="{30CA3A58-12FD-4807-85D5-DC0EC4D3E8BB}" type="presParOf" srcId="{A60CE402-9D28-41A0-B3C7-C0E7F65CC2E3}" destId="{A6CCAF4D-89C2-4BBA-ACA9-E8018835F8CE}" srcOrd="2" destOrd="0" presId="urn:microsoft.com/office/officeart/2005/8/layout/hierarchy4"/>
    <dgm:cxn modelId="{D91959B8-E32E-4037-940D-7BF17563D338}" type="presParOf" srcId="{A6CCAF4D-89C2-4BBA-ACA9-E8018835F8CE}" destId="{24782963-46CD-48A6-8E91-A43B7F5D4CD0}" srcOrd="0" destOrd="0" presId="urn:microsoft.com/office/officeart/2005/8/layout/hierarchy4"/>
    <dgm:cxn modelId="{385F21B3-C99D-44F5-929E-5E4718D5BB15}" type="presParOf" srcId="{24782963-46CD-48A6-8E91-A43B7F5D4CD0}" destId="{910043CA-8328-4E2D-8D83-E03B92DFC1E1}" srcOrd="0" destOrd="0" presId="urn:microsoft.com/office/officeart/2005/8/layout/hierarchy4"/>
    <dgm:cxn modelId="{3BC5C1C5-92FE-4663-9715-921917FE7A12}" type="presParOf" srcId="{24782963-46CD-48A6-8E91-A43B7F5D4CD0}" destId="{31AA65CE-9179-49D3-9074-8E925518B34F}" srcOrd="1" destOrd="0" presId="urn:microsoft.com/office/officeart/2005/8/layout/hierarchy4"/>
    <dgm:cxn modelId="{B4D0D146-2272-4E6A-AACF-9C93A41A828C}" type="presParOf" srcId="{24782963-46CD-48A6-8E91-A43B7F5D4CD0}" destId="{BB1C6A32-FCF6-423E-95A5-3905D8040B87}" srcOrd="2" destOrd="0" presId="urn:microsoft.com/office/officeart/2005/8/layout/hierarchy4"/>
    <dgm:cxn modelId="{F950E8EB-3220-48CC-BB12-F0F304C9F6EA}" type="presParOf" srcId="{BB1C6A32-FCF6-423E-95A5-3905D8040B87}" destId="{CC2CFABD-8E04-4D16-A3B0-7583D6BBFF3C}" srcOrd="0" destOrd="0" presId="urn:microsoft.com/office/officeart/2005/8/layout/hierarchy4"/>
    <dgm:cxn modelId="{E20DE16A-8029-413F-AE62-DB89AF102CF1}" type="presParOf" srcId="{CC2CFABD-8E04-4D16-A3B0-7583D6BBFF3C}" destId="{36F5C3B1-B667-4EDF-85B6-E00946E04F3B}" srcOrd="0" destOrd="0" presId="urn:microsoft.com/office/officeart/2005/8/layout/hierarchy4"/>
    <dgm:cxn modelId="{056C6876-CB56-417F-8911-D3554E3BACA8}" type="presParOf" srcId="{CC2CFABD-8E04-4D16-A3B0-7583D6BBFF3C}" destId="{C216AB56-C0D5-4756-AD14-26A9B831CED3}" srcOrd="1" destOrd="0" presId="urn:microsoft.com/office/officeart/2005/8/layout/hierarchy4"/>
    <dgm:cxn modelId="{74B89CC2-3370-465A-9169-452F63C5B78B}" type="presParOf" srcId="{BB1C6A32-FCF6-423E-95A5-3905D8040B87}" destId="{B739EA91-9786-4523-B10C-A626F228FCE9}" srcOrd="1" destOrd="0" presId="urn:microsoft.com/office/officeart/2005/8/layout/hierarchy4"/>
    <dgm:cxn modelId="{F84BFFAC-7FB3-4B7A-BBD7-076A9E56093E}" type="presParOf" srcId="{BB1C6A32-FCF6-423E-95A5-3905D8040B87}" destId="{01FC5CC4-A5AB-46C3-855F-1C97D8311131}" srcOrd="2" destOrd="0" presId="urn:microsoft.com/office/officeart/2005/8/layout/hierarchy4"/>
    <dgm:cxn modelId="{453B1E8B-2A4B-41DC-863D-495601AF5111}" type="presParOf" srcId="{01FC5CC4-A5AB-46C3-855F-1C97D8311131}" destId="{C158BC13-EC1B-4F81-B598-EA1AFDECF95E}" srcOrd="0" destOrd="0" presId="urn:microsoft.com/office/officeart/2005/8/layout/hierarchy4"/>
    <dgm:cxn modelId="{897BA58D-8913-424D-B5F9-73317544A9D7}" type="presParOf" srcId="{01FC5CC4-A5AB-46C3-855F-1C97D8311131}" destId="{CCDFCD17-0719-48FF-A11E-F823C1D879EE}" srcOrd="1" destOrd="0" presId="urn:microsoft.com/office/officeart/2005/8/layout/hierarchy4"/>
    <dgm:cxn modelId="{622097EB-4469-408A-9B5B-8B62078AC3F4}" type="presParOf" srcId="{A6CCAF4D-89C2-4BBA-ACA9-E8018835F8CE}" destId="{F27679E4-0DB2-4A52-B402-9EBD8587EA22}" srcOrd="1" destOrd="0" presId="urn:microsoft.com/office/officeart/2005/8/layout/hierarchy4"/>
    <dgm:cxn modelId="{B700E46F-4BED-4929-A419-0C8325ED36CD}" type="presParOf" srcId="{A6CCAF4D-89C2-4BBA-ACA9-E8018835F8CE}" destId="{12AAE9AB-BD32-43E0-894B-BEDB4651F107}" srcOrd="2" destOrd="0" presId="urn:microsoft.com/office/officeart/2005/8/layout/hierarchy4"/>
    <dgm:cxn modelId="{541E4FFE-65EC-4A07-A13C-FC28100C296A}" type="presParOf" srcId="{12AAE9AB-BD32-43E0-894B-BEDB4651F107}" destId="{A78D7C6C-1394-474A-B694-24E5FE08099E}" srcOrd="0" destOrd="0" presId="urn:microsoft.com/office/officeart/2005/8/layout/hierarchy4"/>
    <dgm:cxn modelId="{F2A3E9D8-CC7C-417F-9167-5CA4793ED8A5}" type="presParOf" srcId="{12AAE9AB-BD32-43E0-894B-BEDB4651F107}" destId="{309A980C-6C59-4307-86F4-5B365A4B69FA}" srcOrd="1" destOrd="0" presId="urn:microsoft.com/office/officeart/2005/8/layout/hierarchy4"/>
    <dgm:cxn modelId="{83DF23E8-761E-42F3-B1BF-AC32715585DA}" type="presParOf" srcId="{12AAE9AB-BD32-43E0-894B-BEDB4651F107}" destId="{B19D7450-3CA0-48A2-9E87-13B60996EA83}" srcOrd="2" destOrd="0" presId="urn:microsoft.com/office/officeart/2005/8/layout/hierarchy4"/>
    <dgm:cxn modelId="{0B0378D5-7953-4E8E-B124-E4C1AB5E1893}" type="presParOf" srcId="{B19D7450-3CA0-48A2-9E87-13B60996EA83}" destId="{91FE31EB-3905-4F54-8BD3-8B3497638FE4}" srcOrd="0" destOrd="0" presId="urn:microsoft.com/office/officeart/2005/8/layout/hierarchy4"/>
    <dgm:cxn modelId="{F7F9208B-DF3D-46E3-9AE9-5CAF8BFA100F}" type="presParOf" srcId="{91FE31EB-3905-4F54-8BD3-8B3497638FE4}" destId="{D10078C8-A19B-4AED-959A-D480836FDD4F}" srcOrd="0" destOrd="0" presId="urn:microsoft.com/office/officeart/2005/8/layout/hierarchy4"/>
    <dgm:cxn modelId="{68AF9E7E-E5E0-4CC0-9753-B5B31BEC29CF}" type="presParOf" srcId="{91FE31EB-3905-4F54-8BD3-8B3497638FE4}" destId="{9579BE49-F13E-41DD-A13B-C78158C0C79C}" srcOrd="1" destOrd="0" presId="urn:microsoft.com/office/officeart/2005/8/layout/hierarchy4"/>
    <dgm:cxn modelId="{C4CCCE43-FD20-420A-A145-FA7AB5DF663F}" type="presParOf" srcId="{B19D7450-3CA0-48A2-9E87-13B60996EA83}" destId="{F60B2AD5-C8C9-487F-852A-87E61C70DF75}" srcOrd="1" destOrd="0" presId="urn:microsoft.com/office/officeart/2005/8/layout/hierarchy4"/>
    <dgm:cxn modelId="{004E63CE-AD57-4A44-9078-8F296002FA8D}" type="presParOf" srcId="{B19D7450-3CA0-48A2-9E87-13B60996EA83}" destId="{78DCC51F-D703-4E23-B907-AF4A644C21FE}" srcOrd="2" destOrd="0" presId="urn:microsoft.com/office/officeart/2005/8/layout/hierarchy4"/>
    <dgm:cxn modelId="{0AA40AF4-AF01-4A27-9588-8AE121756FC9}" type="presParOf" srcId="{78DCC51F-D703-4E23-B907-AF4A644C21FE}" destId="{D327BE32-5730-4182-BC9E-DD83C5279B21}" srcOrd="0" destOrd="0" presId="urn:microsoft.com/office/officeart/2005/8/layout/hierarchy4"/>
    <dgm:cxn modelId="{13DF8812-BE11-4779-9634-FED77FBEA51F}" type="presParOf" srcId="{78DCC51F-D703-4E23-B907-AF4A644C21FE}" destId="{86BB2271-70BE-4F7E-A4C9-47E62AE090DC}" srcOrd="1" destOrd="0" presId="urn:microsoft.com/office/officeart/2005/8/layout/hierarchy4"/>
    <dgm:cxn modelId="{B1527742-4E33-4224-BF20-A75F7C1C0BA8}" type="presParOf" srcId="{DD8FBF26-1555-4397-B673-468E7915B91C}" destId="{EEF17162-A58F-4F97-91FB-A63728615700}" srcOrd="1" destOrd="0" presId="urn:microsoft.com/office/officeart/2005/8/layout/hierarchy4"/>
    <dgm:cxn modelId="{6F7E233F-7C82-4FEE-A7F8-55C2AE5806B1}" type="presParOf" srcId="{DD8FBF26-1555-4397-B673-468E7915B91C}" destId="{898A061F-4F3A-444D-83B1-400381CE22A0}" srcOrd="2" destOrd="0" presId="urn:microsoft.com/office/officeart/2005/8/layout/hierarchy4"/>
    <dgm:cxn modelId="{9C3577C7-5AD1-4095-A62C-725DCD7849DB}" type="presParOf" srcId="{898A061F-4F3A-444D-83B1-400381CE22A0}" destId="{449E1829-E24F-4EA4-B5EA-DA5F3A2F1E5C}" srcOrd="0" destOrd="0" presId="urn:microsoft.com/office/officeart/2005/8/layout/hierarchy4"/>
    <dgm:cxn modelId="{A63EC8F4-45C1-4188-85FD-882E8F1A128E}" type="presParOf" srcId="{898A061F-4F3A-444D-83B1-400381CE22A0}" destId="{8CD603BF-F520-4817-94D0-E118FE54DF03}" srcOrd="1" destOrd="0" presId="urn:microsoft.com/office/officeart/2005/8/layout/hierarchy4"/>
    <dgm:cxn modelId="{004C4849-91BC-473F-BD91-45C1575BB515}" type="presParOf" srcId="{898A061F-4F3A-444D-83B1-400381CE22A0}" destId="{DF2A03B3-1F4E-4881-9945-33803FA9085F}" srcOrd="2" destOrd="0" presId="urn:microsoft.com/office/officeart/2005/8/layout/hierarchy4"/>
    <dgm:cxn modelId="{F6D53EA1-020D-421C-9E1E-E03703D9DF3D}" type="presParOf" srcId="{DF2A03B3-1F4E-4881-9945-33803FA9085F}" destId="{9CCE14B2-0300-417A-8C8C-0596F22D164A}" srcOrd="0" destOrd="0" presId="urn:microsoft.com/office/officeart/2005/8/layout/hierarchy4"/>
    <dgm:cxn modelId="{9ED6DAE0-780F-45A6-A2BF-34C0BB80FA21}" type="presParOf" srcId="{9CCE14B2-0300-417A-8C8C-0596F22D164A}" destId="{3B99EF42-22AE-42E1-A90E-AA764F56BC5F}" srcOrd="0" destOrd="0" presId="urn:microsoft.com/office/officeart/2005/8/layout/hierarchy4"/>
    <dgm:cxn modelId="{8A70FE3B-2D24-4A52-A82F-B14BF000CA58}" type="presParOf" srcId="{9CCE14B2-0300-417A-8C8C-0596F22D164A}" destId="{80659865-6FD2-45D5-8BB9-291D1877EA5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B51AA3-05C4-43A4-B3A7-204FF5B14A0C}">
      <dsp:nvSpPr>
        <dsp:cNvPr id="0" name=""/>
        <dsp:cNvSpPr/>
      </dsp:nvSpPr>
      <dsp:spPr>
        <a:xfrm>
          <a:off x="740" y="465"/>
          <a:ext cx="2059548" cy="3667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Academic</a:t>
          </a:r>
          <a:r>
            <a:rPr lang="en-GB" sz="2000" b="1" kern="1200" dirty="0" smtClean="0"/>
            <a:t> </a:t>
          </a:r>
          <a:r>
            <a:rPr lang="en-GB" sz="1100" b="1" kern="1200" dirty="0" smtClean="0"/>
            <a:t>Publishing</a:t>
          </a:r>
          <a:endParaRPr lang="en-GB" sz="2000" b="1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(Journals and Books</a:t>
          </a:r>
          <a:r>
            <a:rPr lang="en-GB" sz="900" b="1" kern="1200" dirty="0" smtClean="0"/>
            <a:t>)</a:t>
          </a:r>
          <a:endParaRPr lang="en-GB" sz="900" b="1" kern="1200" dirty="0"/>
        </a:p>
      </dsp:txBody>
      <dsp:txXfrm>
        <a:off x="740" y="465"/>
        <a:ext cx="2059548" cy="366741"/>
      </dsp:txXfrm>
    </dsp:sp>
    <dsp:sp modelId="{9C082D72-AC72-41B6-888D-2D6C585584BE}">
      <dsp:nvSpPr>
        <dsp:cNvPr id="0" name=""/>
        <dsp:cNvSpPr/>
      </dsp:nvSpPr>
      <dsp:spPr>
        <a:xfrm>
          <a:off x="2750" y="394398"/>
          <a:ext cx="1624376" cy="3667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Digital</a:t>
          </a:r>
          <a:endParaRPr lang="en-GB" sz="800" b="1" kern="1200" dirty="0"/>
        </a:p>
      </dsp:txBody>
      <dsp:txXfrm>
        <a:off x="2750" y="394398"/>
        <a:ext cx="1624376" cy="366741"/>
      </dsp:txXfrm>
    </dsp:sp>
    <dsp:sp modelId="{910043CA-8328-4E2D-8D83-E03B92DFC1E1}">
      <dsp:nvSpPr>
        <dsp:cNvPr id="0" name=""/>
        <dsp:cNvSpPr/>
      </dsp:nvSpPr>
      <dsp:spPr>
        <a:xfrm>
          <a:off x="2750" y="788332"/>
          <a:ext cx="803835" cy="3667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Self Publish</a:t>
          </a:r>
          <a:endParaRPr lang="en-GB" sz="800" b="1" kern="1200" dirty="0"/>
        </a:p>
      </dsp:txBody>
      <dsp:txXfrm>
        <a:off x="2750" y="788332"/>
        <a:ext cx="803835" cy="366741"/>
      </dsp:txXfrm>
    </dsp:sp>
    <dsp:sp modelId="{36F5C3B1-B667-4EDF-85B6-E00946E04F3B}">
      <dsp:nvSpPr>
        <dsp:cNvPr id="0" name=""/>
        <dsp:cNvSpPr/>
      </dsp:nvSpPr>
      <dsp:spPr>
        <a:xfrm>
          <a:off x="2750" y="1182265"/>
          <a:ext cx="397741" cy="3667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Open</a:t>
          </a:r>
          <a:endParaRPr lang="en-GB" sz="800" b="1" kern="1200" dirty="0"/>
        </a:p>
      </dsp:txBody>
      <dsp:txXfrm>
        <a:off x="2750" y="1182265"/>
        <a:ext cx="397741" cy="366741"/>
      </dsp:txXfrm>
    </dsp:sp>
    <dsp:sp modelId="{C158BC13-EC1B-4F81-B598-EA1AFDECF95E}">
      <dsp:nvSpPr>
        <dsp:cNvPr id="0" name=""/>
        <dsp:cNvSpPr/>
      </dsp:nvSpPr>
      <dsp:spPr>
        <a:xfrm>
          <a:off x="408845" y="1182265"/>
          <a:ext cx="397741" cy="3667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Paid</a:t>
          </a:r>
          <a:endParaRPr lang="en-GB" sz="800" b="1" kern="1200" dirty="0"/>
        </a:p>
      </dsp:txBody>
      <dsp:txXfrm>
        <a:off x="408845" y="1182265"/>
        <a:ext cx="397741" cy="366741"/>
      </dsp:txXfrm>
    </dsp:sp>
    <dsp:sp modelId="{A78D7C6C-1394-474A-B694-24E5FE08099E}">
      <dsp:nvSpPr>
        <dsp:cNvPr id="0" name=""/>
        <dsp:cNvSpPr/>
      </dsp:nvSpPr>
      <dsp:spPr>
        <a:xfrm>
          <a:off x="823291" y="788332"/>
          <a:ext cx="803835" cy="3667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Publisher</a:t>
          </a:r>
          <a:endParaRPr lang="en-GB" sz="800" b="1" kern="1200" dirty="0"/>
        </a:p>
      </dsp:txBody>
      <dsp:txXfrm>
        <a:off x="823291" y="788332"/>
        <a:ext cx="803835" cy="366741"/>
      </dsp:txXfrm>
    </dsp:sp>
    <dsp:sp modelId="{D10078C8-A19B-4AED-959A-D480836FDD4F}">
      <dsp:nvSpPr>
        <dsp:cNvPr id="0" name=""/>
        <dsp:cNvSpPr/>
      </dsp:nvSpPr>
      <dsp:spPr>
        <a:xfrm>
          <a:off x="823291" y="1182265"/>
          <a:ext cx="397741" cy="3667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Open</a:t>
          </a:r>
          <a:endParaRPr lang="en-GB" sz="800" b="1" kern="1200" dirty="0"/>
        </a:p>
      </dsp:txBody>
      <dsp:txXfrm>
        <a:off x="823291" y="1182265"/>
        <a:ext cx="397741" cy="366741"/>
      </dsp:txXfrm>
    </dsp:sp>
    <dsp:sp modelId="{D327BE32-5730-4182-BC9E-DD83C5279B21}">
      <dsp:nvSpPr>
        <dsp:cNvPr id="0" name=""/>
        <dsp:cNvSpPr/>
      </dsp:nvSpPr>
      <dsp:spPr>
        <a:xfrm>
          <a:off x="1229385" y="1182265"/>
          <a:ext cx="397741" cy="3667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Paid</a:t>
          </a:r>
          <a:endParaRPr lang="en-GB" sz="800" b="1" kern="1200" dirty="0"/>
        </a:p>
      </dsp:txBody>
      <dsp:txXfrm>
        <a:off x="1229385" y="1182265"/>
        <a:ext cx="397741" cy="366741"/>
      </dsp:txXfrm>
    </dsp:sp>
    <dsp:sp modelId="{449E1829-E24F-4EA4-B5EA-DA5F3A2F1E5C}">
      <dsp:nvSpPr>
        <dsp:cNvPr id="0" name=""/>
        <dsp:cNvSpPr/>
      </dsp:nvSpPr>
      <dsp:spPr>
        <a:xfrm>
          <a:off x="1660537" y="394398"/>
          <a:ext cx="397741" cy="3667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Hard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Copy</a:t>
          </a:r>
          <a:endParaRPr lang="en-GB" sz="800" b="1" kern="1200" dirty="0"/>
        </a:p>
      </dsp:txBody>
      <dsp:txXfrm>
        <a:off x="1660537" y="394398"/>
        <a:ext cx="397741" cy="366741"/>
      </dsp:txXfrm>
    </dsp:sp>
    <dsp:sp modelId="{3B99EF42-22AE-42E1-A90E-AA764F56BC5F}">
      <dsp:nvSpPr>
        <dsp:cNvPr id="0" name=""/>
        <dsp:cNvSpPr/>
      </dsp:nvSpPr>
      <dsp:spPr>
        <a:xfrm>
          <a:off x="1661313" y="788332"/>
          <a:ext cx="396190" cy="767857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Paid</a:t>
          </a:r>
          <a:endParaRPr lang="en-GB" sz="800" b="1" kern="1200" dirty="0"/>
        </a:p>
      </dsp:txBody>
      <dsp:txXfrm>
        <a:off x="1661313" y="788332"/>
        <a:ext cx="396190" cy="7678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FE349-20CC-4C6C-94DD-1237FCAB2289}" type="datetimeFigureOut">
              <a:rPr lang="en-GB" smtClean="0"/>
              <a:pPr/>
              <a:t>21/12/2012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8924F-E8CE-4FA1-B697-6A7CCDAE592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12290" name="Picture 2" descr="http://www.unimas.my/templates/ol_business/images/logo.png"/>
          <p:cNvPicPr>
            <a:picLocks noChangeAspect="1" noChangeArrowheads="1"/>
          </p:cNvPicPr>
          <p:nvPr userDrawn="1"/>
        </p:nvPicPr>
        <p:blipFill>
          <a:blip r:embed="rId2" cstate="print"/>
          <a:srcRect r="12489"/>
          <a:stretch>
            <a:fillRect/>
          </a:stretch>
        </p:blipFill>
        <p:spPr bwMode="auto">
          <a:xfrm>
            <a:off x="0" y="-14819"/>
            <a:ext cx="9144000" cy="1266826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62CF-E98F-49EC-A312-8DD78BB95AB4}" type="datetimeFigureOut">
              <a:rPr lang="en-GB" smtClean="0"/>
              <a:pPr/>
              <a:t>21/12/2012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E21D-FD49-4E66-94CA-550499E84C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62CF-E98F-49EC-A312-8DD78BB95AB4}" type="datetimeFigureOut">
              <a:rPr lang="en-GB" smtClean="0"/>
              <a:pPr/>
              <a:t>21/12/2012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E21D-FD49-4E66-94CA-550499E84C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24" y="274638"/>
            <a:ext cx="6878472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2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7820168" y="54586"/>
            <a:ext cx="1050877" cy="1584172"/>
            <a:chOff x="423081" y="245658"/>
            <a:chExt cx="1050877" cy="1584172"/>
          </a:xfrm>
        </p:grpSpPr>
        <p:pic>
          <p:nvPicPr>
            <p:cNvPr id="7" name="Picture 2" descr="http://www.unimas.my/templates/ol_business/images/logo.pn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14236" t="10866" r="78451" b="24495"/>
            <a:stretch>
              <a:fillRect/>
            </a:stretch>
          </p:blipFill>
          <p:spPr bwMode="auto">
            <a:xfrm>
              <a:off x="423081" y="245658"/>
              <a:ext cx="1050877" cy="1126216"/>
            </a:xfrm>
            <a:prstGeom prst="rect">
              <a:avLst/>
            </a:prstGeom>
            <a:noFill/>
          </p:spPr>
        </p:pic>
        <p:pic>
          <p:nvPicPr>
            <p:cNvPr id="1026" name="Picture 2"/>
            <p:cNvPicPr>
              <a:picLocks noChangeAspect="1" noChangeArrowheads="1"/>
            </p:cNvPicPr>
            <p:nvPr userDrawn="1"/>
          </p:nvPicPr>
          <p:blipFill>
            <a:blip r:embed="rId3" cstate="print">
              <a:clrChange>
                <a:clrFrom>
                  <a:srgbClr val="0E5AA6"/>
                </a:clrFrom>
                <a:clrTo>
                  <a:srgbClr val="0E5AA6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3082" y="1369666"/>
              <a:ext cx="1050117" cy="460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62CF-E98F-49EC-A312-8DD78BB95AB4}" type="datetimeFigureOut">
              <a:rPr lang="en-GB" smtClean="0"/>
              <a:pPr/>
              <a:t>21/12/2012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E21D-FD49-4E66-94CA-550499E84C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0366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599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599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7820168" y="54586"/>
            <a:ext cx="1050877" cy="1584172"/>
            <a:chOff x="423081" y="245658"/>
            <a:chExt cx="1050877" cy="1584172"/>
          </a:xfrm>
        </p:grpSpPr>
        <p:pic>
          <p:nvPicPr>
            <p:cNvPr id="10" name="Picture 2" descr="http://www.unimas.my/templates/ol_business/images/logo.pn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14236" t="10866" r="78451" b="24495"/>
            <a:stretch>
              <a:fillRect/>
            </a:stretch>
          </p:blipFill>
          <p:spPr bwMode="auto">
            <a:xfrm>
              <a:off x="423081" y="245658"/>
              <a:ext cx="1050877" cy="1126216"/>
            </a:xfrm>
            <a:prstGeom prst="rect">
              <a:avLst/>
            </a:prstGeom>
            <a:noFill/>
          </p:spPr>
        </p:pic>
        <p:pic>
          <p:nvPicPr>
            <p:cNvPr id="11" name="Picture 2"/>
            <p:cNvPicPr>
              <a:picLocks noChangeAspect="1" noChangeArrowheads="1"/>
            </p:cNvPicPr>
            <p:nvPr userDrawn="1"/>
          </p:nvPicPr>
          <p:blipFill>
            <a:blip r:embed="rId3" cstate="print">
              <a:clrChange>
                <a:clrFrom>
                  <a:srgbClr val="0E5AA6"/>
                </a:clrFrom>
                <a:clrTo>
                  <a:srgbClr val="0E5AA6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3082" y="1369666"/>
              <a:ext cx="1050117" cy="460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4460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715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715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7820168" y="54586"/>
            <a:ext cx="1050877" cy="1584172"/>
            <a:chOff x="423081" y="245658"/>
            <a:chExt cx="1050877" cy="1584172"/>
          </a:xfrm>
        </p:grpSpPr>
        <p:pic>
          <p:nvPicPr>
            <p:cNvPr id="12" name="Picture 2" descr="http://www.unimas.my/templates/ol_business/images/logo.pn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14236" t="10866" r="78451" b="24495"/>
            <a:stretch>
              <a:fillRect/>
            </a:stretch>
          </p:blipFill>
          <p:spPr bwMode="auto">
            <a:xfrm>
              <a:off x="423081" y="245658"/>
              <a:ext cx="1050877" cy="1126216"/>
            </a:xfrm>
            <a:prstGeom prst="rect">
              <a:avLst/>
            </a:prstGeom>
            <a:noFill/>
          </p:spPr>
        </p:pic>
        <p:pic>
          <p:nvPicPr>
            <p:cNvPr id="13" name="Picture 2"/>
            <p:cNvPicPr>
              <a:picLocks noChangeAspect="1" noChangeArrowheads="1"/>
            </p:cNvPicPr>
            <p:nvPr userDrawn="1"/>
          </p:nvPicPr>
          <p:blipFill>
            <a:blip r:embed="rId3" cstate="print">
              <a:clrChange>
                <a:clrFrom>
                  <a:srgbClr val="0E5AA6"/>
                </a:clrFrom>
                <a:clrTo>
                  <a:srgbClr val="0E5AA6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3082" y="1369666"/>
              <a:ext cx="1050117" cy="460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0366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7820168" y="54586"/>
            <a:ext cx="1050877" cy="1584172"/>
            <a:chOff x="423081" y="245658"/>
            <a:chExt cx="1050877" cy="1584172"/>
          </a:xfrm>
        </p:grpSpPr>
        <p:pic>
          <p:nvPicPr>
            <p:cNvPr id="8" name="Picture 2" descr="http://www.unimas.my/templates/ol_business/images/logo.pn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14236" t="10866" r="78451" b="24495"/>
            <a:stretch>
              <a:fillRect/>
            </a:stretch>
          </p:blipFill>
          <p:spPr bwMode="auto">
            <a:xfrm>
              <a:off x="423081" y="245658"/>
              <a:ext cx="1050877" cy="1126216"/>
            </a:xfrm>
            <a:prstGeom prst="rect">
              <a:avLst/>
            </a:prstGeom>
            <a:noFill/>
          </p:spPr>
        </p:pic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>
            <a:blip r:embed="rId3" cstate="print">
              <a:clrChange>
                <a:clrFrom>
                  <a:srgbClr val="0E5AA6"/>
                </a:clrFrom>
                <a:clrTo>
                  <a:srgbClr val="0E5AA6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3082" y="1369666"/>
              <a:ext cx="1050117" cy="460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62CF-E98F-49EC-A312-8DD78BB95AB4}" type="datetimeFigureOut">
              <a:rPr lang="en-GB" smtClean="0"/>
              <a:pPr/>
              <a:t>21/12/2012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E21D-FD49-4E66-94CA-550499E84C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156266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7290" y="273050"/>
            <a:ext cx="6741994" cy="6400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1671851" cy="51299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491315" y="232011"/>
            <a:ext cx="750627" cy="1229329"/>
            <a:chOff x="423081" y="245658"/>
            <a:chExt cx="1050877" cy="1584172"/>
          </a:xfrm>
        </p:grpSpPr>
        <p:pic>
          <p:nvPicPr>
            <p:cNvPr id="7" name="Picture 2" descr="http://www.unimas.my/templates/ol_business/images/logo.pn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14236" t="10866" r="78451" b="24495"/>
            <a:stretch>
              <a:fillRect/>
            </a:stretch>
          </p:blipFill>
          <p:spPr bwMode="auto">
            <a:xfrm>
              <a:off x="423081" y="245658"/>
              <a:ext cx="1050877" cy="1126216"/>
            </a:xfrm>
            <a:prstGeom prst="rect">
              <a:avLst/>
            </a:prstGeom>
            <a:noFill/>
          </p:spPr>
        </p:pic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>
            <a:blip r:embed="rId3" cstate="print">
              <a:clrChange>
                <a:clrFrom>
                  <a:srgbClr val="0E5AA6"/>
                </a:clrFrom>
                <a:clrTo>
                  <a:srgbClr val="0E5AA6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3082" y="1369666"/>
              <a:ext cx="1050117" cy="460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62CF-E98F-49EC-A312-8DD78BB95AB4}" type="datetimeFigureOut">
              <a:rPr lang="en-GB" smtClean="0"/>
              <a:pPr/>
              <a:t>21/12/2012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E21D-FD49-4E66-94CA-550499E84C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762CF-E98F-49EC-A312-8DD78BB95AB4}" type="datetimeFigureOut">
              <a:rPr lang="en-GB" smtClean="0"/>
              <a:pPr/>
              <a:t>21/12/2012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0E21D-FD49-4E66-94CA-550499E84CB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-journal.net/index.php/ciej/rt/printerFriendly/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diagramLayout" Target="../diagrams/layout1.xml"/><Relationship Id="rId7" Type="http://schemas.openxmlformats.org/officeDocument/2006/relationships/hyperlink" Target="http://www.bloomsburyacademic.com/view/DigitalScholar_9781849666275/book-ba-9781849666275.xml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fipwg94.org/conference-proceedings-download/doc_download/13-tutorial-on-publishing-ict4d-research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Publishing </a:t>
            </a:r>
            <a:r>
              <a:rPr lang="en-US" b="1" dirty="0" smtClean="0"/>
              <a:t>Research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05720"/>
            <a:ext cx="6400800" cy="1210464"/>
          </a:xfrm>
        </p:spPr>
        <p:txBody>
          <a:bodyPr>
            <a:normAutofit/>
          </a:bodyPr>
          <a:lstStyle/>
          <a:p>
            <a:r>
              <a:rPr lang="en-GB" dirty="0" smtClean="0"/>
              <a:t>Prof. Dr. Roger W. </a:t>
            </a:r>
            <a:r>
              <a:rPr lang="en-GB" dirty="0" smtClean="0"/>
              <a:t>Harris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300" dirty="0"/>
              <a:t>S</a:t>
            </a:r>
            <a:r>
              <a:rPr lang="en-US" sz="2300" dirty="0" smtClean="0"/>
              <a:t>ummarizes the entire research paper</a:t>
            </a:r>
          </a:p>
          <a:p>
            <a:pPr>
              <a:spcBef>
                <a:spcPts val="0"/>
              </a:spcBef>
            </a:pPr>
            <a:r>
              <a:rPr lang="en-US" sz="2300" dirty="0" smtClean="0"/>
              <a:t>Should be capable of standing in its place</a:t>
            </a:r>
          </a:p>
          <a:p>
            <a:pPr>
              <a:spcBef>
                <a:spcPts val="0"/>
              </a:spcBef>
            </a:pPr>
            <a:r>
              <a:rPr lang="en-US" sz="2300" dirty="0" smtClean="0"/>
              <a:t>Allows a reader to evaluate quickly the content of your paper, and judge if it is relevant to them</a:t>
            </a:r>
          </a:p>
          <a:p>
            <a:pPr>
              <a:spcBef>
                <a:spcPts val="0"/>
              </a:spcBef>
            </a:pPr>
            <a:r>
              <a:rPr lang="en-US" sz="2300" dirty="0" smtClean="0"/>
              <a:t>Convey a complete synopsis of the paper, but within a word tight limit.</a:t>
            </a:r>
          </a:p>
          <a:p>
            <a:pPr>
              <a:spcBef>
                <a:spcPts val="0"/>
              </a:spcBef>
            </a:pPr>
            <a:r>
              <a:rPr lang="en-US" sz="2300" dirty="0" smtClean="0"/>
              <a:t>If you are given a maximum word count for an abstract, such as 200 words, stay within it</a:t>
            </a:r>
          </a:p>
          <a:p>
            <a:pPr>
              <a:spcBef>
                <a:spcPts val="0"/>
              </a:spcBef>
            </a:pPr>
            <a:r>
              <a:rPr lang="en-US" sz="2300" dirty="0" smtClean="0"/>
              <a:t>Papers are generally placed onto a database, with strict limits on the number of words, and an overlong abstract risks the entire paper becoming rejected.</a:t>
            </a:r>
          </a:p>
          <a:p>
            <a:pPr>
              <a:spcBef>
                <a:spcPts val="0"/>
              </a:spcBef>
            </a:pPr>
            <a:r>
              <a:rPr lang="en-US" sz="2300" dirty="0" smtClean="0"/>
              <a:t>Briefly introduce the general topic </a:t>
            </a:r>
          </a:p>
          <a:p>
            <a:pPr>
              <a:spcBef>
                <a:spcPts val="0"/>
              </a:spcBef>
            </a:pPr>
            <a:r>
              <a:rPr lang="en-US" sz="2300" dirty="0" smtClean="0"/>
              <a:t>Explain the research question and objectives. </a:t>
            </a:r>
          </a:p>
          <a:p>
            <a:pPr>
              <a:spcBef>
                <a:spcPts val="0"/>
              </a:spcBef>
            </a:pPr>
            <a:r>
              <a:rPr lang="en-US" sz="2300" dirty="0" smtClean="0"/>
              <a:t>Briefly describe the methodology, results and conclusions</a:t>
            </a:r>
          </a:p>
          <a:p>
            <a:pPr>
              <a:spcBef>
                <a:spcPts val="0"/>
              </a:spcBef>
            </a:pPr>
            <a:r>
              <a:rPr lang="en-US" sz="2300" dirty="0" smtClean="0"/>
              <a:t>Stick to the research question</a:t>
            </a:r>
          </a:p>
          <a:p>
            <a:pPr>
              <a:spcBef>
                <a:spcPts val="0"/>
              </a:spcBef>
            </a:pPr>
            <a:r>
              <a:rPr lang="en-US" sz="2300" dirty="0" smtClean="0"/>
              <a:t>Write freely then edit down; cut, cut, cut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584259" y="162558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Title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84259" y="2161101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>
                <a:solidFill>
                  <a:srgbClr val="FFFF00"/>
                </a:solidFill>
              </a:rPr>
              <a:t>Abstract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84259" y="2696620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Introduction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4259" y="3232139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Method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84259" y="3767658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Results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4259" y="4303177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Discussion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4259" y="4838696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Conclusions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4259" y="5374215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References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84259" y="590973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Appendices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3515" y="273050"/>
            <a:ext cx="6675769" cy="6400705"/>
          </a:xfrm>
        </p:spPr>
        <p:txBody>
          <a:bodyPr>
            <a:noAutofit/>
          </a:bodyPr>
          <a:lstStyle/>
          <a:p>
            <a:r>
              <a:rPr lang="en-GB" sz="1900" dirty="0" smtClean="0"/>
              <a:t>Literature review; start </a:t>
            </a:r>
            <a:r>
              <a:rPr lang="en-GB" sz="1900" dirty="0"/>
              <a:t>with a broad </a:t>
            </a:r>
            <a:r>
              <a:rPr lang="en-GB" sz="1900" dirty="0" smtClean="0"/>
              <a:t>background/contextual </a:t>
            </a:r>
            <a:r>
              <a:rPr lang="en-GB" sz="1900" dirty="0"/>
              <a:t>view then narrow it down to your field of study</a:t>
            </a:r>
          </a:p>
          <a:p>
            <a:r>
              <a:rPr lang="en-GB" sz="1900" dirty="0"/>
              <a:t>Explain the rationale behind each step</a:t>
            </a:r>
          </a:p>
          <a:p>
            <a:r>
              <a:rPr lang="en-GB" sz="1900" dirty="0"/>
              <a:t>Focus down to your research problem, thesis and hypothesis</a:t>
            </a:r>
          </a:p>
          <a:p>
            <a:r>
              <a:rPr lang="en-GB" sz="1900" dirty="0"/>
              <a:t>Justify why your work is essential for research in the field. e.g.;</a:t>
            </a:r>
          </a:p>
          <a:p>
            <a:pPr lvl="1"/>
            <a:r>
              <a:rPr lang="en-GB" sz="1900" dirty="0"/>
              <a:t>building on previous research, </a:t>
            </a:r>
          </a:p>
          <a:p>
            <a:pPr lvl="1"/>
            <a:r>
              <a:rPr lang="en-GB" sz="1900" dirty="0"/>
              <a:t>looking at something that everybody else has overlooked, or </a:t>
            </a:r>
          </a:p>
          <a:p>
            <a:pPr lvl="1"/>
            <a:r>
              <a:rPr lang="en-GB" sz="1900" dirty="0"/>
              <a:t>Improving on previous research that delivered unclear results</a:t>
            </a:r>
          </a:p>
          <a:p>
            <a:r>
              <a:rPr lang="en-GB" sz="1900" dirty="0"/>
              <a:t>No strict word limit, but be </a:t>
            </a:r>
            <a:r>
              <a:rPr lang="en-GB" sz="1900" dirty="0" smtClean="0"/>
              <a:t>concise</a:t>
            </a:r>
          </a:p>
          <a:p>
            <a:r>
              <a:rPr lang="en-GB" sz="1900" dirty="0" smtClean="0"/>
              <a:t>Assume </a:t>
            </a:r>
            <a:r>
              <a:rPr lang="en-GB" sz="1900" dirty="0"/>
              <a:t>that your paper </a:t>
            </a:r>
            <a:r>
              <a:rPr lang="en-GB" sz="1900" dirty="0" smtClean="0"/>
              <a:t>will be read by someone </a:t>
            </a:r>
            <a:r>
              <a:rPr lang="en-GB" sz="1900" dirty="0"/>
              <a:t>with a good working knowledge of your </a:t>
            </a:r>
            <a:r>
              <a:rPr lang="en-GB" sz="1900" dirty="0" smtClean="0"/>
              <a:t>field</a:t>
            </a:r>
            <a:endParaRPr lang="en-GB" sz="1900" dirty="0"/>
          </a:p>
          <a:p>
            <a:r>
              <a:rPr lang="en-GB" sz="1900" dirty="0" smtClean="0"/>
              <a:t>Explain how </a:t>
            </a:r>
            <a:r>
              <a:rPr lang="en-GB" sz="1900" dirty="0"/>
              <a:t>you are going to fill the </a:t>
            </a:r>
            <a:r>
              <a:rPr lang="en-GB" sz="1900" dirty="0" smtClean="0"/>
              <a:t>knowledge gap</a:t>
            </a:r>
            <a:r>
              <a:rPr lang="en-GB" sz="1900" dirty="0"/>
              <a:t>, laying out your objectives and </a:t>
            </a:r>
            <a:r>
              <a:rPr lang="en-GB" sz="1900" dirty="0" smtClean="0"/>
              <a:t>methodology</a:t>
            </a:r>
            <a:endParaRPr lang="en-GB" sz="1900" dirty="0"/>
          </a:p>
          <a:p>
            <a:r>
              <a:rPr lang="en-GB" sz="1900" dirty="0" smtClean="0"/>
              <a:t>Alert the reader to any weaknesses and assumptions </a:t>
            </a:r>
            <a:endParaRPr lang="en-GB" sz="1900" dirty="0"/>
          </a:p>
          <a:p>
            <a:r>
              <a:rPr lang="en-GB" sz="1900" dirty="0"/>
              <a:t>Keep it Short</a:t>
            </a:r>
          </a:p>
          <a:p>
            <a:r>
              <a:rPr lang="en-GB" sz="1900" dirty="0"/>
              <a:t>Define the Problem</a:t>
            </a:r>
          </a:p>
          <a:p>
            <a:r>
              <a:rPr lang="en-GB" sz="1900" dirty="0"/>
              <a:t>Ensure your discussion and conclusion refer back to this</a:t>
            </a:r>
          </a:p>
          <a:p>
            <a:endParaRPr lang="en-GB" sz="1900" dirty="0" smtClean="0"/>
          </a:p>
          <a:p>
            <a:endParaRPr lang="en-GB" sz="19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584259" y="162558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Title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84259" y="2161101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Abstract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4259" y="2696620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>
                <a:solidFill>
                  <a:srgbClr val="FFFF00"/>
                </a:solidFill>
              </a:rPr>
              <a:t>Introduction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84259" y="3232139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Method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84259" y="3767658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Results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4259" y="4303177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Discussion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4259" y="4838696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Conclusions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4259" y="5374215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References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84259" y="590973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Appendices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Common problems with literature reviews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organization and structure</a:t>
            </a:r>
          </a:p>
          <a:p>
            <a:r>
              <a:rPr lang="en-US" dirty="0" smtClean="0"/>
              <a:t>Lack focus, unity and coherence</a:t>
            </a:r>
          </a:p>
          <a:p>
            <a:r>
              <a:rPr lang="en-US" dirty="0" smtClean="0"/>
              <a:t>Repetitive and verbose</a:t>
            </a:r>
          </a:p>
          <a:p>
            <a:r>
              <a:rPr lang="en-US" dirty="0" smtClean="0"/>
              <a:t>Fail to cite influential papers</a:t>
            </a:r>
          </a:p>
          <a:p>
            <a:r>
              <a:rPr lang="en-US" dirty="0" smtClean="0"/>
              <a:t>Fail to keep up with recent developments</a:t>
            </a:r>
          </a:p>
          <a:p>
            <a:r>
              <a:rPr lang="en-US" dirty="0" smtClean="0"/>
              <a:t>Fail to critically evaluate cited papers</a:t>
            </a:r>
          </a:p>
          <a:p>
            <a:r>
              <a:rPr lang="en-US" dirty="0" smtClean="0"/>
              <a:t>Cite irrelevant or trivial references</a:t>
            </a:r>
          </a:p>
          <a:p>
            <a:r>
              <a:rPr lang="en-US" dirty="0" smtClean="0"/>
              <a:t>Depend too much on secondary sources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Writing the methodology lies at the core of the paper, and fulfills one of the basic principles underlying the scientific method</a:t>
            </a:r>
            <a:r>
              <a:rPr lang="en-US" dirty="0" smtClean="0"/>
              <a:t>.</a:t>
            </a:r>
          </a:p>
          <a:p>
            <a:pPr lvl="0"/>
            <a:r>
              <a:rPr lang="en-GB" dirty="0"/>
              <a:t>Scientific research needs to be verifiable by other researchers, so that they can review the results by replicating the experiment and corroborate its validity</a:t>
            </a:r>
          </a:p>
          <a:p>
            <a:pPr lvl="0"/>
            <a:r>
              <a:rPr lang="en-GB" dirty="0"/>
              <a:t>To enable this, you need an accurate description of the equipment and techniques used to gather data</a:t>
            </a:r>
          </a:p>
          <a:p>
            <a:pPr lvl="0"/>
            <a:r>
              <a:rPr lang="en-GB" dirty="0"/>
              <a:t>Explain how the raw data was compiled and analyzed</a:t>
            </a:r>
          </a:p>
          <a:p>
            <a:pPr lvl="0"/>
            <a:r>
              <a:rPr lang="en-GB" dirty="0"/>
              <a:t>Allows readers to evaluate the results and judge the validity of your conclusions</a:t>
            </a:r>
          </a:p>
          <a:p>
            <a:pPr lvl="0"/>
            <a:r>
              <a:rPr lang="en-GB" dirty="0"/>
              <a:t>There are variations according to the type of research, the methodology can be divided into a few sections:</a:t>
            </a:r>
          </a:p>
          <a:p>
            <a:pPr lvl="1"/>
            <a:r>
              <a:rPr lang="en-GB" dirty="0"/>
              <a:t>Describe the materials and equipment </a:t>
            </a:r>
          </a:p>
          <a:p>
            <a:pPr lvl="1"/>
            <a:r>
              <a:rPr lang="en-GB" dirty="0"/>
              <a:t>Explain how samples were gathered</a:t>
            </a:r>
          </a:p>
          <a:p>
            <a:pPr lvl="1"/>
            <a:r>
              <a:rPr lang="en-GB" dirty="0"/>
              <a:t>Explain how measurements were made </a:t>
            </a:r>
          </a:p>
          <a:p>
            <a:pPr lvl="1"/>
            <a:r>
              <a:rPr lang="en-GB" dirty="0"/>
              <a:t>Describe the calculations that were performed on the data</a:t>
            </a:r>
          </a:p>
          <a:p>
            <a:pPr lvl="1"/>
            <a:r>
              <a:rPr lang="en-GB" dirty="0"/>
              <a:t>Describe the statistical techniques used </a:t>
            </a:r>
          </a:p>
          <a:p>
            <a:pPr lvl="0"/>
            <a:r>
              <a:rPr lang="en-GB" dirty="0"/>
              <a:t>Write in chronological order, using the past </a:t>
            </a:r>
            <a:r>
              <a:rPr lang="en-GB" dirty="0" smtClean="0"/>
              <a:t>tense</a:t>
            </a:r>
            <a:r>
              <a:rPr lang="en-US" dirty="0" smtClean="0"/>
              <a:t>  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584259" y="162558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Title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84259" y="2161101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Abstract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4259" y="2696620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Introduction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4259" y="3232139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>
                <a:solidFill>
                  <a:srgbClr val="FFFF00"/>
                </a:solidFill>
              </a:rPr>
              <a:t>Method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84259" y="3767658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Results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4259" y="4303177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Discussion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4259" y="4838696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Conclusions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4259" y="5374215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References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84259" y="590973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Appendices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GB" dirty="0"/>
              <a:t>A straightforward commentary of exactly what you observed and found</a:t>
            </a:r>
          </a:p>
          <a:p>
            <a:pPr lvl="0"/>
            <a:r>
              <a:rPr lang="en-GB" dirty="0"/>
              <a:t>No interpretation or evaluation </a:t>
            </a:r>
          </a:p>
          <a:p>
            <a:pPr lvl="0"/>
            <a:r>
              <a:rPr lang="en-GB" dirty="0"/>
              <a:t>Avoid excessive information that obscures your key findings</a:t>
            </a:r>
          </a:p>
          <a:p>
            <a:pPr lvl="0"/>
            <a:r>
              <a:rPr lang="en-GB" dirty="0"/>
              <a:t>Don’t repeat; e.g., use tables or graphs, not both. If data is in a table, don’t repeat it in the text</a:t>
            </a:r>
          </a:p>
          <a:p>
            <a:pPr lvl="0"/>
            <a:r>
              <a:rPr lang="en-GB" dirty="0"/>
              <a:t>Display the most relevant information in the graph, figures and tables.</a:t>
            </a:r>
          </a:p>
          <a:p>
            <a:pPr lvl="0"/>
            <a:r>
              <a:rPr lang="en-GB" dirty="0"/>
              <a:t>Use the text to direct the reader to these, and to link to the discussion section, e.g., highlighting correlations and key findings.</a:t>
            </a:r>
          </a:p>
          <a:p>
            <a:pPr lvl="0"/>
            <a:r>
              <a:rPr lang="en-GB" dirty="0"/>
              <a:t>Include negative results; excluding them invalidates the paper and is bad science</a:t>
            </a:r>
          </a:p>
          <a:p>
            <a:pPr lvl="0"/>
            <a:r>
              <a:rPr lang="en-GB" dirty="0"/>
              <a:t>Negative results, and how you handle them, often lead to an interesting discussion section </a:t>
            </a:r>
          </a:p>
          <a:p>
            <a:pPr lvl="0"/>
            <a:r>
              <a:rPr lang="en-GB" dirty="0"/>
              <a:t>Use an appendix for larger amounts of raw data and/or calculations</a:t>
            </a:r>
          </a:p>
          <a:p>
            <a:pPr lvl="0"/>
            <a:r>
              <a:rPr lang="en-GB" dirty="0"/>
              <a:t>Specify any computer programmes that you used </a:t>
            </a:r>
          </a:p>
          <a:p>
            <a:pPr lvl="0"/>
            <a:r>
              <a:rPr lang="en-GB" dirty="0"/>
              <a:t>Assume the reader understands basic statistical </a:t>
            </a:r>
            <a:r>
              <a:rPr lang="en-GB" dirty="0" smtClean="0"/>
              <a:t>tests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584259" y="162558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Title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84259" y="2161101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Abstract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4259" y="2696620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Introduction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4259" y="3232139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Method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84259" y="3767658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>
                <a:solidFill>
                  <a:srgbClr val="FFFF00"/>
                </a:solidFill>
              </a:rPr>
              <a:t>Results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84259" y="4303177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Discussion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4259" y="4838696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Conclusions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4259" y="5374215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References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84259" y="590973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Appendices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Where </a:t>
            </a:r>
            <a:r>
              <a:rPr lang="en-US" dirty="0"/>
              <a:t>you </a:t>
            </a:r>
            <a:r>
              <a:rPr lang="en-US" dirty="0" smtClean="0"/>
              <a:t>add </a:t>
            </a:r>
            <a:r>
              <a:rPr lang="en-US" dirty="0"/>
              <a:t>your interpretations to the </a:t>
            </a:r>
            <a:r>
              <a:rPr lang="en-US" dirty="0" smtClean="0"/>
              <a:t>findings</a:t>
            </a:r>
          </a:p>
          <a:p>
            <a:pPr lvl="0"/>
            <a:r>
              <a:rPr lang="en-GB" dirty="0"/>
              <a:t>Explain any links and correlations in your data</a:t>
            </a:r>
          </a:p>
          <a:p>
            <a:pPr lvl="0"/>
            <a:r>
              <a:rPr lang="en-GB" dirty="0"/>
              <a:t>Build on the links you left in the results section </a:t>
            </a:r>
          </a:p>
          <a:p>
            <a:pPr lvl="0"/>
            <a:r>
              <a:rPr lang="en-GB" dirty="0" smtClean="0"/>
              <a:t>Some speculation is allowed, e.g., regarding causality</a:t>
            </a:r>
          </a:p>
          <a:p>
            <a:pPr lvl="0"/>
            <a:r>
              <a:rPr lang="en-GB" dirty="0" smtClean="0"/>
              <a:t>Address </a:t>
            </a:r>
            <a:r>
              <a:rPr lang="en-GB" dirty="0"/>
              <a:t>your null or alternative hypotheses according to the significance levels found by the </a:t>
            </a:r>
            <a:r>
              <a:rPr lang="en-GB" dirty="0" smtClean="0"/>
              <a:t>statistics</a:t>
            </a:r>
            <a:endParaRPr lang="en-GB" dirty="0"/>
          </a:p>
          <a:p>
            <a:pPr lvl="0"/>
            <a:r>
              <a:rPr lang="en-GB" dirty="0" smtClean="0"/>
              <a:t>Explain </a:t>
            </a:r>
            <a:r>
              <a:rPr lang="en-GB" dirty="0"/>
              <a:t>the statistical results in the context of your enquiry</a:t>
            </a:r>
          </a:p>
          <a:p>
            <a:pPr lvl="0"/>
            <a:r>
              <a:rPr lang="en-GB" dirty="0" smtClean="0"/>
              <a:t>Discuss what you did not find, and how you deal with that. </a:t>
            </a:r>
          </a:p>
          <a:p>
            <a:pPr lvl="0"/>
            <a:r>
              <a:rPr lang="en-GB" dirty="0" smtClean="0"/>
              <a:t>Even if the results are inconclusive (probable), try to find something of value</a:t>
            </a:r>
          </a:p>
          <a:p>
            <a:pPr lvl="0"/>
            <a:r>
              <a:rPr lang="en-GB" dirty="0" smtClean="0"/>
              <a:t>Position your findings into the context of previous research; do they concur or contradict or add something new </a:t>
            </a:r>
          </a:p>
          <a:p>
            <a:pPr lvl="0"/>
            <a:r>
              <a:rPr lang="en-GB" dirty="0" smtClean="0"/>
              <a:t>Suggest where results of previous research might help to interpret your own findings</a:t>
            </a:r>
          </a:p>
          <a:p>
            <a:pPr lvl="0"/>
            <a:r>
              <a:rPr lang="en-GB" dirty="0" smtClean="0"/>
              <a:t>Explain if and how your research has contributed to knowledge, or not</a:t>
            </a:r>
          </a:p>
          <a:p>
            <a:pPr lvl="0"/>
            <a:r>
              <a:rPr lang="en-GB" dirty="0" smtClean="0"/>
              <a:t>Reflect </a:t>
            </a:r>
            <a:r>
              <a:rPr lang="en-GB" dirty="0"/>
              <a:t>on the research design in the light of the outcomes;</a:t>
            </a:r>
          </a:p>
          <a:p>
            <a:pPr lvl="1"/>
            <a:r>
              <a:rPr lang="en-GB" dirty="0" smtClean="0"/>
              <a:t>What </a:t>
            </a:r>
            <a:r>
              <a:rPr lang="en-GB" dirty="0"/>
              <a:t>might you have done differently</a:t>
            </a:r>
          </a:p>
          <a:p>
            <a:pPr lvl="1"/>
            <a:r>
              <a:rPr lang="en-GB" dirty="0" smtClean="0"/>
              <a:t>What </a:t>
            </a:r>
            <a:r>
              <a:rPr lang="en-GB" dirty="0"/>
              <a:t>modifications and improvements would you suggest to another researcher</a:t>
            </a:r>
          </a:p>
          <a:p>
            <a:pPr lvl="0"/>
            <a:r>
              <a:rPr lang="en-GB" dirty="0" smtClean="0"/>
              <a:t>Avoid </a:t>
            </a:r>
            <a:r>
              <a:rPr lang="en-GB" dirty="0"/>
              <a:t>sweeping generalizations in the applicability of your findings to the wider world </a:t>
            </a:r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584259" y="162558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Title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84259" y="2161101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Abstract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4259" y="2696620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Introduction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4259" y="3232139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Method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84259" y="3767658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Results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4259" y="4303177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>
                <a:solidFill>
                  <a:srgbClr val="FFFF00"/>
                </a:solidFill>
              </a:rPr>
              <a:t>Discussion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84259" y="4838696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Conclusions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4259" y="5374215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References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84259" y="590973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Appendices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700" dirty="0"/>
              <a:t>Writing a conclusion is the final part of the research paper, drawing everything together and tying it into your initial research.</a:t>
            </a:r>
            <a:br>
              <a:rPr lang="en-US" sz="1700" dirty="0"/>
            </a:br>
            <a:r>
              <a:rPr lang="en-US" sz="1700" dirty="0" smtClean="0"/>
              <a:t>Answer the research question here</a:t>
            </a:r>
          </a:p>
          <a:p>
            <a:pPr lvl="0"/>
            <a:r>
              <a:rPr lang="en-GB" sz="1700" dirty="0"/>
              <a:t>Explain the extent to which the results have provided an answer to the research question.</a:t>
            </a:r>
          </a:p>
          <a:p>
            <a:pPr lvl="0"/>
            <a:r>
              <a:rPr lang="en-GB" sz="1700" dirty="0"/>
              <a:t>Specify some questions that another researcher can expand upon for their research </a:t>
            </a:r>
          </a:p>
          <a:p>
            <a:pPr lvl="0"/>
            <a:r>
              <a:rPr lang="en-GB" sz="1700" dirty="0"/>
              <a:t>Provide a short synopsis of the results and discussion, summing up the paper </a:t>
            </a:r>
          </a:p>
          <a:p>
            <a:pPr lvl="0"/>
            <a:r>
              <a:rPr lang="en-GB" sz="1700" dirty="0"/>
              <a:t>Mainly acts as an aid to memory</a:t>
            </a:r>
          </a:p>
          <a:p>
            <a:pPr lvl="0"/>
            <a:r>
              <a:rPr lang="en-GB" sz="1700" dirty="0"/>
              <a:t>Blend your findings into the body of research highlighted in the introduction</a:t>
            </a:r>
          </a:p>
          <a:p>
            <a:pPr lvl="0"/>
            <a:r>
              <a:rPr lang="en-GB" sz="1700" dirty="0"/>
              <a:t>Explain the importance of the study and point out how it relates to the field</a:t>
            </a:r>
          </a:p>
          <a:p>
            <a:pPr lvl="0"/>
            <a:r>
              <a:rPr lang="en-GB" sz="1700" dirty="0"/>
              <a:t>Describe how your findings can be used by readers, pointing out the benefits</a:t>
            </a:r>
          </a:p>
          <a:p>
            <a:pPr lvl="0"/>
            <a:r>
              <a:rPr lang="en-GB" sz="1700" dirty="0"/>
              <a:t>Propose the practical significance of your findings for professional practice/policy making /commercial and managerial etc.</a:t>
            </a:r>
          </a:p>
          <a:p>
            <a:pPr lvl="0"/>
            <a:r>
              <a:rPr lang="en-GB" sz="1700" dirty="0"/>
              <a:t>State what was learned</a:t>
            </a:r>
          </a:p>
          <a:p>
            <a:pPr lvl="0"/>
            <a:r>
              <a:rPr lang="en-GB" sz="1700" dirty="0"/>
              <a:t>Highlight any deficiencies </a:t>
            </a:r>
          </a:p>
          <a:p>
            <a:pPr lvl="0"/>
            <a:r>
              <a:rPr lang="en-GB" sz="1700" dirty="0"/>
              <a:t>Bring out any unanswered questions</a:t>
            </a:r>
          </a:p>
          <a:p>
            <a:pPr lvl="0"/>
            <a:r>
              <a:rPr lang="en-GB" sz="1700" dirty="0"/>
              <a:t>Offer suggestions for future </a:t>
            </a:r>
            <a:r>
              <a:rPr lang="en-GB" sz="1700" dirty="0" smtClean="0"/>
              <a:t>research</a:t>
            </a:r>
            <a:endParaRPr lang="en-GB" sz="17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584259" y="162558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Title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84259" y="2161101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Abstract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4259" y="2696620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Introduction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4259" y="3232139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Method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84259" y="3767658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Results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4259" y="4303177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Discussion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4259" y="4838696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>
                <a:solidFill>
                  <a:srgbClr val="FFFF00"/>
                </a:solidFill>
              </a:rPr>
              <a:t>Conclusions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84259" y="5374215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References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84259" y="590973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Appendices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Prevent accusations of plagiarism </a:t>
            </a:r>
            <a:r>
              <a:rPr lang="en-US" sz="2800" dirty="0"/>
              <a:t>and to give fair credit to the work of previous authors in the </a:t>
            </a:r>
            <a:r>
              <a:rPr lang="en-US" sz="2800" dirty="0" smtClean="0"/>
              <a:t>field</a:t>
            </a:r>
          </a:p>
          <a:p>
            <a:r>
              <a:rPr lang="en-US" sz="2800" dirty="0" smtClean="0"/>
              <a:t>Substantiates your literature review</a:t>
            </a:r>
          </a:p>
          <a:p>
            <a:r>
              <a:rPr lang="en-US" sz="2800" dirty="0" smtClean="0"/>
              <a:t>Reviewers and experienced researchers often look at the references first to see if the right ones are there</a:t>
            </a:r>
          </a:p>
          <a:p>
            <a:r>
              <a:rPr lang="en-GB" sz="2800" dirty="0" smtClean="0"/>
              <a:t>Follow the style of the journal to which you are submitting and be consistent</a:t>
            </a:r>
          </a:p>
          <a:p>
            <a:r>
              <a:rPr lang="en-GB" sz="2800" dirty="0" smtClean="0"/>
              <a:t>Ensure every reference is cited in the text</a:t>
            </a:r>
          </a:p>
          <a:p>
            <a:r>
              <a:rPr lang="en-GB" sz="2800" dirty="0" smtClean="0"/>
              <a:t>Ensure every citation in the text is referenced</a:t>
            </a:r>
          </a:p>
          <a:p>
            <a:r>
              <a:rPr lang="en-GB" sz="2800" dirty="0" smtClean="0"/>
              <a:t>Guide to Citation Style Guides  	</a:t>
            </a:r>
            <a:r>
              <a:rPr lang="en-GB" sz="2000" dirty="0" smtClean="0"/>
              <a:t>http://bailiwick.lib.uiowa.edu/journalism/cite.html</a:t>
            </a:r>
            <a:endParaRPr lang="en-GB" sz="2800" dirty="0" smtClean="0"/>
          </a:p>
          <a:p>
            <a:endParaRPr lang="en-GB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584259" y="162558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Title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84259" y="2161101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Abstract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4259" y="2696620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Introduction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4259" y="3232139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Method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84259" y="3767658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Results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4259" y="4303177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Discussion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4259" y="4838696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Conclusions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4259" y="5374215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>
                <a:solidFill>
                  <a:srgbClr val="FFFF00"/>
                </a:solidFill>
              </a:rPr>
              <a:t>References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84259" y="590973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Appendices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APA </a:t>
            </a:r>
            <a:r>
              <a:rPr lang="en-GB" b="1" dirty="0" smtClean="0"/>
              <a:t>Citations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 smtClean="0"/>
              <a:t>Citation in text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1737559"/>
          </a:xfrm>
        </p:spPr>
        <p:txBody>
          <a:bodyPr>
            <a:normAutofit/>
          </a:bodyPr>
          <a:lstStyle/>
          <a:p>
            <a:r>
              <a:rPr lang="en-GB" sz="1800" dirty="0"/>
              <a:t>As Richards (2004) says, ICTs represent a crucial force for cultural change.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GB" dirty="0" smtClean="0"/>
              <a:t>Reference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1737559"/>
          </a:xfrm>
        </p:spPr>
        <p:txBody>
          <a:bodyPr/>
          <a:lstStyle/>
          <a:p>
            <a:r>
              <a:rPr lang="en-GB" sz="1800" dirty="0"/>
              <a:t>Richards C. (2004) From Old to New Learning: Global Imperatives, Exemplary </a:t>
            </a:r>
            <a:r>
              <a:rPr lang="en-GB" sz="1800" dirty="0" smtClean="0"/>
              <a:t>Asian Dilemmas </a:t>
            </a:r>
            <a:r>
              <a:rPr lang="en-GB" sz="1800" dirty="0"/>
              <a:t>and ICT as a Key to Cultural Change, </a:t>
            </a:r>
            <a:r>
              <a:rPr lang="en-GB" sz="1800" i="1" dirty="0"/>
              <a:t>Education, Globalisation, </a:t>
            </a:r>
            <a:r>
              <a:rPr lang="en-GB" sz="1800" i="1" dirty="0" smtClean="0"/>
              <a:t>Societies and </a:t>
            </a:r>
            <a:r>
              <a:rPr lang="en-GB" sz="1800" i="1" dirty="0"/>
              <a:t>Education</a:t>
            </a:r>
            <a:r>
              <a:rPr lang="en-GB" sz="1800" dirty="0"/>
              <a:t>, 2, 3, 337-353.</a:t>
            </a:r>
          </a:p>
          <a:p>
            <a:endParaRPr lang="en-GB" sz="180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59700" y="4036134"/>
            <a:ext cx="4040188" cy="245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/>
              <a:t>Often they are used for social purposes or for education</a:t>
            </a:r>
            <a:r>
              <a:rPr lang="en-US" dirty="0" smtClean="0"/>
              <a:t>. Sometimes </a:t>
            </a:r>
            <a:r>
              <a:rPr lang="en-US" dirty="0"/>
              <a:t>such impacts contradict the simplistic notions that technology can result </a:t>
            </a:r>
            <a:r>
              <a:rPr lang="en-US" dirty="0" smtClean="0"/>
              <a:t>in predictable </a:t>
            </a:r>
            <a:r>
              <a:rPr lang="en-US" dirty="0"/>
              <a:t>outcomes through a process of linear causation (Parkinson and Ramírez, 2006).</a:t>
            </a: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4647525" y="4036134"/>
            <a:ext cx="4041775" cy="24546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/>
              <a:t>Parkinson S. and Ramírez R. (2006) Using a Sustainable Livelihoods Approach to </a:t>
            </a:r>
            <a:r>
              <a:rPr lang="en-US" dirty="0" smtClean="0"/>
              <a:t>Assessing the </a:t>
            </a:r>
            <a:r>
              <a:rPr lang="en-US" dirty="0"/>
              <a:t>Impact of ICTs in Development, The Journal of Community Informatics, </a:t>
            </a:r>
            <a:r>
              <a:rPr lang="en-US" dirty="0" smtClean="0"/>
              <a:t>Special Issue</a:t>
            </a:r>
            <a:r>
              <a:rPr lang="en-US" dirty="0"/>
              <a:t>: Telecentres. 2 3,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www.ci-journal.net/index.php/ciej/rt/printerFriendly/</a:t>
            </a:r>
            <a:r>
              <a:rPr lang="en-US" dirty="0" smtClean="0"/>
              <a:t> 310/269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APA Citations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 smtClean="0"/>
              <a:t>Citation in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692588"/>
          </a:xfrm>
        </p:spPr>
        <p:txBody>
          <a:bodyPr>
            <a:normAutofit/>
          </a:bodyPr>
          <a:lstStyle/>
          <a:p>
            <a:r>
              <a:rPr lang="en-US" sz="1800" dirty="0" smtClean="0"/>
              <a:t>Yet when they are provided with Internet connectivity and suitably facilitated towards using it effectively, considerable benefits can emerge (Dyson et al., 2007).</a:t>
            </a:r>
          </a:p>
          <a:p>
            <a:endParaRPr lang="en-GB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GB" dirty="0" smtClean="0"/>
              <a:t>Reference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692588"/>
          </a:xfrm>
        </p:spPr>
        <p:txBody>
          <a:bodyPr>
            <a:normAutofit/>
          </a:bodyPr>
          <a:lstStyle/>
          <a:p>
            <a:r>
              <a:rPr lang="en-US" sz="1800" dirty="0" smtClean="0"/>
              <a:t>Dyson, L. E., Hendriks, M., &amp; Grant, S. (2007). Information Technology and Indigenous People, IGI Global (pp. 1-372). doi:10.4018/978-1-59904-298-5</a:t>
            </a:r>
          </a:p>
          <a:p>
            <a:endParaRPr lang="en-GB" sz="1800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9700" y="3871245"/>
            <a:ext cx="4040188" cy="1692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/>
              <a:t>UNESCO has reported </a:t>
            </a:r>
            <a:r>
              <a:rPr lang="en-US" dirty="0" smtClean="0"/>
              <a:t>that there </a:t>
            </a:r>
            <a:r>
              <a:rPr lang="en-US" dirty="0"/>
              <a:t>are over 20,000 radio stations worldwide and more than 2 billion radio </a:t>
            </a:r>
            <a:r>
              <a:rPr lang="en-US" dirty="0" smtClean="0"/>
              <a:t>receivers (</a:t>
            </a:r>
            <a:r>
              <a:rPr lang="en-US" dirty="0"/>
              <a:t>UNESCO, 2001).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4647525" y="3871245"/>
            <a:ext cx="4041775" cy="1692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/>
              <a:t>UNESCO (2001) Community Radio Handbook. </a:t>
            </a:r>
            <a:r>
              <a:rPr lang="en-US" dirty="0" smtClean="0"/>
              <a:t>http</a:t>
            </a:r>
            <a:r>
              <a:rPr lang="en-US" dirty="0"/>
              <a:t>://www.unesco.org/webworld/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dirty="0" smtClean="0"/>
              <a:t>	publications/community_radio_handbook.pdf</a:t>
            </a:r>
            <a:endParaRPr lang="en-US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How to write an academic paper. </a:t>
            </a:r>
            <a:endParaRPr lang="en-GB" dirty="0"/>
          </a:p>
          <a:p>
            <a:pPr lvl="0"/>
            <a:r>
              <a:rPr lang="en-US" dirty="0"/>
              <a:t>Structuring manuscripts correctly. </a:t>
            </a:r>
            <a:endParaRPr lang="en-GB" dirty="0"/>
          </a:p>
          <a:p>
            <a:pPr lvl="0"/>
            <a:r>
              <a:rPr lang="en-US" dirty="0"/>
              <a:t>What to include. </a:t>
            </a:r>
            <a:endParaRPr lang="en-GB" dirty="0"/>
          </a:p>
          <a:p>
            <a:pPr lvl="0"/>
            <a:r>
              <a:rPr lang="en-US" dirty="0"/>
              <a:t>The peer-review process.</a:t>
            </a:r>
            <a:endParaRPr lang="en-GB" dirty="0"/>
          </a:p>
          <a:p>
            <a:pPr lvl="0"/>
            <a:r>
              <a:rPr lang="en-US" dirty="0"/>
              <a:t>What reviewers look for.  </a:t>
            </a:r>
            <a:endParaRPr lang="en-GB" dirty="0"/>
          </a:p>
          <a:p>
            <a:pPr lvl="0"/>
            <a:r>
              <a:rPr lang="en-US" dirty="0"/>
              <a:t>Identifying journals to submit to. </a:t>
            </a:r>
            <a:endParaRPr lang="en-GB" dirty="0"/>
          </a:p>
          <a:p>
            <a:pPr lvl="0"/>
            <a:r>
              <a:rPr lang="en-US" dirty="0"/>
              <a:t>Writing skills. </a:t>
            </a:r>
            <a:endParaRPr lang="en-GB" dirty="0"/>
          </a:p>
          <a:p>
            <a:pPr lvl="0"/>
            <a:r>
              <a:rPr lang="en-US" dirty="0"/>
              <a:t>Organizing references. </a:t>
            </a:r>
            <a:endParaRPr lang="en-GB" dirty="0"/>
          </a:p>
          <a:p>
            <a:pPr lvl="0"/>
            <a:r>
              <a:rPr lang="en-US" dirty="0"/>
              <a:t>Common mistakes. </a:t>
            </a:r>
            <a:endParaRPr lang="en-GB" dirty="0"/>
          </a:p>
          <a:p>
            <a:r>
              <a:rPr lang="en-029" dirty="0"/>
              <a:t>Plagiarism.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GB" dirty="0" smtClean="0"/>
              <a:t>Useful way to include information that would otherwise clutter up the paper </a:t>
            </a:r>
          </a:p>
          <a:p>
            <a:pPr lvl="0"/>
            <a:r>
              <a:rPr lang="en-GB" dirty="0" smtClean="0"/>
              <a:t>Usually non-essential; if removed, the paper would still be perfectly understandable</a:t>
            </a:r>
          </a:p>
          <a:p>
            <a:pPr lvl="0"/>
            <a:r>
              <a:rPr lang="en-GB" dirty="0" smtClean="0"/>
              <a:t>Place for raw data, questionnaire, statistical calculations, maps, extra photographs and diagrams of apparatus, abbreviations</a:t>
            </a:r>
          </a:p>
          <a:p>
            <a:pPr lvl="0"/>
            <a:r>
              <a:rPr lang="en-GB" dirty="0" smtClean="0"/>
              <a:t>Does not count towards the word count</a:t>
            </a:r>
          </a:p>
          <a:p>
            <a:r>
              <a:rPr lang="en-GB" dirty="0" smtClean="0"/>
              <a:t>Creates a good impression with attention to detail</a:t>
            </a:r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584259" y="162558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Title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84259" y="2161101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Abstract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4259" y="2696620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Introduction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4259" y="3232139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Method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84259" y="3767658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Results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4259" y="4303177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Discussion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4259" y="4838696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Conclusions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4259" y="5374215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References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84259" y="590973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>
                <a:solidFill>
                  <a:srgbClr val="FFFF00"/>
                </a:solidFill>
              </a:rPr>
              <a:t>Appendices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Before submitting…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7200" dirty="0" smtClean="0"/>
              <a:t>Proof read,</a:t>
            </a:r>
          </a:p>
          <a:p>
            <a:r>
              <a:rPr lang="en-GB" sz="7200" dirty="0" smtClean="0"/>
              <a:t>Proof read, again, &amp;</a:t>
            </a:r>
          </a:p>
          <a:p>
            <a:r>
              <a:rPr lang="en-GB" sz="7200" dirty="0" smtClean="0"/>
              <a:t>Proof read yet again</a:t>
            </a:r>
            <a:endParaRPr lang="en-GB" sz="5400" dirty="0" smtClean="0"/>
          </a:p>
          <a:p>
            <a:r>
              <a:rPr lang="en-GB" sz="4400" dirty="0" smtClean="0"/>
              <a:t>Then format</a:t>
            </a:r>
            <a:endParaRPr lang="en-GB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Quiz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True or False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A paper’s abstract serves as its introduction</a:t>
            </a:r>
          </a:p>
          <a:p>
            <a:pPr marL="914400" lvl="1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False.  The abstract should be capable of standing in place of the entire paper</a:t>
            </a:r>
          </a:p>
          <a:p>
            <a:pPr marL="514350" indent="-514350">
              <a:buNone/>
            </a:pPr>
            <a:r>
              <a:rPr lang="en-US" dirty="0" smtClean="0"/>
              <a:t>A good length for the abstract is around 1,000 words</a:t>
            </a:r>
          </a:p>
          <a:p>
            <a:pPr marL="914400" lvl="1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False. A good length is closer to 200 words.</a:t>
            </a:r>
          </a:p>
          <a:p>
            <a:pPr marL="457200" indent="-457200">
              <a:buNone/>
            </a:pPr>
            <a:r>
              <a:rPr lang="en-US" dirty="0" smtClean="0"/>
              <a:t>When writing the introduction, you can a</a:t>
            </a:r>
            <a:r>
              <a:rPr lang="en-GB" dirty="0" err="1" smtClean="0"/>
              <a:t>ssume</a:t>
            </a:r>
            <a:r>
              <a:rPr lang="en-GB" dirty="0" smtClean="0"/>
              <a:t> that your paper will be read by someone with a good working knowledge of your field</a:t>
            </a:r>
            <a:endParaRPr lang="en-US" dirty="0" smtClean="0"/>
          </a:p>
          <a:p>
            <a:pPr marL="91440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True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The results section is where you interpret and analyze the findings</a:t>
            </a:r>
          </a:p>
          <a:p>
            <a:pPr marL="914400" indent="0">
              <a:buNone/>
            </a:pPr>
            <a:r>
              <a:rPr lang="en-US" sz="2600" dirty="0" smtClean="0">
                <a:solidFill>
                  <a:srgbClr val="FFFF00"/>
                </a:solidFill>
              </a:rPr>
              <a:t>False. The results section should be a straightforward commentary of exactly what was observed and found</a:t>
            </a:r>
          </a:p>
          <a:p>
            <a:pPr marL="514350" indent="-514350">
              <a:buNone/>
            </a:pPr>
            <a:r>
              <a:rPr lang="en-US" dirty="0" smtClean="0"/>
              <a:t>If the results are inconclusive, you can still look for something of value</a:t>
            </a:r>
            <a:endParaRPr lang="en-GB" dirty="0" smtClean="0"/>
          </a:p>
          <a:p>
            <a:pPr marL="914400" indent="0">
              <a:buNone/>
            </a:pPr>
            <a:r>
              <a:rPr lang="en-GB" sz="2600" dirty="0" smtClean="0">
                <a:solidFill>
                  <a:srgbClr val="FFFF00"/>
                </a:solidFill>
              </a:rPr>
              <a:t>True</a:t>
            </a:r>
          </a:p>
          <a:p>
            <a:pPr marL="514350" indent="-514350">
              <a:buNone/>
            </a:pPr>
            <a:r>
              <a:rPr lang="en-US" dirty="0" smtClean="0"/>
              <a:t>The conclusions are for speculating how the results are applicable to the wider world</a:t>
            </a:r>
          </a:p>
          <a:p>
            <a:pPr marL="914400" indent="0">
              <a:buNone/>
            </a:pPr>
            <a:r>
              <a:rPr lang="en-US" sz="2600" dirty="0" smtClean="0">
                <a:solidFill>
                  <a:srgbClr val="FFFF00"/>
                </a:solidFill>
              </a:rPr>
              <a:t>False. The conclusions explain the extent to which the results have provided an answer to the research 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note on Reference Management Software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Software for scholars and authors to use for recording and utilizing bibliographic citations and references</a:t>
            </a:r>
          </a:p>
          <a:p>
            <a:r>
              <a:rPr lang="en-US" dirty="0" smtClean="0"/>
              <a:t>Database of bibliographic references </a:t>
            </a:r>
          </a:p>
          <a:p>
            <a:r>
              <a:rPr lang="en-US" dirty="0" smtClean="0"/>
              <a:t>System for generating lists in different formats</a:t>
            </a:r>
          </a:p>
          <a:p>
            <a:r>
              <a:rPr lang="en-GB" dirty="0" smtClean="0"/>
              <a:t>Integrate with word processors</a:t>
            </a:r>
          </a:p>
          <a:p>
            <a:r>
              <a:rPr lang="en-GB" dirty="0" smtClean="0"/>
              <a:t>Some allow se</a:t>
            </a:r>
            <a:r>
              <a:rPr lang="en-US" dirty="0" smtClean="0"/>
              <a:t>arches of online libraries</a:t>
            </a:r>
          </a:p>
          <a:p>
            <a:r>
              <a:rPr lang="en-GB" dirty="0" err="1" smtClean="0"/>
              <a:t>Mendeley</a:t>
            </a:r>
            <a:r>
              <a:rPr lang="en-GB" dirty="0" smtClean="0"/>
              <a:t>, </a:t>
            </a:r>
            <a:r>
              <a:rPr lang="en-GB" dirty="0" err="1" smtClean="0"/>
              <a:t>EndNote</a:t>
            </a:r>
            <a:r>
              <a:rPr lang="en-GB" dirty="0" smtClean="0"/>
              <a:t>, </a:t>
            </a:r>
            <a:r>
              <a:rPr lang="en-GB" dirty="0" err="1" smtClean="0"/>
              <a:t>Biblioscape</a:t>
            </a:r>
            <a:endParaRPr lang="en-GB" dirty="0" smtClean="0"/>
          </a:p>
          <a:p>
            <a:r>
              <a:rPr lang="en-GB" dirty="0" smtClean="0"/>
              <a:t>Package review at http://en.wikipedia.org/wiki/Comparison_of_reference_management_software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7764"/>
            <a:ext cx="3403600" cy="1311041"/>
          </a:xfrm>
        </p:spPr>
        <p:txBody>
          <a:bodyPr/>
          <a:lstStyle/>
          <a:p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Tips on pitching a book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3386" y="273050"/>
            <a:ext cx="5111750" cy="641193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</a:rPr>
              <a:t>Know the market</a:t>
            </a:r>
          </a:p>
          <a:p>
            <a:pPr lvl="1"/>
            <a:r>
              <a:rPr lang="en-US" sz="1800" b="0" dirty="0" smtClean="0"/>
              <a:t>Make a case for the book’s economic viability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rgbClr val="FFFF00"/>
                </a:solidFill>
              </a:rPr>
              <a:t>Don't go in cold</a:t>
            </a:r>
          </a:p>
          <a:p>
            <a:pPr lvl="1"/>
            <a:r>
              <a:rPr lang="en-US" sz="1800" b="0" dirty="0" smtClean="0"/>
              <a:t>Make publishers aware of you before you pitch to them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rgbClr val="FFFF00"/>
                </a:solidFill>
              </a:rPr>
              <a:t>Don't say your book will be the first of its kind</a:t>
            </a:r>
          </a:p>
          <a:p>
            <a:pPr lvl="1"/>
            <a:r>
              <a:rPr lang="en-US" sz="1800" b="0" dirty="0" smtClean="0"/>
              <a:t>Sell into established markets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rgbClr val="FFFF00"/>
                </a:solidFill>
              </a:rPr>
              <a:t>Offer something else</a:t>
            </a:r>
          </a:p>
          <a:p>
            <a:pPr lvl="1"/>
            <a:r>
              <a:rPr lang="en-US" sz="1800" b="0" dirty="0" smtClean="0"/>
              <a:t>High profile venue for the launch; other events to sell at ; a well-known reviewer; virtual book tour; a video trailer; institutional tie-ins; social media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rgbClr val="FFFF00"/>
                </a:solidFill>
              </a:rPr>
              <a:t>Think outside the book</a:t>
            </a:r>
          </a:p>
          <a:p>
            <a:pPr lvl="1"/>
            <a:r>
              <a:rPr lang="en-US" sz="1800" b="0" dirty="0" smtClean="0"/>
              <a:t>Consider going digital/self publishing; faster, cheaper.</a:t>
            </a:r>
          </a:p>
          <a:p>
            <a:pPr lvl="1"/>
            <a:r>
              <a:rPr lang="en-US" sz="1800" dirty="0" smtClean="0"/>
              <a:t>Amazon.com sells more Kindle books than print books</a:t>
            </a:r>
            <a:endParaRPr lang="en-US" sz="1800" b="0" dirty="0" smtClean="0"/>
          </a:p>
          <a:p>
            <a:endParaRPr lang="en-GB" sz="2400" dirty="0"/>
          </a:p>
        </p:txBody>
      </p:sp>
      <p:grpSp>
        <p:nvGrpSpPr>
          <p:cNvPr id="4" name="Group 4"/>
          <p:cNvGrpSpPr/>
          <p:nvPr/>
        </p:nvGrpSpPr>
        <p:grpSpPr>
          <a:xfrm>
            <a:off x="-43527" y="3033485"/>
            <a:ext cx="3840164" cy="2790259"/>
            <a:chOff x="4412340" y="1785257"/>
            <a:chExt cx="4594907" cy="3225688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22B14C"/>
                </a:clrFrom>
                <a:clrTo>
                  <a:srgbClr val="22B14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12340" y="1785257"/>
              <a:ext cx="4594907" cy="3225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 rot="187073">
              <a:off x="4992510" y="2602537"/>
              <a:ext cx="1191496" cy="12809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b="1" dirty="0" smtClean="0">
                  <a:latin typeface="Andalus" pitchFamily="18" charset="-78"/>
                  <a:cs typeface="Andalus" pitchFamily="18" charset="-78"/>
                </a:rPr>
                <a:t>Everything</a:t>
              </a:r>
            </a:p>
            <a:p>
              <a:pPr algn="ctr"/>
              <a:r>
                <a:rPr lang="en-GB" sz="1100" b="1" dirty="0" smtClean="0">
                  <a:latin typeface="Andalus" pitchFamily="18" charset="-78"/>
                  <a:cs typeface="Andalus" pitchFamily="18" charset="-78"/>
                </a:rPr>
                <a:t>you’ll ever</a:t>
              </a:r>
            </a:p>
            <a:p>
              <a:pPr algn="ctr"/>
              <a:r>
                <a:rPr lang="en-GB" sz="1100" b="1" dirty="0" smtClean="0">
                  <a:latin typeface="Andalus" pitchFamily="18" charset="-78"/>
                  <a:cs typeface="Andalus" pitchFamily="18" charset="-78"/>
                </a:rPr>
                <a:t>need to</a:t>
              </a:r>
            </a:p>
            <a:p>
              <a:pPr algn="ctr"/>
              <a:r>
                <a:rPr lang="en-GB" sz="1100" b="1" dirty="0" smtClean="0">
                  <a:latin typeface="Andalus" pitchFamily="18" charset="-78"/>
                  <a:cs typeface="Andalus" pitchFamily="18" charset="-78"/>
                </a:rPr>
                <a:t>know about</a:t>
              </a:r>
            </a:p>
            <a:p>
              <a:pPr algn="ctr"/>
              <a:r>
                <a:rPr lang="en-GB" sz="1100" b="1" dirty="0" smtClean="0">
                  <a:latin typeface="Andalus" pitchFamily="18" charset="-78"/>
                  <a:cs typeface="Andalus" pitchFamily="18" charset="-78"/>
                </a:rPr>
                <a:t>ICTs for Rural</a:t>
              </a:r>
            </a:p>
            <a:p>
              <a:pPr algn="ctr"/>
              <a:r>
                <a:rPr lang="en-GB" sz="1100" b="1" dirty="0" smtClean="0">
                  <a:latin typeface="Andalus" pitchFamily="18" charset="-78"/>
                  <a:cs typeface="Andalus" pitchFamily="18" charset="-78"/>
                </a:rPr>
                <a:t>Development</a:t>
              </a:r>
              <a:endParaRPr lang="en-GB" sz="1100" b="1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188273">
              <a:off x="6146375" y="2638825"/>
              <a:ext cx="1191496" cy="12809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b="1" dirty="0" smtClean="0">
                  <a:latin typeface="Andalus" pitchFamily="18" charset="-78"/>
                  <a:cs typeface="Andalus" pitchFamily="18" charset="-78"/>
                </a:rPr>
                <a:t>More of</a:t>
              </a:r>
            </a:p>
            <a:p>
              <a:pPr algn="ctr"/>
              <a:r>
                <a:rPr lang="en-GB" sz="1100" b="1" dirty="0" smtClean="0">
                  <a:latin typeface="Andalus" pitchFamily="18" charset="-78"/>
                  <a:cs typeface="Andalus" pitchFamily="18" charset="-78"/>
                </a:rPr>
                <a:t>what you</a:t>
              </a:r>
            </a:p>
            <a:p>
              <a:pPr algn="ctr"/>
              <a:r>
                <a:rPr lang="en-GB" sz="1100" b="1" dirty="0" smtClean="0">
                  <a:latin typeface="Andalus" pitchFamily="18" charset="-78"/>
                  <a:cs typeface="Andalus" pitchFamily="18" charset="-78"/>
                </a:rPr>
                <a:t>need to</a:t>
              </a:r>
            </a:p>
            <a:p>
              <a:pPr algn="ctr"/>
              <a:r>
                <a:rPr lang="en-GB" sz="1100" b="1" dirty="0" smtClean="0">
                  <a:latin typeface="Andalus" pitchFamily="18" charset="-78"/>
                  <a:cs typeface="Andalus" pitchFamily="18" charset="-78"/>
                </a:rPr>
                <a:t>know about</a:t>
              </a:r>
            </a:p>
            <a:p>
              <a:pPr algn="ctr"/>
              <a:r>
                <a:rPr lang="en-GB" sz="1100" b="1" dirty="0" smtClean="0">
                  <a:latin typeface="Andalus" pitchFamily="18" charset="-78"/>
                  <a:cs typeface="Andalus" pitchFamily="18" charset="-78"/>
                </a:rPr>
                <a:t>ICTs for Rural</a:t>
              </a:r>
            </a:p>
            <a:p>
              <a:pPr algn="ctr"/>
              <a:r>
                <a:rPr lang="en-GB" sz="1100" b="1" dirty="0" smtClean="0">
                  <a:latin typeface="Andalus" pitchFamily="18" charset="-78"/>
                  <a:cs typeface="Andalus" pitchFamily="18" charset="-78"/>
                </a:rPr>
                <a:t>Development</a:t>
              </a:r>
              <a:endParaRPr lang="en-GB" sz="1100" b="1" dirty="0">
                <a:latin typeface="Andalus" pitchFamily="18" charset="-78"/>
                <a:cs typeface="Andalus" pitchFamily="18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Tips for writing manuscripts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Show your work to others</a:t>
            </a:r>
          </a:p>
          <a:p>
            <a:r>
              <a:rPr lang="en-GB" dirty="0" smtClean="0"/>
              <a:t>Write with others</a:t>
            </a:r>
          </a:p>
          <a:p>
            <a:r>
              <a:rPr lang="en-GB" dirty="0" smtClean="0"/>
              <a:t>Expect rejections and learn </a:t>
            </a:r>
            <a:r>
              <a:rPr lang="en-GB" dirty="0"/>
              <a:t>from </a:t>
            </a:r>
            <a:r>
              <a:rPr lang="en-GB" dirty="0" smtClean="0"/>
              <a:t>them</a:t>
            </a:r>
          </a:p>
          <a:p>
            <a:r>
              <a:rPr lang="en-GB" dirty="0" smtClean="0"/>
              <a:t>Don’t take criticism personally</a:t>
            </a:r>
          </a:p>
          <a:p>
            <a:r>
              <a:rPr lang="en-GB" dirty="0" smtClean="0"/>
              <a:t>Follow good advice</a:t>
            </a:r>
          </a:p>
          <a:p>
            <a:r>
              <a:rPr lang="en-GB" dirty="0" smtClean="0"/>
              <a:t>Create your own opportunities;</a:t>
            </a:r>
          </a:p>
          <a:p>
            <a:pPr lvl="1"/>
            <a:r>
              <a:rPr lang="en-GB" dirty="0" smtClean="0"/>
              <a:t>Propose special issues</a:t>
            </a:r>
          </a:p>
          <a:p>
            <a:r>
              <a:rPr lang="en-GB" dirty="0" smtClean="0"/>
              <a:t>Read the journal you want to submit to</a:t>
            </a:r>
          </a:p>
          <a:p>
            <a:r>
              <a:rPr lang="en-GB" dirty="0" smtClean="0"/>
              <a:t>Approach editors informally</a:t>
            </a:r>
          </a:p>
          <a:p>
            <a:r>
              <a:rPr lang="en-GB" dirty="0"/>
              <a:t>Respond to </a:t>
            </a:r>
            <a:r>
              <a:rPr lang="en-GB" dirty="0" smtClean="0"/>
              <a:t>Reviewers – point by point in detail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Manuscript Checklist</a:t>
            </a:r>
            <a:br>
              <a:rPr lang="en-GB" dirty="0" smtClean="0"/>
            </a:br>
            <a:r>
              <a:rPr lang="en-GB" sz="1800" b="0" dirty="0" err="1" smtClean="0">
                <a:solidFill>
                  <a:schemeClr val="tx1"/>
                </a:solidFill>
                <a:effectLst/>
              </a:rPr>
              <a:t>Matkin</a:t>
            </a:r>
            <a:r>
              <a:rPr lang="en-GB" sz="1800" b="0" dirty="0" smtClean="0">
                <a:solidFill>
                  <a:schemeClr val="tx1"/>
                </a:solidFill>
                <a:effectLst/>
              </a:rPr>
              <a:t>, R., &amp; </a:t>
            </a:r>
            <a:r>
              <a:rPr lang="en-GB" sz="1800" b="0" dirty="0" err="1" smtClean="0">
                <a:solidFill>
                  <a:schemeClr val="tx1"/>
                </a:solidFill>
                <a:effectLst/>
              </a:rPr>
              <a:t>Riggar</a:t>
            </a:r>
            <a:r>
              <a:rPr lang="en-GB" sz="1800" b="0" dirty="0" smtClean="0">
                <a:solidFill>
                  <a:schemeClr val="tx1"/>
                </a:solidFill>
                <a:effectLst/>
              </a:rPr>
              <a:t>, T. F. (1991) Persist and publish. University Press of Colorado. Table 6.1, p. 82</a:t>
            </a:r>
            <a:endParaRPr lang="en-GB" b="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1192"/>
            <a:ext cx="3662862" cy="5496889"/>
          </a:xfrm>
          <a:noFill/>
        </p:spPr>
        <p:txBody>
          <a:bodyPr wrap="none" rtlCol="0">
            <a:spAutoFit/>
          </a:bodyPr>
          <a:lstStyle/>
          <a:p>
            <a:pPr marL="0">
              <a:buNone/>
            </a:pPr>
            <a:r>
              <a:rPr lang="en-GB" sz="1400" dirty="0" smtClean="0"/>
              <a:t>1. </a:t>
            </a:r>
            <a:r>
              <a:rPr lang="en-GB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Completeness</a:t>
            </a:r>
          </a:p>
          <a:p>
            <a:pPr marL="91440" indent="-274320"/>
            <a:r>
              <a:rPr lang="en-GB" sz="1100" b="0" dirty="0" smtClean="0"/>
              <a:t>goals and objectives are clearly stated</a:t>
            </a:r>
          </a:p>
          <a:p>
            <a:pPr marL="91440" indent="-274320"/>
            <a:r>
              <a:rPr lang="en-GB" sz="1100" b="0" dirty="0" smtClean="0"/>
              <a:t>purpose of the article is achieved</a:t>
            </a:r>
          </a:p>
          <a:p>
            <a:pPr marL="91440" indent="-274320"/>
            <a:r>
              <a:rPr lang="en-GB" sz="1100" b="0" dirty="0" smtClean="0"/>
              <a:t>ramifications are identified</a:t>
            </a:r>
          </a:p>
          <a:p>
            <a:pPr marL="91440" indent="-274320"/>
            <a:r>
              <a:rPr lang="en-GB" sz="1100" b="0" dirty="0" smtClean="0"/>
              <a:t>solutions are presented</a:t>
            </a:r>
          </a:p>
          <a:p>
            <a:pPr marL="91440" indent="-274320"/>
            <a:r>
              <a:rPr lang="en-GB" sz="1100" b="0" dirty="0" smtClean="0"/>
              <a:t>presentation of the material is fully logical and coherent</a:t>
            </a:r>
          </a:p>
          <a:p>
            <a:pPr marL="91440" indent="-274320"/>
            <a:r>
              <a:rPr lang="en-GB" sz="1100" b="0" dirty="0" smtClean="0"/>
              <a:t>unnecessary information has been removed</a:t>
            </a:r>
          </a:p>
          <a:p>
            <a:pPr marL="91440" indent="-274320"/>
            <a:r>
              <a:rPr lang="en-GB" sz="1100" b="0" dirty="0" smtClean="0"/>
              <a:t>information is succinct yet comprehensive</a:t>
            </a:r>
          </a:p>
          <a:p>
            <a:pPr marL="91440" indent="-274320"/>
            <a:r>
              <a:rPr lang="en-GB" sz="1100" b="0" dirty="0" smtClean="0"/>
              <a:t>significance of the information is apparent</a:t>
            </a:r>
          </a:p>
          <a:p>
            <a:pPr marL="0">
              <a:buNone/>
            </a:pPr>
            <a:r>
              <a:rPr lang="en-GB" sz="1400" dirty="0" smtClean="0"/>
              <a:t>2. </a:t>
            </a:r>
            <a:r>
              <a:rPr lang="en-GB" sz="1400" dirty="0" smtClean="0">
                <a:solidFill>
                  <a:srgbClr val="FFFF00"/>
                </a:solidFill>
              </a:rPr>
              <a:t>Authoritativeness</a:t>
            </a:r>
          </a:p>
          <a:p>
            <a:pPr marL="91440" indent="-274320"/>
            <a:r>
              <a:rPr lang="en-GB" sz="1100" b="0" dirty="0" smtClean="0"/>
              <a:t>references are relevant to the topic</a:t>
            </a:r>
          </a:p>
          <a:p>
            <a:pPr marL="91440" indent="-274320"/>
            <a:r>
              <a:rPr lang="en-GB" sz="1100" b="0" dirty="0" smtClean="0"/>
              <a:t>proportional mixture of author and others' works</a:t>
            </a:r>
          </a:p>
          <a:p>
            <a:pPr marL="91440" indent="-274320"/>
            <a:r>
              <a:rPr lang="en-GB" sz="1100" b="0" dirty="0" smtClean="0"/>
              <a:t>all relevant sources are cited</a:t>
            </a:r>
          </a:p>
          <a:p>
            <a:pPr marL="91440" indent="-274320"/>
            <a:r>
              <a:rPr lang="en-GB" sz="1100" b="0" dirty="0" smtClean="0"/>
              <a:t>occupational disciplinary blinders are removed</a:t>
            </a:r>
          </a:p>
          <a:p>
            <a:pPr marL="91440" indent="-274320"/>
            <a:r>
              <a:rPr lang="en-GB" sz="1100" b="0" dirty="0" smtClean="0"/>
              <a:t>authorities from other fields are cited</a:t>
            </a:r>
          </a:p>
          <a:p>
            <a:pPr marL="91440" indent="-274320"/>
            <a:r>
              <a:rPr lang="en-GB" sz="1100" b="0" dirty="0" smtClean="0"/>
              <a:t>information is up-to-date</a:t>
            </a:r>
          </a:p>
          <a:p>
            <a:pPr marL="91440" indent="-274320"/>
            <a:r>
              <a:rPr lang="en-GB" sz="1100" b="0" dirty="0" smtClean="0"/>
              <a:t>sources of assistance are acknowledged</a:t>
            </a:r>
          </a:p>
          <a:p>
            <a:pPr marL="91440" indent="-274320"/>
            <a:r>
              <a:rPr lang="en-GB" sz="1100" b="0" dirty="0" smtClean="0"/>
              <a:t>permission to use others' work is obtained</a:t>
            </a:r>
          </a:p>
          <a:p>
            <a:pPr marL="0">
              <a:buNone/>
            </a:pPr>
            <a:r>
              <a:rPr lang="en-GB" sz="1400" dirty="0" smtClean="0"/>
              <a:t>3. </a:t>
            </a:r>
            <a:r>
              <a:rPr lang="en-GB" sz="1400" dirty="0" smtClean="0">
                <a:solidFill>
                  <a:srgbClr val="FFFF00"/>
                </a:solidFill>
              </a:rPr>
              <a:t>Expertness</a:t>
            </a:r>
          </a:p>
          <a:p>
            <a:pPr marL="91440" indent="-274320"/>
            <a:r>
              <a:rPr lang="en-GB" sz="1100" b="0" dirty="0" smtClean="0"/>
              <a:t>proper methodology is used</a:t>
            </a:r>
          </a:p>
          <a:p>
            <a:pPr marL="91440" indent="-274320"/>
            <a:r>
              <a:rPr lang="en-GB" sz="1100" b="0" dirty="0" smtClean="0"/>
              <a:t>methodology has been applied appropriately</a:t>
            </a:r>
          </a:p>
          <a:p>
            <a:pPr marL="91440" indent="-274320"/>
            <a:r>
              <a:rPr lang="en-GB" sz="1100" b="0" dirty="0" smtClean="0"/>
              <a:t>novel or new methodology is justified</a:t>
            </a:r>
          </a:p>
          <a:p>
            <a:pPr marL="91440" indent="-274320"/>
            <a:r>
              <a:rPr lang="en-GB" sz="1100" b="0" dirty="0" smtClean="0"/>
              <a:t>reasons for using previously unused methods are sound</a:t>
            </a:r>
          </a:p>
          <a:p>
            <a:pPr marL="91440" indent="-274320"/>
            <a:r>
              <a:rPr lang="en-GB" sz="1100" b="0" dirty="0" smtClean="0"/>
              <a:t>methods are presented clearly</a:t>
            </a:r>
          </a:p>
          <a:p>
            <a:pPr marL="91440" indent="-274320"/>
            <a:r>
              <a:rPr lang="en-GB" sz="1100" b="0" dirty="0" smtClean="0"/>
              <a:t>methods can be replicated as identified</a:t>
            </a:r>
          </a:p>
          <a:p>
            <a:pPr marL="91440" indent="-274320"/>
            <a:r>
              <a:rPr lang="en-GB" sz="1100" b="0" dirty="0" smtClean="0"/>
              <a:t>purpose is to present method or findings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85509" y="1391192"/>
            <a:ext cx="3895297" cy="47151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4. </a:t>
            </a:r>
            <a:r>
              <a:rPr lang="en-GB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Singularity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/>
              <a:t>provides new information or confirms existing knowledge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/>
              <a:t>unique, original, or new elements are clearly revealed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/>
              <a:t>how old information may be used by others is stated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/>
              <a:t>applicability to salient groups is identified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/>
              <a:t>information that is presented is timely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/>
              <a:t>information is specialized or generalizable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/>
              <a:t>those who could use the information are identified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/>
              <a:t>the article improves the existing body of knowledge</a:t>
            </a:r>
          </a:p>
          <a:p>
            <a:pPr indent="-342900">
              <a:spcBef>
                <a:spcPct val="20000"/>
              </a:spcBef>
            </a:pPr>
            <a:r>
              <a:rPr lang="en-GB" sz="1400" b="1" dirty="0" smtClean="0"/>
              <a:t>5. </a:t>
            </a:r>
            <a:r>
              <a:rPr lang="en-GB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/>
              <a:t>article follows journal guidelines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/>
              <a:t>correct grammar, syntax, spelling, and punctuation are used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/>
              <a:t>non-sexist language is used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/>
              <a:t>ethnic bias is absent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/>
              <a:t>"handicapping" language is absent (e.g., the disabled) 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/>
              <a:t>information is presented in an orderly manner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/>
              <a:t>jargon and esoteric terms are absent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/>
              <a:t>communication is parsimonious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/>
              <a:t>article has been proofread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/>
              <a:t>original and copies have a clean appearance</a:t>
            </a:r>
          </a:p>
          <a:p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mistakes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Inappropriate objectives</a:t>
            </a:r>
          </a:p>
          <a:p>
            <a:r>
              <a:rPr lang="en-US" dirty="0" smtClean="0"/>
              <a:t>Unclear, drifting; too many; too ambitious</a:t>
            </a:r>
          </a:p>
          <a:p>
            <a:r>
              <a:rPr lang="en-US" dirty="0" smtClean="0"/>
              <a:t>Incomplete/overdone literature review</a:t>
            </a:r>
          </a:p>
          <a:p>
            <a:r>
              <a:rPr lang="en-US" dirty="0" smtClean="0"/>
              <a:t>Conclusions that do not arise from the discussion</a:t>
            </a:r>
          </a:p>
          <a:p>
            <a:r>
              <a:rPr lang="en-US" dirty="0" smtClean="0"/>
              <a:t>No data, no research</a:t>
            </a:r>
          </a:p>
          <a:p>
            <a:r>
              <a:rPr lang="en-US" dirty="0" smtClean="0"/>
              <a:t>Too much speculation</a:t>
            </a:r>
          </a:p>
          <a:p>
            <a:r>
              <a:rPr lang="en-US" dirty="0" smtClean="0"/>
              <a:t>Confusing correlation with causation</a:t>
            </a:r>
          </a:p>
          <a:p>
            <a:r>
              <a:rPr lang="en-US" dirty="0" smtClean="0"/>
              <a:t>Unsuitable length; should be 5-8k words</a:t>
            </a:r>
          </a:p>
          <a:p>
            <a:r>
              <a:rPr lang="en-US" dirty="0" smtClean="0"/>
              <a:t>No story</a:t>
            </a:r>
          </a:p>
          <a:p>
            <a:r>
              <a:rPr lang="en-US" dirty="0" smtClean="0"/>
              <a:t>Uninteresting , boring</a:t>
            </a:r>
          </a:p>
          <a:p>
            <a:r>
              <a:rPr lang="en-US" dirty="0" smtClean="0"/>
              <a:t>Trivial, irrelevant, no problem, done before</a:t>
            </a:r>
          </a:p>
          <a:p>
            <a:r>
              <a:rPr lang="en-US" dirty="0" smtClean="0"/>
              <a:t>Poorly constructed, weakly argued</a:t>
            </a:r>
          </a:p>
          <a:p>
            <a:r>
              <a:rPr lang="en-US" dirty="0" smtClean="0"/>
              <a:t>Ethical concerns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Publishing research; why?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3920" cy="4980904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If you don’t publish it, you haven’t  done it.</a:t>
            </a:r>
          </a:p>
          <a:p>
            <a:r>
              <a:rPr lang="en-GB" dirty="0" smtClean="0"/>
              <a:t>It’s the only form of recognition</a:t>
            </a:r>
          </a:p>
          <a:p>
            <a:r>
              <a:rPr lang="en-GB" dirty="0" smtClean="0"/>
              <a:t>Always target the top journals in your field</a:t>
            </a:r>
          </a:p>
          <a:p>
            <a:r>
              <a:rPr lang="en-GB" dirty="0" smtClean="0"/>
              <a:t>Develop a pipeline;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Ideas for future development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Research in progress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Conference papers and/or Manuscript drafts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manuscripts under submission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Forthcoming accepted publications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Published work.</a:t>
            </a:r>
            <a:endParaRPr lang="en-GB" dirty="0" smtClean="0"/>
          </a:p>
          <a:p>
            <a:r>
              <a:rPr lang="en-GB" dirty="0" smtClean="0"/>
              <a:t>Beware of churning / self-plagiarism; 1 project -&gt; 1 (good) paper</a:t>
            </a:r>
          </a:p>
          <a:p>
            <a:r>
              <a:rPr lang="en-US" dirty="0" smtClean="0"/>
              <a:t>Publish in as many formats as possible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peer-review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Double blind</a:t>
            </a:r>
          </a:p>
          <a:p>
            <a:r>
              <a:rPr lang="en-US" dirty="0" smtClean="0"/>
              <a:t>Many journals reject up to 90% of submissions</a:t>
            </a:r>
          </a:p>
          <a:p>
            <a:r>
              <a:rPr lang="en-US" dirty="0" smtClean="0"/>
              <a:t>Reviewing is un-paid </a:t>
            </a:r>
          </a:p>
          <a:p>
            <a:r>
              <a:rPr lang="en-US" dirty="0" smtClean="0"/>
              <a:t>You can wait for a year, or more</a:t>
            </a:r>
          </a:p>
          <a:p>
            <a:r>
              <a:rPr lang="en-US" dirty="0" smtClean="0"/>
              <a:t>Reviewers don’t always agree </a:t>
            </a:r>
          </a:p>
          <a:p>
            <a:r>
              <a:rPr lang="en-US" dirty="0" smtClean="0"/>
              <a:t>Good reviews will help you improve the manuscript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reviewers look for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Persuasion </a:t>
            </a:r>
          </a:p>
          <a:p>
            <a:r>
              <a:rPr lang="en-US" dirty="0" smtClean="0"/>
              <a:t>Logical flow of ideas and arguments</a:t>
            </a:r>
          </a:p>
          <a:p>
            <a:r>
              <a:rPr lang="en-US" dirty="0" smtClean="0"/>
              <a:t>Something new, interesting, counter-intuitive</a:t>
            </a:r>
          </a:p>
          <a:p>
            <a:r>
              <a:rPr lang="en-US" dirty="0" smtClean="0"/>
              <a:t>A contribution in the context of prior work</a:t>
            </a:r>
          </a:p>
          <a:p>
            <a:r>
              <a:rPr lang="en-US" dirty="0" smtClean="0"/>
              <a:t>References;</a:t>
            </a:r>
          </a:p>
          <a:p>
            <a:pPr lvl="1"/>
            <a:r>
              <a:rPr lang="en-US" dirty="0" smtClean="0"/>
              <a:t>Relevant</a:t>
            </a:r>
          </a:p>
          <a:p>
            <a:pPr lvl="1"/>
            <a:r>
              <a:rPr lang="en-US" dirty="0" smtClean="0"/>
              <a:t>Adequate, not excessive </a:t>
            </a:r>
          </a:p>
          <a:p>
            <a:pPr lvl="1"/>
            <a:r>
              <a:rPr lang="en-US" dirty="0" smtClean="0"/>
              <a:t>To the journal you’re submitting to</a:t>
            </a:r>
          </a:p>
          <a:p>
            <a:pPr lvl="1"/>
            <a:r>
              <a:rPr lang="en-US" dirty="0" smtClean="0"/>
              <a:t>Recently published (4 years)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Identifying journals to </a:t>
            </a:r>
            <a:br>
              <a:rPr lang="en-US" dirty="0" smtClean="0"/>
            </a:br>
            <a:r>
              <a:rPr lang="en-US" dirty="0" smtClean="0"/>
              <a:t>submit to – citation databases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800" b="1" dirty="0" smtClean="0"/>
              <a:t>Scopus</a:t>
            </a:r>
          </a:p>
          <a:p>
            <a:pPr lvl="1"/>
            <a:r>
              <a:rPr lang="en-US" sz="1600" dirty="0" smtClean="0"/>
              <a:t>Bibliographic database containing abstracts and citations. Covers 19,500 titles from over 5,000 international publishers, of which 16,500 are peer-reviewed journals in the scientific, technical, medical, and social sciences (including arts and humanities)</a:t>
            </a:r>
            <a:endParaRPr lang="en-GB" sz="1600" dirty="0" smtClean="0"/>
          </a:p>
          <a:p>
            <a:r>
              <a:rPr lang="en-GB" sz="1800" b="1" dirty="0" smtClean="0"/>
              <a:t>SSCI</a:t>
            </a:r>
          </a:p>
          <a:p>
            <a:pPr lvl="1"/>
            <a:r>
              <a:rPr lang="en-US" sz="1600" dirty="0" smtClean="0"/>
              <a:t>Social Sciences Citation Index. Interdisciplinary citation index product of Thomson Reuters' Healthcare &amp; Science division. Covers 2,500 journals of social sciences across more than 50 disciplines. </a:t>
            </a:r>
            <a:endParaRPr lang="en-GB" sz="1600" dirty="0" smtClean="0"/>
          </a:p>
          <a:p>
            <a:r>
              <a:rPr lang="en-US" sz="1800" b="1" dirty="0" err="1" smtClean="0"/>
              <a:t>PubMed</a:t>
            </a:r>
            <a:endParaRPr lang="en-US" sz="1800" b="1" dirty="0" smtClean="0"/>
          </a:p>
          <a:p>
            <a:pPr lvl="1"/>
            <a:r>
              <a:rPr lang="en-US" sz="1600" dirty="0" smtClean="0"/>
              <a:t> Free database accessing primarily the MEDLINE database of references and abstracts on life sciences and biomedical topics. </a:t>
            </a:r>
          </a:p>
          <a:p>
            <a:r>
              <a:rPr lang="en-US" sz="1800" b="1" dirty="0" smtClean="0"/>
              <a:t>Web of Science</a:t>
            </a:r>
          </a:p>
          <a:p>
            <a:pPr lvl="1"/>
            <a:r>
              <a:rPr lang="en-US" sz="1600" dirty="0" smtClean="0"/>
              <a:t>Online academic citation index provided by Thomson Reuters. Multiple databases, cross-disciplinary research, covering 11,500 journals selected on the basis of impact evaluations. Includes open-access journals and over 12,000 conferences each year </a:t>
            </a:r>
          </a:p>
          <a:p>
            <a:r>
              <a:rPr lang="en-US" sz="1800" b="1" dirty="0" smtClean="0"/>
              <a:t>Google Scholar </a:t>
            </a:r>
          </a:p>
          <a:p>
            <a:pPr lvl="1"/>
            <a:r>
              <a:rPr lang="en-US" sz="1600" dirty="0" smtClean="0"/>
              <a:t> Accessible web search engine that indexes the full text of scholarly literature across an array of publishing formats and disciplines. 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Identifying journals to </a:t>
            </a:r>
            <a:br>
              <a:rPr lang="en-US" dirty="0" smtClean="0"/>
            </a:br>
            <a:r>
              <a:rPr lang="en-US" dirty="0" smtClean="0"/>
              <a:t>submit to – impact factor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impact factor (IF) of an academic journal is a measure of the average number of citations to recent articles published in the journal. It is used as a proxy for the relative importance of a journal within its field.</a:t>
            </a:r>
          </a:p>
          <a:p>
            <a:r>
              <a:rPr lang="en-US" dirty="0" smtClean="0"/>
              <a:t>In a given year, the impact factor of a journal is the average number of citations received per paper published in that journal during the two preceding years.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JCR Web – Web of Knowledge</a:t>
            </a:r>
            <a:br>
              <a:rPr lang="en-US" dirty="0" smtClean="0"/>
            </a:br>
            <a:r>
              <a:rPr lang="en-US" sz="1200" dirty="0" smtClean="0"/>
              <a:t> http://admin-apps.webofknowledge.com/JCR/JCR?PointOfEntry=Home&amp;SID=U18CgKHGaG2dhJiK2gd</a:t>
            </a:r>
            <a:endParaRPr lang="en-GB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93057"/>
          </a:xfrm>
        </p:spPr>
        <p:txBody>
          <a:bodyPr/>
          <a:lstStyle/>
          <a:p>
            <a:r>
              <a:rPr lang="en-US" dirty="0" smtClean="0"/>
              <a:t>Data to evaluate and compare journals.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7942" y="2385306"/>
            <a:ext cx="3687082" cy="83709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972" y="4733149"/>
            <a:ext cx="6129338" cy="179419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33485" y="2987975"/>
            <a:ext cx="5897789" cy="17586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5322798" y="2579586"/>
            <a:ext cx="3571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Malaysian Journals by Impact Factor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20914" y="4088413"/>
            <a:ext cx="2627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Behavioural Sciences </a:t>
            </a:r>
          </a:p>
          <a:p>
            <a:r>
              <a:rPr lang="en-GB" dirty="0" smtClean="0"/>
              <a:t>Journals by  Impact Factor</a:t>
            </a:r>
            <a:endParaRPr lang="en-GB" dirty="0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 cstate="print"/>
          <a:srcRect t="1790"/>
          <a:stretch>
            <a:fillRect/>
          </a:stretch>
        </p:blipFill>
        <p:spPr bwMode="auto">
          <a:xfrm>
            <a:off x="6976197" y="4427912"/>
            <a:ext cx="1647825" cy="2142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SCImago</a:t>
            </a:r>
            <a:r>
              <a:rPr lang="en-GB" dirty="0" smtClean="0"/>
              <a:t> Journal Rank</a:t>
            </a:r>
            <a:br>
              <a:rPr lang="en-GB" dirty="0" smtClean="0"/>
            </a:br>
            <a:r>
              <a:rPr lang="en-GB" sz="1100" dirty="0" smtClean="0"/>
              <a:t> http://www.scimagojr.com/index.php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71945"/>
          </a:xfrm>
        </p:spPr>
        <p:txBody>
          <a:bodyPr/>
          <a:lstStyle/>
          <a:p>
            <a:r>
              <a:rPr lang="en-US" dirty="0" smtClean="0"/>
              <a:t>Shows the visibility of journals in Scopus.</a:t>
            </a:r>
            <a:endParaRPr lang="en-GB" dirty="0"/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5426" y="2632362"/>
            <a:ext cx="5203612" cy="28956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29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5345" y="5737679"/>
            <a:ext cx="1709301" cy="9263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29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50750" y="5737679"/>
            <a:ext cx="1698334" cy="9263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29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15928" y="5737678"/>
            <a:ext cx="1706203" cy="9263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295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3413" y="5737678"/>
            <a:ext cx="1726055" cy="9263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295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66258" y="4647816"/>
            <a:ext cx="1684052" cy="9263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295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46858" y="3627236"/>
            <a:ext cx="1701918" cy="9263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295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41126" y="2606656"/>
            <a:ext cx="1704109" cy="926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80108" y="2202876"/>
            <a:ext cx="4842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MIS Quarterly: Management Information Systems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words of caution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factor is a journal metric and should not be used to assess an individual researcher</a:t>
            </a:r>
            <a:endParaRPr lang="en-GB" dirty="0" smtClean="0"/>
          </a:p>
          <a:p>
            <a:r>
              <a:rPr lang="en-US" dirty="0" smtClean="0"/>
              <a:t>A journal can adopt editorial policies that increase its impact factor</a:t>
            </a:r>
          </a:p>
          <a:p>
            <a:r>
              <a:rPr lang="en-US" dirty="0" smtClean="0"/>
              <a:t>Journal ranking lists based on the impact factor only moderately correlate with journal ranking lists based on the results of an expert survey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Digital and Open Publishing</a:t>
            </a:r>
            <a:endParaRPr lang="en-GB" dirty="0"/>
          </a:p>
        </p:txBody>
      </p:sp>
      <p:sp>
        <p:nvSpPr>
          <p:cNvPr id="10" name="Freeform 9"/>
          <p:cNvSpPr/>
          <p:nvPr/>
        </p:nvSpPr>
        <p:spPr>
          <a:xfrm>
            <a:off x="1555219" y="1861693"/>
            <a:ext cx="6091618" cy="953492"/>
          </a:xfrm>
          <a:custGeom>
            <a:avLst/>
            <a:gdLst>
              <a:gd name="connsiteX0" fmla="*/ 0 w 6091618"/>
              <a:gd name="connsiteY0" fmla="*/ 95349 h 953492"/>
              <a:gd name="connsiteX1" fmla="*/ 27927 w 6091618"/>
              <a:gd name="connsiteY1" fmla="*/ 27927 h 953492"/>
              <a:gd name="connsiteX2" fmla="*/ 95349 w 6091618"/>
              <a:gd name="connsiteY2" fmla="*/ 0 h 953492"/>
              <a:gd name="connsiteX3" fmla="*/ 5996269 w 6091618"/>
              <a:gd name="connsiteY3" fmla="*/ 0 h 953492"/>
              <a:gd name="connsiteX4" fmla="*/ 6063691 w 6091618"/>
              <a:gd name="connsiteY4" fmla="*/ 27927 h 953492"/>
              <a:gd name="connsiteX5" fmla="*/ 6091618 w 6091618"/>
              <a:gd name="connsiteY5" fmla="*/ 95349 h 953492"/>
              <a:gd name="connsiteX6" fmla="*/ 6091618 w 6091618"/>
              <a:gd name="connsiteY6" fmla="*/ 858143 h 953492"/>
              <a:gd name="connsiteX7" fmla="*/ 6063691 w 6091618"/>
              <a:gd name="connsiteY7" fmla="*/ 925565 h 953492"/>
              <a:gd name="connsiteX8" fmla="*/ 5996269 w 6091618"/>
              <a:gd name="connsiteY8" fmla="*/ 953492 h 953492"/>
              <a:gd name="connsiteX9" fmla="*/ 95349 w 6091618"/>
              <a:gd name="connsiteY9" fmla="*/ 953492 h 953492"/>
              <a:gd name="connsiteX10" fmla="*/ 27927 w 6091618"/>
              <a:gd name="connsiteY10" fmla="*/ 925565 h 953492"/>
              <a:gd name="connsiteX11" fmla="*/ 0 w 6091618"/>
              <a:gd name="connsiteY11" fmla="*/ 858143 h 953492"/>
              <a:gd name="connsiteX12" fmla="*/ 0 w 6091618"/>
              <a:gd name="connsiteY12" fmla="*/ 95349 h 953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91618" h="953492">
                <a:moveTo>
                  <a:pt x="0" y="95349"/>
                </a:moveTo>
                <a:cubicBezTo>
                  <a:pt x="0" y="70061"/>
                  <a:pt x="10046" y="45808"/>
                  <a:pt x="27927" y="27927"/>
                </a:cubicBezTo>
                <a:cubicBezTo>
                  <a:pt x="45808" y="10046"/>
                  <a:pt x="70061" y="0"/>
                  <a:pt x="95349" y="0"/>
                </a:cubicBezTo>
                <a:lnTo>
                  <a:pt x="5996269" y="0"/>
                </a:lnTo>
                <a:cubicBezTo>
                  <a:pt x="6021557" y="0"/>
                  <a:pt x="6045810" y="10046"/>
                  <a:pt x="6063691" y="27927"/>
                </a:cubicBezTo>
                <a:cubicBezTo>
                  <a:pt x="6081572" y="45808"/>
                  <a:pt x="6091618" y="70061"/>
                  <a:pt x="6091618" y="95349"/>
                </a:cubicBezTo>
                <a:lnTo>
                  <a:pt x="6091618" y="858143"/>
                </a:lnTo>
                <a:cubicBezTo>
                  <a:pt x="6091618" y="883431"/>
                  <a:pt x="6081572" y="907684"/>
                  <a:pt x="6063691" y="925565"/>
                </a:cubicBezTo>
                <a:cubicBezTo>
                  <a:pt x="6045810" y="943446"/>
                  <a:pt x="6021557" y="953492"/>
                  <a:pt x="5996269" y="953492"/>
                </a:cubicBezTo>
                <a:lnTo>
                  <a:pt x="95349" y="953492"/>
                </a:lnTo>
                <a:cubicBezTo>
                  <a:pt x="70061" y="953492"/>
                  <a:pt x="45808" y="943446"/>
                  <a:pt x="27927" y="925565"/>
                </a:cubicBezTo>
                <a:cubicBezTo>
                  <a:pt x="10046" y="907684"/>
                  <a:pt x="0" y="883431"/>
                  <a:pt x="0" y="858143"/>
                </a:cubicBezTo>
                <a:lnTo>
                  <a:pt x="0" y="95349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9847" tIns="149847" rIns="149847" bIns="149847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3200" b="1" kern="1200" dirty="0" smtClean="0"/>
              <a:t>Academic Publishing</a:t>
            </a: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b="1" kern="1200" dirty="0" smtClean="0"/>
              <a:t>(Journals and Books)</a:t>
            </a:r>
            <a:endParaRPr lang="en-GB" sz="1600" b="1" kern="1200" dirty="0"/>
          </a:p>
        </p:txBody>
      </p:sp>
      <p:sp>
        <p:nvSpPr>
          <p:cNvPr id="11" name="Freeform 10"/>
          <p:cNvSpPr/>
          <p:nvPr/>
        </p:nvSpPr>
        <p:spPr>
          <a:xfrm>
            <a:off x="1561165" y="2895279"/>
            <a:ext cx="4804489" cy="953492"/>
          </a:xfrm>
          <a:custGeom>
            <a:avLst/>
            <a:gdLst>
              <a:gd name="connsiteX0" fmla="*/ 0 w 4804489"/>
              <a:gd name="connsiteY0" fmla="*/ 95349 h 953492"/>
              <a:gd name="connsiteX1" fmla="*/ 27927 w 4804489"/>
              <a:gd name="connsiteY1" fmla="*/ 27927 h 953492"/>
              <a:gd name="connsiteX2" fmla="*/ 95349 w 4804489"/>
              <a:gd name="connsiteY2" fmla="*/ 0 h 953492"/>
              <a:gd name="connsiteX3" fmla="*/ 4709140 w 4804489"/>
              <a:gd name="connsiteY3" fmla="*/ 0 h 953492"/>
              <a:gd name="connsiteX4" fmla="*/ 4776562 w 4804489"/>
              <a:gd name="connsiteY4" fmla="*/ 27927 h 953492"/>
              <a:gd name="connsiteX5" fmla="*/ 4804489 w 4804489"/>
              <a:gd name="connsiteY5" fmla="*/ 95349 h 953492"/>
              <a:gd name="connsiteX6" fmla="*/ 4804489 w 4804489"/>
              <a:gd name="connsiteY6" fmla="*/ 858143 h 953492"/>
              <a:gd name="connsiteX7" fmla="*/ 4776562 w 4804489"/>
              <a:gd name="connsiteY7" fmla="*/ 925565 h 953492"/>
              <a:gd name="connsiteX8" fmla="*/ 4709140 w 4804489"/>
              <a:gd name="connsiteY8" fmla="*/ 953492 h 953492"/>
              <a:gd name="connsiteX9" fmla="*/ 95349 w 4804489"/>
              <a:gd name="connsiteY9" fmla="*/ 953492 h 953492"/>
              <a:gd name="connsiteX10" fmla="*/ 27927 w 4804489"/>
              <a:gd name="connsiteY10" fmla="*/ 925565 h 953492"/>
              <a:gd name="connsiteX11" fmla="*/ 0 w 4804489"/>
              <a:gd name="connsiteY11" fmla="*/ 858143 h 953492"/>
              <a:gd name="connsiteX12" fmla="*/ 0 w 4804489"/>
              <a:gd name="connsiteY12" fmla="*/ 95349 h 953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04489" h="953492">
                <a:moveTo>
                  <a:pt x="0" y="95349"/>
                </a:moveTo>
                <a:cubicBezTo>
                  <a:pt x="0" y="70061"/>
                  <a:pt x="10046" y="45808"/>
                  <a:pt x="27927" y="27927"/>
                </a:cubicBezTo>
                <a:cubicBezTo>
                  <a:pt x="45808" y="10046"/>
                  <a:pt x="70061" y="0"/>
                  <a:pt x="95349" y="0"/>
                </a:cubicBezTo>
                <a:lnTo>
                  <a:pt x="4709140" y="0"/>
                </a:lnTo>
                <a:cubicBezTo>
                  <a:pt x="4734428" y="0"/>
                  <a:pt x="4758681" y="10046"/>
                  <a:pt x="4776562" y="27927"/>
                </a:cubicBezTo>
                <a:cubicBezTo>
                  <a:pt x="4794443" y="45808"/>
                  <a:pt x="4804489" y="70061"/>
                  <a:pt x="4804489" y="95349"/>
                </a:cubicBezTo>
                <a:lnTo>
                  <a:pt x="4804489" y="858143"/>
                </a:lnTo>
                <a:cubicBezTo>
                  <a:pt x="4804489" y="883431"/>
                  <a:pt x="4794443" y="907684"/>
                  <a:pt x="4776562" y="925565"/>
                </a:cubicBezTo>
                <a:cubicBezTo>
                  <a:pt x="4758681" y="943446"/>
                  <a:pt x="4734428" y="953492"/>
                  <a:pt x="4709140" y="953492"/>
                </a:cubicBezTo>
                <a:lnTo>
                  <a:pt x="95349" y="953492"/>
                </a:lnTo>
                <a:cubicBezTo>
                  <a:pt x="70061" y="953492"/>
                  <a:pt x="45808" y="943446"/>
                  <a:pt x="27927" y="925565"/>
                </a:cubicBezTo>
                <a:cubicBezTo>
                  <a:pt x="10046" y="907684"/>
                  <a:pt x="0" y="883431"/>
                  <a:pt x="0" y="858143"/>
                </a:cubicBezTo>
                <a:lnTo>
                  <a:pt x="0" y="95349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shade val="8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37" tIns="107937" rIns="107937" bIns="107937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100" b="1" kern="1200" dirty="0" smtClean="0"/>
              <a:t>Digital</a:t>
            </a:r>
            <a:endParaRPr lang="en-GB" sz="2100" b="1" kern="1200" dirty="0"/>
          </a:p>
        </p:txBody>
      </p:sp>
      <p:sp>
        <p:nvSpPr>
          <p:cNvPr id="14" name="Freeform 13"/>
          <p:cNvSpPr/>
          <p:nvPr/>
        </p:nvSpPr>
        <p:spPr>
          <a:xfrm>
            <a:off x="1561165" y="3928864"/>
            <a:ext cx="2377540" cy="953492"/>
          </a:xfrm>
          <a:custGeom>
            <a:avLst/>
            <a:gdLst>
              <a:gd name="connsiteX0" fmla="*/ 0 w 2377540"/>
              <a:gd name="connsiteY0" fmla="*/ 95349 h 953492"/>
              <a:gd name="connsiteX1" fmla="*/ 27927 w 2377540"/>
              <a:gd name="connsiteY1" fmla="*/ 27927 h 953492"/>
              <a:gd name="connsiteX2" fmla="*/ 95349 w 2377540"/>
              <a:gd name="connsiteY2" fmla="*/ 0 h 953492"/>
              <a:gd name="connsiteX3" fmla="*/ 2282191 w 2377540"/>
              <a:gd name="connsiteY3" fmla="*/ 0 h 953492"/>
              <a:gd name="connsiteX4" fmla="*/ 2349613 w 2377540"/>
              <a:gd name="connsiteY4" fmla="*/ 27927 h 953492"/>
              <a:gd name="connsiteX5" fmla="*/ 2377540 w 2377540"/>
              <a:gd name="connsiteY5" fmla="*/ 95349 h 953492"/>
              <a:gd name="connsiteX6" fmla="*/ 2377540 w 2377540"/>
              <a:gd name="connsiteY6" fmla="*/ 858143 h 953492"/>
              <a:gd name="connsiteX7" fmla="*/ 2349613 w 2377540"/>
              <a:gd name="connsiteY7" fmla="*/ 925565 h 953492"/>
              <a:gd name="connsiteX8" fmla="*/ 2282191 w 2377540"/>
              <a:gd name="connsiteY8" fmla="*/ 953492 h 953492"/>
              <a:gd name="connsiteX9" fmla="*/ 95349 w 2377540"/>
              <a:gd name="connsiteY9" fmla="*/ 953492 h 953492"/>
              <a:gd name="connsiteX10" fmla="*/ 27927 w 2377540"/>
              <a:gd name="connsiteY10" fmla="*/ 925565 h 953492"/>
              <a:gd name="connsiteX11" fmla="*/ 0 w 2377540"/>
              <a:gd name="connsiteY11" fmla="*/ 858143 h 953492"/>
              <a:gd name="connsiteX12" fmla="*/ 0 w 2377540"/>
              <a:gd name="connsiteY12" fmla="*/ 95349 h 953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77540" h="953492">
                <a:moveTo>
                  <a:pt x="0" y="95349"/>
                </a:moveTo>
                <a:cubicBezTo>
                  <a:pt x="0" y="70061"/>
                  <a:pt x="10046" y="45808"/>
                  <a:pt x="27927" y="27927"/>
                </a:cubicBezTo>
                <a:cubicBezTo>
                  <a:pt x="45808" y="10046"/>
                  <a:pt x="70061" y="0"/>
                  <a:pt x="95349" y="0"/>
                </a:cubicBezTo>
                <a:lnTo>
                  <a:pt x="2282191" y="0"/>
                </a:lnTo>
                <a:cubicBezTo>
                  <a:pt x="2307479" y="0"/>
                  <a:pt x="2331732" y="10046"/>
                  <a:pt x="2349613" y="27927"/>
                </a:cubicBezTo>
                <a:cubicBezTo>
                  <a:pt x="2367494" y="45808"/>
                  <a:pt x="2377540" y="70061"/>
                  <a:pt x="2377540" y="95349"/>
                </a:cubicBezTo>
                <a:lnTo>
                  <a:pt x="2377540" y="858143"/>
                </a:lnTo>
                <a:cubicBezTo>
                  <a:pt x="2377540" y="883431"/>
                  <a:pt x="2367494" y="907684"/>
                  <a:pt x="2349613" y="925565"/>
                </a:cubicBezTo>
                <a:cubicBezTo>
                  <a:pt x="2331732" y="943446"/>
                  <a:pt x="2307479" y="953492"/>
                  <a:pt x="2282191" y="953492"/>
                </a:cubicBezTo>
                <a:lnTo>
                  <a:pt x="95349" y="953492"/>
                </a:lnTo>
                <a:cubicBezTo>
                  <a:pt x="70061" y="953492"/>
                  <a:pt x="45808" y="943446"/>
                  <a:pt x="27927" y="925565"/>
                </a:cubicBezTo>
                <a:cubicBezTo>
                  <a:pt x="10046" y="907684"/>
                  <a:pt x="0" y="883431"/>
                  <a:pt x="0" y="858143"/>
                </a:cubicBezTo>
                <a:lnTo>
                  <a:pt x="0" y="95349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99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37" tIns="107937" rIns="107937" bIns="107937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100" b="1" kern="1200" dirty="0" smtClean="0"/>
              <a:t>Self Publish</a:t>
            </a:r>
            <a:endParaRPr lang="en-GB" sz="2100" b="1" kern="1200" dirty="0"/>
          </a:p>
        </p:txBody>
      </p:sp>
      <p:sp>
        <p:nvSpPr>
          <p:cNvPr id="16" name="Freeform 15"/>
          <p:cNvSpPr/>
          <p:nvPr/>
        </p:nvSpPr>
        <p:spPr>
          <a:xfrm>
            <a:off x="1561165" y="4962450"/>
            <a:ext cx="1176417" cy="953492"/>
          </a:xfrm>
          <a:custGeom>
            <a:avLst/>
            <a:gdLst>
              <a:gd name="connsiteX0" fmla="*/ 0 w 1176417"/>
              <a:gd name="connsiteY0" fmla="*/ 95349 h 953492"/>
              <a:gd name="connsiteX1" fmla="*/ 27927 w 1176417"/>
              <a:gd name="connsiteY1" fmla="*/ 27927 h 953492"/>
              <a:gd name="connsiteX2" fmla="*/ 95349 w 1176417"/>
              <a:gd name="connsiteY2" fmla="*/ 0 h 953492"/>
              <a:gd name="connsiteX3" fmla="*/ 1081068 w 1176417"/>
              <a:gd name="connsiteY3" fmla="*/ 0 h 953492"/>
              <a:gd name="connsiteX4" fmla="*/ 1148490 w 1176417"/>
              <a:gd name="connsiteY4" fmla="*/ 27927 h 953492"/>
              <a:gd name="connsiteX5" fmla="*/ 1176417 w 1176417"/>
              <a:gd name="connsiteY5" fmla="*/ 95349 h 953492"/>
              <a:gd name="connsiteX6" fmla="*/ 1176417 w 1176417"/>
              <a:gd name="connsiteY6" fmla="*/ 858143 h 953492"/>
              <a:gd name="connsiteX7" fmla="*/ 1148490 w 1176417"/>
              <a:gd name="connsiteY7" fmla="*/ 925565 h 953492"/>
              <a:gd name="connsiteX8" fmla="*/ 1081068 w 1176417"/>
              <a:gd name="connsiteY8" fmla="*/ 953492 h 953492"/>
              <a:gd name="connsiteX9" fmla="*/ 95349 w 1176417"/>
              <a:gd name="connsiteY9" fmla="*/ 953492 h 953492"/>
              <a:gd name="connsiteX10" fmla="*/ 27927 w 1176417"/>
              <a:gd name="connsiteY10" fmla="*/ 925565 h 953492"/>
              <a:gd name="connsiteX11" fmla="*/ 0 w 1176417"/>
              <a:gd name="connsiteY11" fmla="*/ 858143 h 953492"/>
              <a:gd name="connsiteX12" fmla="*/ 0 w 1176417"/>
              <a:gd name="connsiteY12" fmla="*/ 95349 h 953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6417" h="953492">
                <a:moveTo>
                  <a:pt x="0" y="95349"/>
                </a:moveTo>
                <a:cubicBezTo>
                  <a:pt x="0" y="70061"/>
                  <a:pt x="10046" y="45808"/>
                  <a:pt x="27927" y="27927"/>
                </a:cubicBezTo>
                <a:cubicBezTo>
                  <a:pt x="45808" y="10046"/>
                  <a:pt x="70061" y="0"/>
                  <a:pt x="95349" y="0"/>
                </a:cubicBezTo>
                <a:lnTo>
                  <a:pt x="1081068" y="0"/>
                </a:lnTo>
                <a:cubicBezTo>
                  <a:pt x="1106356" y="0"/>
                  <a:pt x="1130609" y="10046"/>
                  <a:pt x="1148490" y="27927"/>
                </a:cubicBezTo>
                <a:cubicBezTo>
                  <a:pt x="1166371" y="45808"/>
                  <a:pt x="1176417" y="70061"/>
                  <a:pt x="1176417" y="95349"/>
                </a:cubicBezTo>
                <a:lnTo>
                  <a:pt x="1176417" y="858143"/>
                </a:lnTo>
                <a:cubicBezTo>
                  <a:pt x="1176417" y="883431"/>
                  <a:pt x="1166371" y="907684"/>
                  <a:pt x="1148490" y="925565"/>
                </a:cubicBezTo>
                <a:cubicBezTo>
                  <a:pt x="1130609" y="943446"/>
                  <a:pt x="1106356" y="953492"/>
                  <a:pt x="1081068" y="953492"/>
                </a:cubicBezTo>
                <a:lnTo>
                  <a:pt x="95349" y="953492"/>
                </a:lnTo>
                <a:cubicBezTo>
                  <a:pt x="70061" y="953492"/>
                  <a:pt x="45808" y="943446"/>
                  <a:pt x="27927" y="925565"/>
                </a:cubicBezTo>
                <a:cubicBezTo>
                  <a:pt x="10046" y="907684"/>
                  <a:pt x="0" y="883431"/>
                  <a:pt x="0" y="858143"/>
                </a:cubicBezTo>
                <a:lnTo>
                  <a:pt x="0" y="95349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7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37" tIns="107937" rIns="107937" bIns="107937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100" b="1" kern="1200" dirty="0" smtClean="0"/>
              <a:t>Open</a:t>
            </a:r>
            <a:endParaRPr lang="en-GB" sz="2100" b="1" kern="1200" dirty="0"/>
          </a:p>
        </p:txBody>
      </p:sp>
      <p:sp>
        <p:nvSpPr>
          <p:cNvPr id="17" name="Freeform 16"/>
          <p:cNvSpPr/>
          <p:nvPr/>
        </p:nvSpPr>
        <p:spPr>
          <a:xfrm>
            <a:off x="2762288" y="4962450"/>
            <a:ext cx="1176417" cy="953492"/>
          </a:xfrm>
          <a:custGeom>
            <a:avLst/>
            <a:gdLst>
              <a:gd name="connsiteX0" fmla="*/ 0 w 1176417"/>
              <a:gd name="connsiteY0" fmla="*/ 95349 h 953492"/>
              <a:gd name="connsiteX1" fmla="*/ 27927 w 1176417"/>
              <a:gd name="connsiteY1" fmla="*/ 27927 h 953492"/>
              <a:gd name="connsiteX2" fmla="*/ 95349 w 1176417"/>
              <a:gd name="connsiteY2" fmla="*/ 0 h 953492"/>
              <a:gd name="connsiteX3" fmla="*/ 1081068 w 1176417"/>
              <a:gd name="connsiteY3" fmla="*/ 0 h 953492"/>
              <a:gd name="connsiteX4" fmla="*/ 1148490 w 1176417"/>
              <a:gd name="connsiteY4" fmla="*/ 27927 h 953492"/>
              <a:gd name="connsiteX5" fmla="*/ 1176417 w 1176417"/>
              <a:gd name="connsiteY5" fmla="*/ 95349 h 953492"/>
              <a:gd name="connsiteX6" fmla="*/ 1176417 w 1176417"/>
              <a:gd name="connsiteY6" fmla="*/ 858143 h 953492"/>
              <a:gd name="connsiteX7" fmla="*/ 1148490 w 1176417"/>
              <a:gd name="connsiteY7" fmla="*/ 925565 h 953492"/>
              <a:gd name="connsiteX8" fmla="*/ 1081068 w 1176417"/>
              <a:gd name="connsiteY8" fmla="*/ 953492 h 953492"/>
              <a:gd name="connsiteX9" fmla="*/ 95349 w 1176417"/>
              <a:gd name="connsiteY9" fmla="*/ 953492 h 953492"/>
              <a:gd name="connsiteX10" fmla="*/ 27927 w 1176417"/>
              <a:gd name="connsiteY10" fmla="*/ 925565 h 953492"/>
              <a:gd name="connsiteX11" fmla="*/ 0 w 1176417"/>
              <a:gd name="connsiteY11" fmla="*/ 858143 h 953492"/>
              <a:gd name="connsiteX12" fmla="*/ 0 w 1176417"/>
              <a:gd name="connsiteY12" fmla="*/ 95349 h 953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6417" h="953492">
                <a:moveTo>
                  <a:pt x="0" y="95349"/>
                </a:moveTo>
                <a:cubicBezTo>
                  <a:pt x="0" y="70061"/>
                  <a:pt x="10046" y="45808"/>
                  <a:pt x="27927" y="27927"/>
                </a:cubicBezTo>
                <a:cubicBezTo>
                  <a:pt x="45808" y="10046"/>
                  <a:pt x="70061" y="0"/>
                  <a:pt x="95349" y="0"/>
                </a:cubicBezTo>
                <a:lnTo>
                  <a:pt x="1081068" y="0"/>
                </a:lnTo>
                <a:cubicBezTo>
                  <a:pt x="1106356" y="0"/>
                  <a:pt x="1130609" y="10046"/>
                  <a:pt x="1148490" y="27927"/>
                </a:cubicBezTo>
                <a:cubicBezTo>
                  <a:pt x="1166371" y="45808"/>
                  <a:pt x="1176417" y="70061"/>
                  <a:pt x="1176417" y="95349"/>
                </a:cubicBezTo>
                <a:lnTo>
                  <a:pt x="1176417" y="858143"/>
                </a:lnTo>
                <a:cubicBezTo>
                  <a:pt x="1176417" y="883431"/>
                  <a:pt x="1166371" y="907684"/>
                  <a:pt x="1148490" y="925565"/>
                </a:cubicBezTo>
                <a:cubicBezTo>
                  <a:pt x="1130609" y="943446"/>
                  <a:pt x="1106356" y="953492"/>
                  <a:pt x="1081068" y="953492"/>
                </a:cubicBezTo>
                <a:lnTo>
                  <a:pt x="95349" y="953492"/>
                </a:lnTo>
                <a:cubicBezTo>
                  <a:pt x="70061" y="953492"/>
                  <a:pt x="45808" y="943446"/>
                  <a:pt x="27927" y="925565"/>
                </a:cubicBezTo>
                <a:cubicBezTo>
                  <a:pt x="10046" y="907684"/>
                  <a:pt x="0" y="883431"/>
                  <a:pt x="0" y="858143"/>
                </a:cubicBezTo>
                <a:lnTo>
                  <a:pt x="0" y="95349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7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37" tIns="107937" rIns="107937" bIns="107937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100" b="1" kern="1200" dirty="0" smtClean="0"/>
              <a:t>Paid</a:t>
            </a:r>
            <a:endParaRPr lang="en-GB" sz="2100" b="1" kern="1200" dirty="0"/>
          </a:p>
        </p:txBody>
      </p:sp>
      <p:sp>
        <p:nvSpPr>
          <p:cNvPr id="18" name="Freeform 17"/>
          <p:cNvSpPr/>
          <p:nvPr/>
        </p:nvSpPr>
        <p:spPr>
          <a:xfrm>
            <a:off x="3988115" y="3928864"/>
            <a:ext cx="2377540" cy="953492"/>
          </a:xfrm>
          <a:custGeom>
            <a:avLst/>
            <a:gdLst>
              <a:gd name="connsiteX0" fmla="*/ 0 w 2377540"/>
              <a:gd name="connsiteY0" fmla="*/ 95349 h 953492"/>
              <a:gd name="connsiteX1" fmla="*/ 27927 w 2377540"/>
              <a:gd name="connsiteY1" fmla="*/ 27927 h 953492"/>
              <a:gd name="connsiteX2" fmla="*/ 95349 w 2377540"/>
              <a:gd name="connsiteY2" fmla="*/ 0 h 953492"/>
              <a:gd name="connsiteX3" fmla="*/ 2282191 w 2377540"/>
              <a:gd name="connsiteY3" fmla="*/ 0 h 953492"/>
              <a:gd name="connsiteX4" fmla="*/ 2349613 w 2377540"/>
              <a:gd name="connsiteY4" fmla="*/ 27927 h 953492"/>
              <a:gd name="connsiteX5" fmla="*/ 2377540 w 2377540"/>
              <a:gd name="connsiteY5" fmla="*/ 95349 h 953492"/>
              <a:gd name="connsiteX6" fmla="*/ 2377540 w 2377540"/>
              <a:gd name="connsiteY6" fmla="*/ 858143 h 953492"/>
              <a:gd name="connsiteX7" fmla="*/ 2349613 w 2377540"/>
              <a:gd name="connsiteY7" fmla="*/ 925565 h 953492"/>
              <a:gd name="connsiteX8" fmla="*/ 2282191 w 2377540"/>
              <a:gd name="connsiteY8" fmla="*/ 953492 h 953492"/>
              <a:gd name="connsiteX9" fmla="*/ 95349 w 2377540"/>
              <a:gd name="connsiteY9" fmla="*/ 953492 h 953492"/>
              <a:gd name="connsiteX10" fmla="*/ 27927 w 2377540"/>
              <a:gd name="connsiteY10" fmla="*/ 925565 h 953492"/>
              <a:gd name="connsiteX11" fmla="*/ 0 w 2377540"/>
              <a:gd name="connsiteY11" fmla="*/ 858143 h 953492"/>
              <a:gd name="connsiteX12" fmla="*/ 0 w 2377540"/>
              <a:gd name="connsiteY12" fmla="*/ 95349 h 953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77540" h="953492">
                <a:moveTo>
                  <a:pt x="0" y="95349"/>
                </a:moveTo>
                <a:cubicBezTo>
                  <a:pt x="0" y="70061"/>
                  <a:pt x="10046" y="45808"/>
                  <a:pt x="27927" y="27927"/>
                </a:cubicBezTo>
                <a:cubicBezTo>
                  <a:pt x="45808" y="10046"/>
                  <a:pt x="70061" y="0"/>
                  <a:pt x="95349" y="0"/>
                </a:cubicBezTo>
                <a:lnTo>
                  <a:pt x="2282191" y="0"/>
                </a:lnTo>
                <a:cubicBezTo>
                  <a:pt x="2307479" y="0"/>
                  <a:pt x="2331732" y="10046"/>
                  <a:pt x="2349613" y="27927"/>
                </a:cubicBezTo>
                <a:cubicBezTo>
                  <a:pt x="2367494" y="45808"/>
                  <a:pt x="2377540" y="70061"/>
                  <a:pt x="2377540" y="95349"/>
                </a:cubicBezTo>
                <a:lnTo>
                  <a:pt x="2377540" y="858143"/>
                </a:lnTo>
                <a:cubicBezTo>
                  <a:pt x="2377540" y="883431"/>
                  <a:pt x="2367494" y="907684"/>
                  <a:pt x="2349613" y="925565"/>
                </a:cubicBezTo>
                <a:cubicBezTo>
                  <a:pt x="2331732" y="943446"/>
                  <a:pt x="2307479" y="953492"/>
                  <a:pt x="2282191" y="953492"/>
                </a:cubicBezTo>
                <a:lnTo>
                  <a:pt x="95349" y="953492"/>
                </a:lnTo>
                <a:cubicBezTo>
                  <a:pt x="70061" y="953492"/>
                  <a:pt x="45808" y="943446"/>
                  <a:pt x="27927" y="925565"/>
                </a:cubicBezTo>
                <a:cubicBezTo>
                  <a:pt x="10046" y="907684"/>
                  <a:pt x="0" y="883431"/>
                  <a:pt x="0" y="858143"/>
                </a:cubicBezTo>
                <a:lnTo>
                  <a:pt x="0" y="95349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99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37" tIns="107937" rIns="107937" bIns="107937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100" b="1" kern="1200" dirty="0" smtClean="0"/>
              <a:t>Publisher</a:t>
            </a:r>
            <a:endParaRPr lang="en-GB" sz="2100" b="1" kern="1200" dirty="0"/>
          </a:p>
        </p:txBody>
      </p:sp>
      <p:sp>
        <p:nvSpPr>
          <p:cNvPr id="19" name="Freeform 18"/>
          <p:cNvSpPr/>
          <p:nvPr/>
        </p:nvSpPr>
        <p:spPr>
          <a:xfrm>
            <a:off x="3988115" y="4962450"/>
            <a:ext cx="1176417" cy="953492"/>
          </a:xfrm>
          <a:custGeom>
            <a:avLst/>
            <a:gdLst>
              <a:gd name="connsiteX0" fmla="*/ 0 w 1176417"/>
              <a:gd name="connsiteY0" fmla="*/ 95349 h 953492"/>
              <a:gd name="connsiteX1" fmla="*/ 27927 w 1176417"/>
              <a:gd name="connsiteY1" fmla="*/ 27927 h 953492"/>
              <a:gd name="connsiteX2" fmla="*/ 95349 w 1176417"/>
              <a:gd name="connsiteY2" fmla="*/ 0 h 953492"/>
              <a:gd name="connsiteX3" fmla="*/ 1081068 w 1176417"/>
              <a:gd name="connsiteY3" fmla="*/ 0 h 953492"/>
              <a:gd name="connsiteX4" fmla="*/ 1148490 w 1176417"/>
              <a:gd name="connsiteY4" fmla="*/ 27927 h 953492"/>
              <a:gd name="connsiteX5" fmla="*/ 1176417 w 1176417"/>
              <a:gd name="connsiteY5" fmla="*/ 95349 h 953492"/>
              <a:gd name="connsiteX6" fmla="*/ 1176417 w 1176417"/>
              <a:gd name="connsiteY6" fmla="*/ 858143 h 953492"/>
              <a:gd name="connsiteX7" fmla="*/ 1148490 w 1176417"/>
              <a:gd name="connsiteY7" fmla="*/ 925565 h 953492"/>
              <a:gd name="connsiteX8" fmla="*/ 1081068 w 1176417"/>
              <a:gd name="connsiteY8" fmla="*/ 953492 h 953492"/>
              <a:gd name="connsiteX9" fmla="*/ 95349 w 1176417"/>
              <a:gd name="connsiteY9" fmla="*/ 953492 h 953492"/>
              <a:gd name="connsiteX10" fmla="*/ 27927 w 1176417"/>
              <a:gd name="connsiteY10" fmla="*/ 925565 h 953492"/>
              <a:gd name="connsiteX11" fmla="*/ 0 w 1176417"/>
              <a:gd name="connsiteY11" fmla="*/ 858143 h 953492"/>
              <a:gd name="connsiteX12" fmla="*/ 0 w 1176417"/>
              <a:gd name="connsiteY12" fmla="*/ 95349 h 953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6417" h="953492">
                <a:moveTo>
                  <a:pt x="0" y="95349"/>
                </a:moveTo>
                <a:cubicBezTo>
                  <a:pt x="0" y="70061"/>
                  <a:pt x="10046" y="45808"/>
                  <a:pt x="27927" y="27927"/>
                </a:cubicBezTo>
                <a:cubicBezTo>
                  <a:pt x="45808" y="10046"/>
                  <a:pt x="70061" y="0"/>
                  <a:pt x="95349" y="0"/>
                </a:cubicBezTo>
                <a:lnTo>
                  <a:pt x="1081068" y="0"/>
                </a:lnTo>
                <a:cubicBezTo>
                  <a:pt x="1106356" y="0"/>
                  <a:pt x="1130609" y="10046"/>
                  <a:pt x="1148490" y="27927"/>
                </a:cubicBezTo>
                <a:cubicBezTo>
                  <a:pt x="1166371" y="45808"/>
                  <a:pt x="1176417" y="70061"/>
                  <a:pt x="1176417" y="95349"/>
                </a:cubicBezTo>
                <a:lnTo>
                  <a:pt x="1176417" y="858143"/>
                </a:lnTo>
                <a:cubicBezTo>
                  <a:pt x="1176417" y="883431"/>
                  <a:pt x="1166371" y="907684"/>
                  <a:pt x="1148490" y="925565"/>
                </a:cubicBezTo>
                <a:cubicBezTo>
                  <a:pt x="1130609" y="943446"/>
                  <a:pt x="1106356" y="953492"/>
                  <a:pt x="1081068" y="953492"/>
                </a:cubicBezTo>
                <a:lnTo>
                  <a:pt x="95349" y="953492"/>
                </a:lnTo>
                <a:cubicBezTo>
                  <a:pt x="70061" y="953492"/>
                  <a:pt x="45808" y="943446"/>
                  <a:pt x="27927" y="925565"/>
                </a:cubicBezTo>
                <a:cubicBezTo>
                  <a:pt x="10046" y="907684"/>
                  <a:pt x="0" y="883431"/>
                  <a:pt x="0" y="858143"/>
                </a:cubicBezTo>
                <a:lnTo>
                  <a:pt x="0" y="95349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7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37" tIns="107937" rIns="107937" bIns="107937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100" b="1" kern="1200" dirty="0" smtClean="0"/>
              <a:t>Open</a:t>
            </a:r>
            <a:endParaRPr lang="en-GB" sz="2100" b="1" kern="1200" dirty="0"/>
          </a:p>
        </p:txBody>
      </p:sp>
      <p:sp>
        <p:nvSpPr>
          <p:cNvPr id="20" name="Freeform 19"/>
          <p:cNvSpPr/>
          <p:nvPr/>
        </p:nvSpPr>
        <p:spPr>
          <a:xfrm>
            <a:off x="5189237" y="4962450"/>
            <a:ext cx="1176417" cy="953492"/>
          </a:xfrm>
          <a:custGeom>
            <a:avLst/>
            <a:gdLst>
              <a:gd name="connsiteX0" fmla="*/ 0 w 1176417"/>
              <a:gd name="connsiteY0" fmla="*/ 95349 h 953492"/>
              <a:gd name="connsiteX1" fmla="*/ 27927 w 1176417"/>
              <a:gd name="connsiteY1" fmla="*/ 27927 h 953492"/>
              <a:gd name="connsiteX2" fmla="*/ 95349 w 1176417"/>
              <a:gd name="connsiteY2" fmla="*/ 0 h 953492"/>
              <a:gd name="connsiteX3" fmla="*/ 1081068 w 1176417"/>
              <a:gd name="connsiteY3" fmla="*/ 0 h 953492"/>
              <a:gd name="connsiteX4" fmla="*/ 1148490 w 1176417"/>
              <a:gd name="connsiteY4" fmla="*/ 27927 h 953492"/>
              <a:gd name="connsiteX5" fmla="*/ 1176417 w 1176417"/>
              <a:gd name="connsiteY5" fmla="*/ 95349 h 953492"/>
              <a:gd name="connsiteX6" fmla="*/ 1176417 w 1176417"/>
              <a:gd name="connsiteY6" fmla="*/ 858143 h 953492"/>
              <a:gd name="connsiteX7" fmla="*/ 1148490 w 1176417"/>
              <a:gd name="connsiteY7" fmla="*/ 925565 h 953492"/>
              <a:gd name="connsiteX8" fmla="*/ 1081068 w 1176417"/>
              <a:gd name="connsiteY8" fmla="*/ 953492 h 953492"/>
              <a:gd name="connsiteX9" fmla="*/ 95349 w 1176417"/>
              <a:gd name="connsiteY9" fmla="*/ 953492 h 953492"/>
              <a:gd name="connsiteX10" fmla="*/ 27927 w 1176417"/>
              <a:gd name="connsiteY10" fmla="*/ 925565 h 953492"/>
              <a:gd name="connsiteX11" fmla="*/ 0 w 1176417"/>
              <a:gd name="connsiteY11" fmla="*/ 858143 h 953492"/>
              <a:gd name="connsiteX12" fmla="*/ 0 w 1176417"/>
              <a:gd name="connsiteY12" fmla="*/ 95349 h 953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6417" h="953492">
                <a:moveTo>
                  <a:pt x="0" y="95349"/>
                </a:moveTo>
                <a:cubicBezTo>
                  <a:pt x="0" y="70061"/>
                  <a:pt x="10046" y="45808"/>
                  <a:pt x="27927" y="27927"/>
                </a:cubicBezTo>
                <a:cubicBezTo>
                  <a:pt x="45808" y="10046"/>
                  <a:pt x="70061" y="0"/>
                  <a:pt x="95349" y="0"/>
                </a:cubicBezTo>
                <a:lnTo>
                  <a:pt x="1081068" y="0"/>
                </a:lnTo>
                <a:cubicBezTo>
                  <a:pt x="1106356" y="0"/>
                  <a:pt x="1130609" y="10046"/>
                  <a:pt x="1148490" y="27927"/>
                </a:cubicBezTo>
                <a:cubicBezTo>
                  <a:pt x="1166371" y="45808"/>
                  <a:pt x="1176417" y="70061"/>
                  <a:pt x="1176417" y="95349"/>
                </a:cubicBezTo>
                <a:lnTo>
                  <a:pt x="1176417" y="858143"/>
                </a:lnTo>
                <a:cubicBezTo>
                  <a:pt x="1176417" y="883431"/>
                  <a:pt x="1166371" y="907684"/>
                  <a:pt x="1148490" y="925565"/>
                </a:cubicBezTo>
                <a:cubicBezTo>
                  <a:pt x="1130609" y="943446"/>
                  <a:pt x="1106356" y="953492"/>
                  <a:pt x="1081068" y="953492"/>
                </a:cubicBezTo>
                <a:lnTo>
                  <a:pt x="95349" y="953492"/>
                </a:lnTo>
                <a:cubicBezTo>
                  <a:pt x="70061" y="953492"/>
                  <a:pt x="45808" y="943446"/>
                  <a:pt x="27927" y="925565"/>
                </a:cubicBezTo>
                <a:cubicBezTo>
                  <a:pt x="10046" y="907684"/>
                  <a:pt x="0" y="883431"/>
                  <a:pt x="0" y="858143"/>
                </a:cubicBezTo>
                <a:lnTo>
                  <a:pt x="0" y="95349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7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37" tIns="107937" rIns="107937" bIns="107937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100" b="1" kern="1200" dirty="0" smtClean="0"/>
              <a:t>Paid</a:t>
            </a:r>
            <a:endParaRPr lang="en-GB" sz="2100" b="1" kern="1200" dirty="0"/>
          </a:p>
        </p:txBody>
      </p:sp>
      <p:sp>
        <p:nvSpPr>
          <p:cNvPr id="21" name="Freeform 20"/>
          <p:cNvSpPr/>
          <p:nvPr/>
        </p:nvSpPr>
        <p:spPr>
          <a:xfrm>
            <a:off x="6464474" y="2895279"/>
            <a:ext cx="1176417" cy="953492"/>
          </a:xfrm>
          <a:custGeom>
            <a:avLst/>
            <a:gdLst>
              <a:gd name="connsiteX0" fmla="*/ 0 w 1176417"/>
              <a:gd name="connsiteY0" fmla="*/ 95349 h 953492"/>
              <a:gd name="connsiteX1" fmla="*/ 27927 w 1176417"/>
              <a:gd name="connsiteY1" fmla="*/ 27927 h 953492"/>
              <a:gd name="connsiteX2" fmla="*/ 95349 w 1176417"/>
              <a:gd name="connsiteY2" fmla="*/ 0 h 953492"/>
              <a:gd name="connsiteX3" fmla="*/ 1081068 w 1176417"/>
              <a:gd name="connsiteY3" fmla="*/ 0 h 953492"/>
              <a:gd name="connsiteX4" fmla="*/ 1148490 w 1176417"/>
              <a:gd name="connsiteY4" fmla="*/ 27927 h 953492"/>
              <a:gd name="connsiteX5" fmla="*/ 1176417 w 1176417"/>
              <a:gd name="connsiteY5" fmla="*/ 95349 h 953492"/>
              <a:gd name="connsiteX6" fmla="*/ 1176417 w 1176417"/>
              <a:gd name="connsiteY6" fmla="*/ 858143 h 953492"/>
              <a:gd name="connsiteX7" fmla="*/ 1148490 w 1176417"/>
              <a:gd name="connsiteY7" fmla="*/ 925565 h 953492"/>
              <a:gd name="connsiteX8" fmla="*/ 1081068 w 1176417"/>
              <a:gd name="connsiteY8" fmla="*/ 953492 h 953492"/>
              <a:gd name="connsiteX9" fmla="*/ 95349 w 1176417"/>
              <a:gd name="connsiteY9" fmla="*/ 953492 h 953492"/>
              <a:gd name="connsiteX10" fmla="*/ 27927 w 1176417"/>
              <a:gd name="connsiteY10" fmla="*/ 925565 h 953492"/>
              <a:gd name="connsiteX11" fmla="*/ 0 w 1176417"/>
              <a:gd name="connsiteY11" fmla="*/ 858143 h 953492"/>
              <a:gd name="connsiteX12" fmla="*/ 0 w 1176417"/>
              <a:gd name="connsiteY12" fmla="*/ 95349 h 953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6417" h="953492">
                <a:moveTo>
                  <a:pt x="0" y="95349"/>
                </a:moveTo>
                <a:cubicBezTo>
                  <a:pt x="0" y="70061"/>
                  <a:pt x="10046" y="45808"/>
                  <a:pt x="27927" y="27927"/>
                </a:cubicBezTo>
                <a:cubicBezTo>
                  <a:pt x="45808" y="10046"/>
                  <a:pt x="70061" y="0"/>
                  <a:pt x="95349" y="0"/>
                </a:cubicBezTo>
                <a:lnTo>
                  <a:pt x="1081068" y="0"/>
                </a:lnTo>
                <a:cubicBezTo>
                  <a:pt x="1106356" y="0"/>
                  <a:pt x="1130609" y="10046"/>
                  <a:pt x="1148490" y="27927"/>
                </a:cubicBezTo>
                <a:cubicBezTo>
                  <a:pt x="1166371" y="45808"/>
                  <a:pt x="1176417" y="70061"/>
                  <a:pt x="1176417" y="95349"/>
                </a:cubicBezTo>
                <a:lnTo>
                  <a:pt x="1176417" y="858143"/>
                </a:lnTo>
                <a:cubicBezTo>
                  <a:pt x="1176417" y="883431"/>
                  <a:pt x="1166371" y="907684"/>
                  <a:pt x="1148490" y="925565"/>
                </a:cubicBezTo>
                <a:cubicBezTo>
                  <a:pt x="1130609" y="943446"/>
                  <a:pt x="1106356" y="953492"/>
                  <a:pt x="1081068" y="953492"/>
                </a:cubicBezTo>
                <a:lnTo>
                  <a:pt x="95349" y="953492"/>
                </a:lnTo>
                <a:cubicBezTo>
                  <a:pt x="70061" y="953492"/>
                  <a:pt x="45808" y="943446"/>
                  <a:pt x="27927" y="925565"/>
                </a:cubicBezTo>
                <a:cubicBezTo>
                  <a:pt x="10046" y="907684"/>
                  <a:pt x="0" y="883431"/>
                  <a:pt x="0" y="858143"/>
                </a:cubicBezTo>
                <a:lnTo>
                  <a:pt x="0" y="95349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shade val="8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37" tIns="107937" rIns="107937" bIns="107937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100" b="1" kern="1200" dirty="0" smtClean="0"/>
              <a:t>Hard </a:t>
            </a:r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100" b="1" kern="1200" dirty="0" smtClean="0"/>
              <a:t>Copy</a:t>
            </a:r>
            <a:endParaRPr lang="en-GB" sz="2100" b="1" kern="1200" dirty="0"/>
          </a:p>
        </p:txBody>
      </p:sp>
      <p:sp>
        <p:nvSpPr>
          <p:cNvPr id="22" name="Freeform 21"/>
          <p:cNvSpPr/>
          <p:nvPr/>
        </p:nvSpPr>
        <p:spPr>
          <a:xfrm>
            <a:off x="6466768" y="3928864"/>
            <a:ext cx="1171829" cy="1996355"/>
          </a:xfrm>
          <a:custGeom>
            <a:avLst/>
            <a:gdLst>
              <a:gd name="connsiteX0" fmla="*/ 0 w 1171829"/>
              <a:gd name="connsiteY0" fmla="*/ 117183 h 1996355"/>
              <a:gd name="connsiteX1" fmla="*/ 34322 w 1171829"/>
              <a:gd name="connsiteY1" fmla="*/ 34322 h 1996355"/>
              <a:gd name="connsiteX2" fmla="*/ 117183 w 1171829"/>
              <a:gd name="connsiteY2" fmla="*/ 0 h 1996355"/>
              <a:gd name="connsiteX3" fmla="*/ 1054646 w 1171829"/>
              <a:gd name="connsiteY3" fmla="*/ 0 h 1996355"/>
              <a:gd name="connsiteX4" fmla="*/ 1137507 w 1171829"/>
              <a:gd name="connsiteY4" fmla="*/ 34322 h 1996355"/>
              <a:gd name="connsiteX5" fmla="*/ 1171829 w 1171829"/>
              <a:gd name="connsiteY5" fmla="*/ 117183 h 1996355"/>
              <a:gd name="connsiteX6" fmla="*/ 1171829 w 1171829"/>
              <a:gd name="connsiteY6" fmla="*/ 1879172 h 1996355"/>
              <a:gd name="connsiteX7" fmla="*/ 1137507 w 1171829"/>
              <a:gd name="connsiteY7" fmla="*/ 1962033 h 1996355"/>
              <a:gd name="connsiteX8" fmla="*/ 1054646 w 1171829"/>
              <a:gd name="connsiteY8" fmla="*/ 1996355 h 1996355"/>
              <a:gd name="connsiteX9" fmla="*/ 117183 w 1171829"/>
              <a:gd name="connsiteY9" fmla="*/ 1996355 h 1996355"/>
              <a:gd name="connsiteX10" fmla="*/ 34322 w 1171829"/>
              <a:gd name="connsiteY10" fmla="*/ 1962033 h 1996355"/>
              <a:gd name="connsiteX11" fmla="*/ 0 w 1171829"/>
              <a:gd name="connsiteY11" fmla="*/ 1879172 h 1996355"/>
              <a:gd name="connsiteX12" fmla="*/ 0 w 1171829"/>
              <a:gd name="connsiteY12" fmla="*/ 117183 h 1996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1829" h="1996355">
                <a:moveTo>
                  <a:pt x="0" y="117183"/>
                </a:moveTo>
                <a:cubicBezTo>
                  <a:pt x="0" y="86104"/>
                  <a:pt x="12346" y="56298"/>
                  <a:pt x="34322" y="34322"/>
                </a:cubicBezTo>
                <a:cubicBezTo>
                  <a:pt x="56298" y="12346"/>
                  <a:pt x="86104" y="0"/>
                  <a:pt x="117183" y="0"/>
                </a:cubicBezTo>
                <a:lnTo>
                  <a:pt x="1054646" y="0"/>
                </a:lnTo>
                <a:cubicBezTo>
                  <a:pt x="1085725" y="0"/>
                  <a:pt x="1115531" y="12346"/>
                  <a:pt x="1137507" y="34322"/>
                </a:cubicBezTo>
                <a:cubicBezTo>
                  <a:pt x="1159483" y="56298"/>
                  <a:pt x="1171829" y="86104"/>
                  <a:pt x="1171829" y="117183"/>
                </a:cubicBezTo>
                <a:lnTo>
                  <a:pt x="1171829" y="1879172"/>
                </a:lnTo>
                <a:cubicBezTo>
                  <a:pt x="1171829" y="1910251"/>
                  <a:pt x="1159483" y="1940057"/>
                  <a:pt x="1137507" y="1962033"/>
                </a:cubicBezTo>
                <a:cubicBezTo>
                  <a:pt x="1115531" y="1984009"/>
                  <a:pt x="1085725" y="1996355"/>
                  <a:pt x="1054646" y="1996355"/>
                </a:cubicBezTo>
                <a:lnTo>
                  <a:pt x="117183" y="1996355"/>
                </a:lnTo>
                <a:cubicBezTo>
                  <a:pt x="86104" y="1996355"/>
                  <a:pt x="56298" y="1984009"/>
                  <a:pt x="34322" y="1962033"/>
                </a:cubicBezTo>
                <a:cubicBezTo>
                  <a:pt x="12346" y="1940057"/>
                  <a:pt x="0" y="1910251"/>
                  <a:pt x="0" y="1879172"/>
                </a:cubicBezTo>
                <a:lnTo>
                  <a:pt x="0" y="117183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3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32" tIns="114332" rIns="114332" bIns="114332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100" b="1" kern="1200" dirty="0" smtClean="0"/>
              <a:t>Paid</a:t>
            </a:r>
            <a:endParaRPr lang="en-GB" sz="2100" b="1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Open and self publishing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Does not lack intellectual integrity</a:t>
            </a:r>
          </a:p>
          <a:p>
            <a:r>
              <a:rPr lang="en-US" sz="1800" dirty="0" smtClean="0"/>
              <a:t>Self publishing;</a:t>
            </a:r>
          </a:p>
          <a:p>
            <a:pPr lvl="1"/>
            <a:r>
              <a:rPr lang="en-US" sz="1600" dirty="0" smtClean="0"/>
              <a:t> Can involve open peer-review</a:t>
            </a:r>
          </a:p>
          <a:p>
            <a:pPr lvl="1"/>
            <a:r>
              <a:rPr lang="en-US" sz="1600" dirty="0" smtClean="0"/>
              <a:t>Good for interdisciplinary subjects</a:t>
            </a:r>
          </a:p>
          <a:p>
            <a:pPr lvl="1"/>
            <a:r>
              <a:rPr lang="en-US" sz="1600" dirty="0" smtClean="0"/>
              <a:t>Does not contribute to research ratings</a:t>
            </a:r>
          </a:p>
          <a:p>
            <a:pPr lvl="1"/>
            <a:r>
              <a:rPr lang="en-GB" sz="1600" dirty="0" smtClean="0"/>
              <a:t>Cannot be relied on for career development</a:t>
            </a:r>
          </a:p>
          <a:p>
            <a:r>
              <a:rPr lang="en-US" sz="1800" dirty="0" smtClean="0"/>
              <a:t>Access correlates more closely with impact than peer review does</a:t>
            </a:r>
          </a:p>
          <a:p>
            <a:r>
              <a:rPr lang="en-US" sz="1800" dirty="0" smtClean="0"/>
              <a:t>Hard copy journals;</a:t>
            </a:r>
          </a:p>
          <a:p>
            <a:pPr lvl="1"/>
            <a:r>
              <a:rPr lang="en-US" sz="1600" dirty="0" smtClean="0"/>
              <a:t>Long  lead time</a:t>
            </a:r>
          </a:p>
          <a:p>
            <a:pPr lvl="1"/>
            <a:r>
              <a:rPr lang="en-US" sz="1600" dirty="0" smtClean="0"/>
              <a:t>Expensive</a:t>
            </a:r>
          </a:p>
          <a:p>
            <a:pPr lvl="1"/>
            <a:r>
              <a:rPr lang="en-US" sz="1600" dirty="0" smtClean="0"/>
              <a:t>Few readers</a:t>
            </a:r>
          </a:p>
          <a:p>
            <a:r>
              <a:rPr lang="en-US" sz="1800" dirty="0" smtClean="0"/>
              <a:t>Open access journals are gaining reputations</a:t>
            </a:r>
          </a:p>
          <a:p>
            <a:r>
              <a:rPr lang="en-US" sz="1800" dirty="0" smtClean="0"/>
              <a:t>Sites for self publishing books and addressing the ‘long tail’ market;</a:t>
            </a:r>
          </a:p>
          <a:p>
            <a:pPr lvl="1"/>
            <a:r>
              <a:rPr lang="en-US" sz="1600" dirty="0" smtClean="0"/>
              <a:t>Unbound</a:t>
            </a:r>
          </a:p>
          <a:p>
            <a:pPr lvl="1"/>
            <a:r>
              <a:rPr lang="en-US" sz="1600" dirty="0" smtClean="0"/>
              <a:t>Blurb</a:t>
            </a:r>
          </a:p>
          <a:p>
            <a:pPr lvl="1"/>
            <a:r>
              <a:rPr lang="en-US" sz="1600" dirty="0" err="1" smtClean="0"/>
              <a:t>Kickstarter</a:t>
            </a:r>
            <a:endParaRPr lang="en-US" sz="160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4294967295"/>
          </p:nvPr>
        </p:nvSpPr>
        <p:spPr>
          <a:xfrm>
            <a:off x="7608887" y="3995284"/>
            <a:ext cx="1535113" cy="1866900"/>
          </a:xfrm>
        </p:spPr>
        <p:txBody>
          <a:bodyPr>
            <a:normAutofit lnSpcReduction="10000"/>
          </a:bodyPr>
          <a:lstStyle/>
          <a:p>
            <a:r>
              <a:rPr lang="en-US" sz="1600" dirty="0" smtClean="0">
                <a:solidFill>
                  <a:srgbClr val="FFFF00"/>
                </a:solidFill>
              </a:rPr>
              <a:t>The Digital Scholar: How Technology Is Transforming Scholarly Practice</a:t>
            </a:r>
          </a:p>
          <a:p>
            <a:endParaRPr lang="en-GB" sz="1600" dirty="0">
              <a:solidFill>
                <a:srgbClr val="FFFF00"/>
              </a:solidFill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6662057" y="1973943"/>
          <a:ext cx="2061030" cy="1556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The Digital Scholar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82203" y="3995284"/>
            <a:ext cx="1190625" cy="1781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Writing tips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Focus the title accurately on the main topic</a:t>
            </a:r>
          </a:p>
          <a:p>
            <a:r>
              <a:rPr lang="en-US" dirty="0" smtClean="0"/>
              <a:t>Provide a lead in that informs the reader why they should read your manuscript</a:t>
            </a:r>
          </a:p>
          <a:p>
            <a:r>
              <a:rPr lang="en-US" dirty="0" smtClean="0"/>
              <a:t>Provide some sentences that emphasize the main point</a:t>
            </a:r>
          </a:p>
          <a:p>
            <a:r>
              <a:rPr lang="en-US" dirty="0" smtClean="0"/>
              <a:t>Write each paragraph so that it focuses on one point</a:t>
            </a:r>
          </a:p>
          <a:p>
            <a:r>
              <a:rPr lang="en-US" dirty="0" smtClean="0"/>
              <a:t>Make logical transitions between paragraphs</a:t>
            </a:r>
          </a:p>
          <a:p>
            <a:r>
              <a:rPr lang="en-US" dirty="0" smtClean="0"/>
              <a:t>Give references to evidence; facts, examples, statistics</a:t>
            </a:r>
          </a:p>
          <a:p>
            <a:r>
              <a:rPr lang="en-US" dirty="0" smtClean="0"/>
              <a:t>Adhere to linear logic</a:t>
            </a:r>
          </a:p>
          <a:p>
            <a:r>
              <a:rPr lang="en-US" dirty="0" smtClean="0"/>
              <a:t>Present your argument in a way that follows your discipline’s conventions</a:t>
            </a:r>
          </a:p>
          <a:p>
            <a:r>
              <a:rPr lang="en-US" dirty="0" smtClean="0"/>
              <a:t>Use visual representations of date</a:t>
            </a:r>
          </a:p>
          <a:p>
            <a:r>
              <a:rPr lang="en-US" dirty="0" smtClean="0"/>
              <a:t>Be clear, precise, consistent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Publishing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Rigour </a:t>
            </a:r>
          </a:p>
          <a:p>
            <a:pPr lvl="1"/>
            <a:r>
              <a:rPr lang="en-US" sz="3200" dirty="0" smtClean="0"/>
              <a:t>Research that is conducted according to certain standards and controls appropriate to the methodology.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Relevance</a:t>
            </a:r>
          </a:p>
          <a:p>
            <a:pPr lvl="1"/>
            <a:r>
              <a:rPr lang="en-US" sz="3200" dirty="0" smtClean="0"/>
              <a:t>Research that is useful, consumable, readable, meaningful, and value-adding for the </a:t>
            </a:r>
            <a:r>
              <a:rPr lang="en-GB" sz="3200" dirty="0" smtClean="0"/>
              <a:t>journal’s audience.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Plagiarism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577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Taking someone else’s work as your own</a:t>
            </a:r>
          </a:p>
          <a:p>
            <a:r>
              <a:rPr lang="en-US" dirty="0" smtClean="0"/>
              <a:t>Not providing appropriate citation information to </a:t>
            </a:r>
            <a:r>
              <a:rPr lang="en-GB" dirty="0" smtClean="0"/>
              <a:t>indicate authorship correctly.</a:t>
            </a:r>
          </a:p>
          <a:p>
            <a:r>
              <a:rPr lang="en-US" dirty="0" smtClean="0"/>
              <a:t>Plagiarism is a serious offence</a:t>
            </a:r>
          </a:p>
          <a:p>
            <a:r>
              <a:rPr lang="en-US" dirty="0" smtClean="0"/>
              <a:t>An author who </a:t>
            </a:r>
            <a:r>
              <a:rPr lang="en-US" dirty="0" err="1" smtClean="0"/>
              <a:t>plagiarises</a:t>
            </a:r>
            <a:r>
              <a:rPr lang="en-US" dirty="0" smtClean="0"/>
              <a:t> is likely to find that;</a:t>
            </a:r>
          </a:p>
          <a:p>
            <a:pPr lvl="1"/>
            <a:r>
              <a:rPr lang="en-US" dirty="0" smtClean="0"/>
              <a:t>his/her article is automatically rejected</a:t>
            </a:r>
          </a:p>
          <a:p>
            <a:pPr lvl="1"/>
            <a:r>
              <a:rPr lang="en-US" dirty="0" smtClean="0"/>
              <a:t>irrespective of the quality of the work done</a:t>
            </a:r>
          </a:p>
          <a:p>
            <a:pPr lvl="1"/>
            <a:r>
              <a:rPr lang="en-US" dirty="0" smtClean="0"/>
              <a:t>he/she is blacklisted from that journal (and other </a:t>
            </a:r>
            <a:r>
              <a:rPr lang="en-GB" dirty="0" smtClean="0"/>
              <a:t>journals) in the future</a:t>
            </a:r>
          </a:p>
          <a:p>
            <a:r>
              <a:rPr lang="en-US" dirty="0" smtClean="0"/>
              <a:t>Plagiarism is very easy to detect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33401" y="6010870"/>
            <a:ext cx="8096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Davison, R.M. (2011)</a:t>
            </a:r>
            <a:r>
              <a:rPr lang="en-US" dirty="0" smtClean="0">
                <a:solidFill>
                  <a:schemeClr val="bg1"/>
                </a:solidFill>
              </a:rPr>
              <a:t> 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Tutorial on Publishing ICT4D Research</a:t>
            </a:r>
            <a:r>
              <a:rPr lang="en-US" dirty="0" smtClean="0"/>
              <a:t>, Presented at the IFIP WG9.4 Conference, Kathmandu, Nepal, 22-25 May.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Quiz 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True or False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sz="2800" dirty="0" smtClean="0"/>
              <a:t>Journal ranking lists based on the impact factor correlate strongly with lists based on expert surveys</a:t>
            </a:r>
          </a:p>
          <a:p>
            <a:pPr marL="457200" lvl="1" indent="0">
              <a:buNone/>
            </a:pPr>
            <a:r>
              <a:rPr lang="en-GB" sz="2400" b="1" dirty="0" smtClean="0">
                <a:solidFill>
                  <a:srgbClr val="FFFF00"/>
                </a:solidFill>
              </a:rPr>
              <a:t>False.  </a:t>
            </a:r>
            <a:r>
              <a:rPr lang="en-US" sz="2400" b="1" dirty="0" smtClean="0">
                <a:solidFill>
                  <a:srgbClr val="FFFF00"/>
                </a:solidFill>
              </a:rPr>
              <a:t>Journal ranking lists based on the impact factor only moderately correlate with journal ranking lists based on the results of an expert survey</a:t>
            </a:r>
            <a:endParaRPr lang="en-GB" sz="24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GB" sz="2800" dirty="0" smtClean="0"/>
              <a:t>Books get more citations than journals</a:t>
            </a:r>
          </a:p>
          <a:p>
            <a:pPr marL="457200" lvl="1" indent="0">
              <a:buNone/>
            </a:pPr>
            <a:r>
              <a:rPr lang="en-GB" sz="2400" b="1" dirty="0" smtClean="0">
                <a:solidFill>
                  <a:srgbClr val="FFFF00"/>
                </a:solidFill>
              </a:rPr>
              <a:t>False</a:t>
            </a:r>
          </a:p>
          <a:p>
            <a:pPr marL="0" indent="0">
              <a:buNone/>
            </a:pPr>
            <a:r>
              <a:rPr lang="en-US" sz="2800" dirty="0" smtClean="0"/>
              <a:t>Open publishing is always free to the reader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True</a:t>
            </a:r>
          </a:p>
          <a:p>
            <a:pPr marL="0" indent="0">
              <a:buNone/>
            </a:pPr>
            <a:r>
              <a:rPr lang="en-US" sz="2800" dirty="0" smtClean="0"/>
              <a:t>Open publishing lacks intellectual integrity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False. It can.</a:t>
            </a:r>
          </a:p>
          <a:p>
            <a:pPr marL="0" indent="0">
              <a:buNone/>
            </a:pPr>
            <a:r>
              <a:rPr lang="en-US" sz="2800" dirty="0" smtClean="0"/>
              <a:t>Journals can adopt editorial policies that increase their  impact factor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True.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JCR – Web of Knowledge provides data to evaluate and compare journals </a:t>
            </a:r>
          </a:p>
          <a:p>
            <a:pPr marL="457200" indent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True. </a:t>
            </a:r>
          </a:p>
          <a:p>
            <a:pPr marL="457200" indent="-457200">
              <a:buNone/>
            </a:pPr>
            <a:r>
              <a:rPr lang="en-US" sz="2800" dirty="0" smtClean="0"/>
              <a:t>The impact factor of an academic journal is a measure of the number of subscribers it receives each year. </a:t>
            </a:r>
          </a:p>
          <a:p>
            <a:pPr marL="457200" indent="-457200">
              <a:buNone/>
            </a:pPr>
            <a:r>
              <a:rPr lang="en-GB" sz="2400" b="1" dirty="0" smtClean="0">
                <a:solidFill>
                  <a:srgbClr val="FFFF00"/>
                </a:solidFill>
              </a:rPr>
              <a:t>False. It </a:t>
            </a:r>
            <a:r>
              <a:rPr lang="en-US" sz="2400" b="1" dirty="0" smtClean="0">
                <a:solidFill>
                  <a:srgbClr val="FFFF00"/>
                </a:solidFill>
              </a:rPr>
              <a:t>is a measure of the average number of citations to recent articles published in the journal. </a:t>
            </a:r>
            <a:endParaRPr lang="en-GB" sz="24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800" dirty="0" smtClean="0"/>
              <a:t>The impact factor is a measure of an individual researcher’s work.</a:t>
            </a:r>
          </a:p>
          <a:p>
            <a:pPr>
              <a:buNone/>
            </a:pPr>
            <a:r>
              <a:rPr lang="en-GB" sz="2400" b="1" dirty="0" smtClean="0">
                <a:solidFill>
                  <a:srgbClr val="FFFF00"/>
                </a:solidFill>
              </a:rPr>
              <a:t>False. It </a:t>
            </a:r>
            <a:r>
              <a:rPr lang="en-US" sz="2400" b="1" dirty="0" smtClean="0">
                <a:solidFill>
                  <a:srgbClr val="FFFF00"/>
                </a:solidFill>
              </a:rPr>
              <a:t>is a journal metric and should not be used to assess an individual researcher</a:t>
            </a:r>
            <a:endParaRPr lang="en-GB" sz="2400" b="1" dirty="0" smtClean="0">
              <a:solidFill>
                <a:srgbClr val="FFFF00"/>
              </a:solidFill>
            </a:endParaRPr>
          </a:p>
          <a:p>
            <a:pPr marL="514350" indent="-514350">
              <a:buNone/>
            </a:pPr>
            <a:r>
              <a:rPr lang="en-US" sz="2800" dirty="0" smtClean="0"/>
              <a:t>Plagiarism is very easy to detect</a:t>
            </a:r>
          </a:p>
          <a:p>
            <a:pPr marL="914400" lvl="1" indent="-45720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True.</a:t>
            </a:r>
          </a:p>
          <a:p>
            <a:pPr marL="457200" indent="-457200">
              <a:buNone/>
            </a:pPr>
            <a:r>
              <a:rPr lang="en-US" sz="2800" dirty="0" smtClean="0"/>
              <a:t>Scopus provides journal ranking lists</a:t>
            </a:r>
          </a:p>
          <a:p>
            <a:pPr marL="914400" lvl="1" indent="-45720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False. Scopus is a bibliographic database containing abstracts and citations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08898"/>
            <a:ext cx="8229600" cy="3035173"/>
          </a:xfrm>
        </p:spPr>
        <p:txBody>
          <a:bodyPr>
            <a:noAutofit/>
          </a:bodyPr>
          <a:lstStyle/>
          <a:p>
            <a:r>
              <a:rPr lang="en-US" sz="4400" dirty="0" smtClean="0"/>
              <a:t>How to write an academic paper</a:t>
            </a:r>
          </a:p>
          <a:p>
            <a:r>
              <a:rPr lang="en-US" sz="4400" dirty="0" smtClean="0"/>
              <a:t>Structuring manuscripts correctly</a:t>
            </a:r>
          </a:p>
          <a:p>
            <a:r>
              <a:rPr lang="en-US" sz="4400" dirty="0" smtClean="0"/>
              <a:t>What to include</a:t>
            </a: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Length, roughly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13809" y="1285657"/>
          <a:ext cx="5876143" cy="503705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03733"/>
                <a:gridCol w="1589065"/>
                <a:gridCol w="1183345"/>
              </a:tblGrid>
              <a:tr h="1026966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No of Words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3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GB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GB" sz="3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49762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Abstract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2.5%</a:t>
                      </a:r>
                    </a:p>
                  </a:txBody>
                  <a:tcPr marL="9525" marR="9525" marT="9525" marB="0" anchor="b"/>
                </a:tc>
              </a:tr>
              <a:tr h="549762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Introduction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35.0%</a:t>
                      </a:r>
                    </a:p>
                  </a:txBody>
                  <a:tcPr marL="9525" marR="9525" marT="9525" marB="0" anchor="b"/>
                </a:tc>
              </a:tr>
              <a:tr h="549762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Method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</a:tr>
              <a:tr h="549762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Results and Discussion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15.0%</a:t>
                      </a:r>
                    </a:p>
                  </a:txBody>
                  <a:tcPr marL="9525" marR="9525" marT="9525" marB="0" anchor="b"/>
                </a:tc>
              </a:tr>
              <a:tr h="549762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Conclusions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12.5%</a:t>
                      </a:r>
                    </a:p>
                  </a:txBody>
                  <a:tcPr marL="9525" marR="9525" marT="9525" marB="0" anchor="b"/>
                </a:tc>
              </a:tr>
              <a:tr h="549762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References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10.0%</a:t>
                      </a:r>
                    </a:p>
                  </a:txBody>
                  <a:tcPr marL="9525" marR="9525" marT="9525" marB="0" anchor="b"/>
                </a:tc>
              </a:tr>
              <a:tr h="549762"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Sections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584259" y="162558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rgbClr val="FFFF00"/>
                </a:solidFill>
              </a:rPr>
              <a:t>Title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84259" y="2161101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rgbClr val="FFFF00"/>
                </a:solidFill>
              </a:rPr>
              <a:t>Abstract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4259" y="2696620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rgbClr val="FFFF00"/>
                </a:solidFill>
              </a:rPr>
              <a:t>Introduction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4259" y="3232139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rgbClr val="FFFF00"/>
                </a:solidFill>
              </a:rPr>
              <a:t>Method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84259" y="3767658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rgbClr val="FFFF00"/>
                </a:solidFill>
              </a:rPr>
              <a:t>Results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4259" y="4303177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rgbClr val="FFFF00"/>
                </a:solidFill>
              </a:rPr>
              <a:t>Discussion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4259" y="4838696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rgbClr val="FFFF00"/>
                </a:solidFill>
              </a:rPr>
              <a:t>Conclusions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4259" y="5374215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rgbClr val="FFFF00"/>
                </a:solidFill>
              </a:rPr>
              <a:t>References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84259" y="590973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rgbClr val="FFFF00"/>
                </a:solidFill>
              </a:rPr>
              <a:t>Appendices</a:t>
            </a:r>
            <a:endParaRPr lang="en-GB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GB" dirty="0" smtClean="0"/>
              <a:t>6-10 words; gets more downloads</a:t>
            </a:r>
          </a:p>
          <a:p>
            <a:pPr>
              <a:spcBef>
                <a:spcPts val="300"/>
              </a:spcBef>
            </a:pPr>
            <a:r>
              <a:rPr lang="en-GB" dirty="0" smtClean="0"/>
              <a:t>Simple, attention-grabbing</a:t>
            </a:r>
          </a:p>
          <a:p>
            <a:pPr>
              <a:spcBef>
                <a:spcPts val="300"/>
              </a:spcBef>
            </a:pPr>
            <a:endParaRPr lang="en-GB" dirty="0"/>
          </a:p>
          <a:p>
            <a:pPr>
              <a:spcBef>
                <a:spcPts val="300"/>
              </a:spcBef>
            </a:pPr>
            <a:endParaRPr lang="en-GB" dirty="0" smtClean="0"/>
          </a:p>
          <a:p>
            <a:pPr>
              <a:spcBef>
                <a:spcPts val="300"/>
              </a:spcBef>
            </a:pPr>
            <a:endParaRPr lang="en-GB" dirty="0"/>
          </a:p>
          <a:p>
            <a:pPr>
              <a:spcBef>
                <a:spcPts val="300"/>
              </a:spcBef>
            </a:pPr>
            <a:endParaRPr lang="en-GB" dirty="0" smtClean="0"/>
          </a:p>
          <a:p>
            <a:pPr>
              <a:spcBef>
                <a:spcPts val="300"/>
              </a:spcBef>
            </a:pPr>
            <a:r>
              <a:rPr lang="en-GB" dirty="0" smtClean="0"/>
              <a:t>Authors</a:t>
            </a:r>
          </a:p>
          <a:p>
            <a:pPr lvl="1">
              <a:spcBef>
                <a:spcPts val="300"/>
              </a:spcBef>
            </a:pPr>
            <a:r>
              <a:rPr lang="en-GB" dirty="0" smtClean="0"/>
              <a:t>Names</a:t>
            </a:r>
          </a:p>
          <a:p>
            <a:pPr lvl="1">
              <a:spcBef>
                <a:spcPts val="300"/>
              </a:spcBef>
            </a:pPr>
            <a:r>
              <a:rPr lang="en-GB" dirty="0" smtClean="0"/>
              <a:t>Affiliations</a:t>
            </a:r>
          </a:p>
          <a:p>
            <a:pPr lvl="1">
              <a:spcBef>
                <a:spcPts val="300"/>
              </a:spcBef>
            </a:pPr>
            <a:r>
              <a:rPr lang="en-GB" dirty="0" smtClean="0"/>
              <a:t>Emails</a:t>
            </a:r>
          </a:p>
          <a:p>
            <a:pPr>
              <a:spcBef>
                <a:spcPts val="300"/>
              </a:spcBef>
            </a:pPr>
            <a:r>
              <a:rPr lang="en-GB" dirty="0" smtClean="0"/>
              <a:t>The lead author first</a:t>
            </a:r>
          </a:p>
          <a:p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584259" y="162558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rgbClr val="FFFF00"/>
                </a:solidFill>
              </a:rPr>
              <a:t>Title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84259" y="2161101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Abstract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4259" y="2696620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Introduction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4259" y="3232139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Method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84259" y="3767658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Results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4259" y="4303177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Discussion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4259" y="4838696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Conclusions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4259" y="5374215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References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84259" y="590973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Appendices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444964" y="1724622"/>
            <a:ext cx="4260312" cy="2362287"/>
            <a:chOff x="4355023" y="1409836"/>
            <a:chExt cx="4260312" cy="2362287"/>
          </a:xfrm>
        </p:grpSpPr>
        <p:sp>
          <p:nvSpPr>
            <p:cNvPr id="15" name="TextBox 14"/>
            <p:cNvSpPr txBox="1"/>
            <p:nvPr/>
          </p:nvSpPr>
          <p:spPr>
            <a:xfrm>
              <a:off x="4355023" y="2002478"/>
              <a:ext cx="12295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Percentage of </a:t>
              </a:r>
            </a:p>
            <a:p>
              <a:r>
                <a:rPr lang="en-GB" sz="1400" dirty="0" smtClean="0"/>
                <a:t>Downloads</a:t>
              </a:r>
              <a:endParaRPr lang="en-GB" sz="1400" dirty="0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5548394" y="1409836"/>
              <a:ext cx="3066941" cy="2362287"/>
              <a:chOff x="5548394" y="1394846"/>
              <a:chExt cx="3066941" cy="2362287"/>
            </a:xfrm>
          </p:grpSpPr>
          <p:graphicFrame>
            <p:nvGraphicFramePr>
              <p:cNvPr id="14" name="Chart 13"/>
              <p:cNvGraphicFramePr/>
              <p:nvPr/>
            </p:nvGraphicFramePr>
            <p:xfrm>
              <a:off x="5548394" y="1394846"/>
              <a:ext cx="3066941" cy="211121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16" name="TextBox 15"/>
              <p:cNvSpPr txBox="1"/>
              <p:nvPr/>
            </p:nvSpPr>
            <p:spPr>
              <a:xfrm>
                <a:off x="6217404" y="3449356"/>
                <a:ext cx="23098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 smtClean="0"/>
                  <a:t>Number of Words in the Title</a:t>
                </a:r>
                <a:endParaRPr lang="en-GB" sz="1400" dirty="0"/>
              </a:p>
            </p:txBody>
          </p:sp>
        </p:grp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6933" y="4137285"/>
            <a:ext cx="2052490" cy="1692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Acknowledgements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en-US" dirty="0" smtClean="0"/>
              <a:t>Polite gesture to thank the people who helped you with the research, without falling under the category of  citations.</a:t>
            </a:r>
          </a:p>
          <a:p>
            <a:pPr fontAlgn="base"/>
            <a:r>
              <a:rPr lang="en-US" dirty="0" smtClean="0"/>
              <a:t>Some funders insist on it</a:t>
            </a:r>
          </a:p>
          <a:p>
            <a:pPr fontAlgn="base"/>
            <a:r>
              <a:rPr lang="en-US" dirty="0" smtClean="0"/>
              <a:t>Sometimes at the beginning after the abstract, or at the end in an appendix</a:t>
            </a:r>
          </a:p>
          <a:p>
            <a:pPr fontAlgn="base"/>
            <a:r>
              <a:rPr lang="en-US" dirty="0" smtClean="0"/>
              <a:t>No standard format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2417</TotalTime>
  <Words>3085</Words>
  <Application>Microsoft Office PowerPoint</Application>
  <PresentationFormat>On-screen Show (4:3)</PresentationFormat>
  <Paragraphs>532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Publishing Research</vt:lpstr>
      <vt:lpstr>Agenda</vt:lpstr>
      <vt:lpstr>Publishing research; why?</vt:lpstr>
      <vt:lpstr>Publishing Requirements</vt:lpstr>
      <vt:lpstr>Slide 5</vt:lpstr>
      <vt:lpstr>Length, roughly</vt:lpstr>
      <vt:lpstr>Sections</vt:lpstr>
      <vt:lpstr>Slide 8</vt:lpstr>
      <vt:lpstr>Acknowledgements</vt:lpstr>
      <vt:lpstr>Slide 10</vt:lpstr>
      <vt:lpstr>Slide 11</vt:lpstr>
      <vt:lpstr>Common problems with literature reviews</vt:lpstr>
      <vt:lpstr>Slide 13</vt:lpstr>
      <vt:lpstr>Slide 14</vt:lpstr>
      <vt:lpstr>Slide 15</vt:lpstr>
      <vt:lpstr>Slide 16</vt:lpstr>
      <vt:lpstr>Slide 17</vt:lpstr>
      <vt:lpstr>APA Citations</vt:lpstr>
      <vt:lpstr>APA Citations</vt:lpstr>
      <vt:lpstr>Slide 20</vt:lpstr>
      <vt:lpstr>Before submitting…</vt:lpstr>
      <vt:lpstr>Quiz 2</vt:lpstr>
      <vt:lpstr>Slide 23</vt:lpstr>
      <vt:lpstr>Slide 24</vt:lpstr>
      <vt:lpstr>A note on Reference Management Software</vt:lpstr>
      <vt:lpstr>Tips on pitching a book</vt:lpstr>
      <vt:lpstr>Tips for writing manuscripts</vt:lpstr>
      <vt:lpstr>Manuscript Checklist Matkin, R., &amp; Riggar, T. F. (1991) Persist and publish. University Press of Colorado. Table 6.1, p. 82</vt:lpstr>
      <vt:lpstr>Common mistakes</vt:lpstr>
      <vt:lpstr>The peer-review process</vt:lpstr>
      <vt:lpstr>What reviewers look for</vt:lpstr>
      <vt:lpstr>Identifying journals to  submit to – citation databases</vt:lpstr>
      <vt:lpstr>Identifying journals to  submit to – impact factor</vt:lpstr>
      <vt:lpstr>JCR Web – Web of Knowledge  http://admin-apps.webofknowledge.com/JCR/JCR?PointOfEntry=Home&amp;SID=U18CgKHGaG2dhJiK2gd</vt:lpstr>
      <vt:lpstr>SCImago Journal Rank  http://www.scimagojr.com/index.php</vt:lpstr>
      <vt:lpstr>Some words of caution</vt:lpstr>
      <vt:lpstr>Digital and Open Publishing</vt:lpstr>
      <vt:lpstr>Open and self publishing</vt:lpstr>
      <vt:lpstr>Writing tips</vt:lpstr>
      <vt:lpstr>Plagiarism</vt:lpstr>
      <vt:lpstr>Quiz 3</vt:lpstr>
      <vt:lpstr>Slide 42</vt:lpstr>
      <vt:lpstr>Slide 43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</dc:creator>
  <cp:lastModifiedBy>roger</cp:lastModifiedBy>
  <cp:revision>151</cp:revision>
  <dcterms:created xsi:type="dcterms:W3CDTF">2012-12-13T01:38:56Z</dcterms:created>
  <dcterms:modified xsi:type="dcterms:W3CDTF">2012-12-21T01:49:34Z</dcterms:modified>
</cp:coreProperties>
</file>