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9" r:id="rId3"/>
    <p:sldId id="260" r:id="rId4"/>
    <p:sldId id="262" r:id="rId5"/>
    <p:sldId id="263" r:id="rId6"/>
    <p:sldId id="264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6" r:id="rId15"/>
    <p:sldId id="277" r:id="rId16"/>
    <p:sldId id="278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8" autoAdjust="0"/>
    <p:restoredTop sz="94713" autoAdjust="0"/>
  </p:normalViewPr>
  <p:slideViewPr>
    <p:cSldViewPr snapToGrid="0">
      <p:cViewPr varScale="1">
        <p:scale>
          <a:sx n="75" d="100"/>
          <a:sy n="75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82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Issues 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1. Information Technologies &amp; International Development 2003</c:v>
                </c:pt>
                <c:pt idx="1">
                  <c:v>2. Electronic Journal of Systems in Developing Countries 2000</c:v>
                </c:pt>
                <c:pt idx="2">
                  <c:v>3. Information Technology for Development 1986</c:v>
                </c:pt>
                <c:pt idx="3">
                  <c:v>Journal of Community Informatics 2004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44</c:v>
                </c:pt>
                <c:pt idx="2">
                  <c:v>7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Papers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1. Information Technologies &amp; International Development 2003</c:v>
                </c:pt>
                <c:pt idx="1">
                  <c:v>2. Electronic Journal of Systems in Developing Countries 2000</c:v>
                </c:pt>
                <c:pt idx="2">
                  <c:v>3. Information Technology for Development 1986</c:v>
                </c:pt>
                <c:pt idx="3">
                  <c:v>Journal of Community Informatics 2004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194</c:v>
                </c:pt>
                <c:pt idx="1">
                  <c:v>270</c:v>
                </c:pt>
                <c:pt idx="2">
                  <c:v>149</c:v>
                </c:pt>
                <c:pt idx="3">
                  <c:v>115</c:v>
                </c:pt>
              </c:numCache>
            </c:numRef>
          </c:val>
        </c:ser>
        <c:axId val="92656768"/>
        <c:axId val="92658304"/>
      </c:barChart>
      <c:catAx>
        <c:axId val="92656768"/>
        <c:scaling>
          <c:orientation val="minMax"/>
        </c:scaling>
        <c:axPos val="b"/>
        <c:tickLblPos val="nextTo"/>
        <c:crossAx val="92658304"/>
        <c:crosses val="autoZero"/>
        <c:auto val="1"/>
        <c:lblAlgn val="ctr"/>
        <c:lblOffset val="100"/>
      </c:catAx>
      <c:valAx>
        <c:axId val="92658304"/>
        <c:scaling>
          <c:orientation val="minMax"/>
        </c:scaling>
        <c:axPos val="l"/>
        <c:majorGridlines/>
        <c:numFmt formatCode="General" sourceLinked="1"/>
        <c:tickLblPos val="nextTo"/>
        <c:crossAx val="92656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Sheet2!$B$6:$B$11</c:f>
              <c:strCache>
                <c:ptCount val="6"/>
                <c:pt idx="0">
                  <c:v>Abstract  </c:v>
                </c:pt>
                <c:pt idx="1">
                  <c:v>Introduction  </c:v>
                </c:pt>
                <c:pt idx="2">
                  <c:v>Method  </c:v>
                </c:pt>
                <c:pt idx="3">
                  <c:v>Results and Discussion  </c:v>
                </c:pt>
                <c:pt idx="4">
                  <c:v>Conclusions  </c:v>
                </c:pt>
                <c:pt idx="5">
                  <c:v>References  </c:v>
                </c:pt>
              </c:strCache>
            </c:strRef>
          </c:cat>
          <c:val>
            <c:numRef>
              <c:f>Sheet2!$C$6:$C$11</c:f>
              <c:numCache>
                <c:formatCode>General</c:formatCode>
                <c:ptCount val="6"/>
                <c:pt idx="0">
                  <c:v>200</c:v>
                </c:pt>
                <c:pt idx="1">
                  <c:v>2800</c:v>
                </c:pt>
                <c:pt idx="2">
                  <c:v>2000</c:v>
                </c:pt>
                <c:pt idx="3">
                  <c:v>1200</c:v>
                </c:pt>
                <c:pt idx="4">
                  <c:v>1000</c:v>
                </c:pt>
                <c:pt idx="5">
                  <c:v>800</c:v>
                </c:pt>
              </c:numCache>
            </c:numRef>
          </c:val>
        </c:ser>
        <c:axId val="88545152"/>
        <c:axId val="88546688"/>
      </c:barChart>
      <c:catAx>
        <c:axId val="8854515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88546688"/>
        <c:crosses val="autoZero"/>
        <c:auto val="1"/>
        <c:lblAlgn val="ctr"/>
        <c:lblOffset val="100"/>
      </c:catAx>
      <c:valAx>
        <c:axId val="88546688"/>
        <c:scaling>
          <c:orientation val="minMax"/>
        </c:scaling>
        <c:axPos val="l"/>
        <c:majorGridlines/>
        <c:numFmt formatCode="General" sourceLinked="1"/>
        <c:tickLblPos val="nextTo"/>
        <c:crossAx val="88545152"/>
        <c:crosses val="autoZero"/>
        <c:crossBetween val="between"/>
      </c:valAx>
    </c:plotArea>
    <c:plotVisOnly val="1"/>
  </c:chart>
  <c:txPr>
    <a:bodyPr/>
    <a:lstStyle/>
    <a:p>
      <a:pPr>
        <a:defRPr sz="1600" b="1">
          <a:latin typeface="+mj-lt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7"/>
  <c:chart>
    <c:plotArea>
      <c:layout/>
      <c:barChart>
        <c:barDir val="col"/>
        <c:grouping val="clustered"/>
        <c:ser>
          <c:idx val="0"/>
          <c:order val="0"/>
          <c:cat>
            <c:strRef>
              <c:f>Sheet1!$B$5:$B$9</c:f>
              <c:strCache>
                <c:ptCount val="5"/>
                <c:pt idx="0">
                  <c:v>up to 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20 or more</c:v>
                </c:pt>
              </c:strCache>
            </c:strRef>
          </c:cat>
          <c:val>
            <c:numRef>
              <c:f>Sheet1!$C$5:$C$9</c:f>
              <c:numCache>
                <c:formatCode>0.00%</c:formatCode>
                <c:ptCount val="5"/>
                <c:pt idx="0">
                  <c:v>0.18000000000000024</c:v>
                </c:pt>
                <c:pt idx="1">
                  <c:v>0.49000000000000032</c:v>
                </c:pt>
                <c:pt idx="2">
                  <c:v>0.24000000000000021</c:v>
                </c:pt>
                <c:pt idx="3">
                  <c:v>6.0000000000000102E-2</c:v>
                </c:pt>
                <c:pt idx="4">
                  <c:v>3.0000000000000051E-2</c:v>
                </c:pt>
              </c:numCache>
            </c:numRef>
          </c:val>
        </c:ser>
        <c:axId val="88649728"/>
        <c:axId val="88651264"/>
      </c:barChart>
      <c:catAx>
        <c:axId val="88649728"/>
        <c:scaling>
          <c:orientation val="minMax"/>
        </c:scaling>
        <c:axPos val="b"/>
        <c:tickLblPos val="nextTo"/>
        <c:crossAx val="88651264"/>
        <c:crosses val="autoZero"/>
        <c:auto val="1"/>
        <c:lblAlgn val="ctr"/>
        <c:lblOffset val="100"/>
      </c:catAx>
      <c:valAx>
        <c:axId val="88651264"/>
        <c:scaling>
          <c:orientation val="minMax"/>
        </c:scaling>
        <c:axPos val="l"/>
        <c:majorGridlines/>
        <c:numFmt formatCode="0%" sourceLinked="0"/>
        <c:tickLblPos val="nextTo"/>
        <c:crossAx val="88649728"/>
        <c:crosses val="autoZero"/>
        <c:crossBetween val="between"/>
      </c:valAx>
    </c:plotArea>
    <c:plotVisOnly val="1"/>
  </c:chart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7F123-1B07-46A4-B9B3-821FEE94E800}" type="datetimeFigureOut">
              <a:rPr lang="en-GB" smtClean="0"/>
              <a:pPr/>
              <a:t>29/01/2014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375B3-1F9F-425C-BE14-78300819E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52777-DE2A-4447-9508-D2B6BCF9760F}" type="datetimeFigureOut">
              <a:rPr lang="en-GB" smtClean="0"/>
              <a:pPr/>
              <a:t>29/01/2014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4A88F-573D-475D-AEB8-A9F1AA31C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861-5440-451E-B9F2-D179056ACA6C}" type="datetime1">
              <a:rPr lang="en-GB" smtClean="0"/>
              <a:pPr/>
              <a:t>29/01/2014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Writing for Academic Journals -  Roger Harris</a:t>
            </a:r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A52-2C45-447D-8D61-703021252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467C-33B0-4F04-B35C-E44CF3C6FDD6}" type="datetime1">
              <a:rPr lang="en-GB" smtClean="0"/>
              <a:pPr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Writing for ICT4D Academic Journals -  Roger Harris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A52-2C45-447D-8D61-703021252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62"/>
            <a:ext cx="6720348" cy="716378"/>
          </a:xfrm>
        </p:spPr>
        <p:txBody>
          <a:bodyPr vert="horz" tIns="4572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34B1-72EF-4DE2-96F5-E995577C91EA}" type="datetime1">
              <a:rPr lang="en-GB" smtClean="0"/>
              <a:pPr/>
              <a:t>29/01/2014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 smtClean="0"/>
              <a:t>ICT4D Academic </a:t>
            </a:r>
            <a:r>
              <a:rPr lang="en-US" dirty="0" smtClean="0"/>
              <a:t>Journals -  Roger Harris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A52-2C45-447D-8D61-703021252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44E5-E002-4876-BCA6-E447645ADDD9}" type="datetime1">
              <a:rPr lang="en-GB" smtClean="0"/>
              <a:pPr/>
              <a:t>29/01/2014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 smtClean="0"/>
              <a:t>ICT4D Academic </a:t>
            </a:r>
            <a:r>
              <a:rPr lang="en-US" dirty="0" smtClean="0"/>
              <a:t>Journals -  Roger Harris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A52-2C45-447D-8D61-703021252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>
                <a:latin typeface="+mj-lt"/>
              </a:defRPr>
            </a:lvl1pPr>
            <a:lvl2pPr>
              <a:defRPr sz="26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CC84-0CF1-47FC-A973-FA5F83B42791}" type="datetime1">
              <a:rPr lang="en-GB" smtClean="0"/>
              <a:pPr/>
              <a:t>29/01/2014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dirty="0" smtClean="0"/>
              <a:t>for ICT4D </a:t>
            </a:r>
            <a:r>
              <a:rPr lang="en-US" dirty="0" smtClean="0"/>
              <a:t>Academic Journals -  Roger Harris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A52-2C45-447D-8D61-703021252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6016"/>
            <a:ext cx="6189406" cy="878887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01213"/>
            <a:ext cx="8229600" cy="52233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C94082-654C-4BAA-8D07-27D435A9ED18}" type="datetime1">
              <a:rPr lang="en-GB" smtClean="0"/>
              <a:pPr/>
              <a:t>29/01/2014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Writing for </a:t>
            </a:r>
            <a:r>
              <a:rPr lang="en-US" dirty="0" smtClean="0"/>
              <a:t>ICT4D Academic </a:t>
            </a:r>
            <a:r>
              <a:rPr lang="en-US" dirty="0" smtClean="0"/>
              <a:t>Journals -  Roger Harris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A21A52-2C45-447D-8D61-70302125228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  <p:sldLayoutId id="2147483668" r:id="rId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900" y="2232494"/>
            <a:ext cx="7851648" cy="1828800"/>
          </a:xfrm>
        </p:spPr>
        <p:txBody>
          <a:bodyPr>
            <a:normAutofit/>
          </a:bodyPr>
          <a:lstStyle/>
          <a:p>
            <a:r>
              <a:rPr lang="en-US" i="1" dirty="0" smtClean="0"/>
              <a:t>Writing for </a:t>
            </a:r>
            <a:r>
              <a:rPr lang="en-US" i="1" dirty="0" smtClean="0"/>
              <a:t>ICT4D Academic </a:t>
            </a:r>
            <a:r>
              <a:rPr lang="en-US" i="1" dirty="0" smtClean="0"/>
              <a:t>Journals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900" y="4873186"/>
            <a:ext cx="7854696" cy="1752600"/>
          </a:xfrm>
        </p:spPr>
        <p:txBody>
          <a:bodyPr/>
          <a:lstStyle/>
          <a:p>
            <a:endParaRPr lang="en-GB" dirty="0" smtClean="0"/>
          </a:p>
          <a:p>
            <a:r>
              <a:rPr lang="en-GB" sz="2000" dirty="0" smtClean="0"/>
              <a:t>Roger Harris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A52-2C45-447D-8D61-70302125228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65400" y="261258"/>
            <a:ext cx="6330950" cy="659674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GB" sz="2200" dirty="0" smtClean="0"/>
              <a:t>Straightforward </a:t>
            </a:r>
            <a:r>
              <a:rPr lang="en-GB" sz="2200" dirty="0"/>
              <a:t>commentary of </a:t>
            </a:r>
            <a:r>
              <a:rPr lang="en-GB" sz="2200" dirty="0" smtClean="0"/>
              <a:t>what </a:t>
            </a:r>
            <a:r>
              <a:rPr lang="en-GB" sz="2200" dirty="0"/>
              <a:t>you observed and found</a:t>
            </a:r>
          </a:p>
          <a:p>
            <a:pPr lvl="0"/>
            <a:r>
              <a:rPr lang="en-GB" sz="2200" dirty="0"/>
              <a:t>No interpretation or evaluation </a:t>
            </a:r>
          </a:p>
          <a:p>
            <a:pPr lvl="0"/>
            <a:r>
              <a:rPr lang="en-GB" sz="2200" dirty="0"/>
              <a:t>Avoid excessive information that obscures your key findings</a:t>
            </a:r>
          </a:p>
          <a:p>
            <a:pPr lvl="0"/>
            <a:r>
              <a:rPr lang="en-GB" sz="2200" dirty="0"/>
              <a:t>Don’t repeat; e.g., use tables or graphs, not both. If data is in a table, don’t repeat it in the text</a:t>
            </a:r>
          </a:p>
          <a:p>
            <a:pPr lvl="0"/>
            <a:r>
              <a:rPr lang="en-GB" sz="2200" dirty="0" smtClean="0"/>
              <a:t>Visualise the </a:t>
            </a:r>
            <a:r>
              <a:rPr lang="en-GB" sz="2200" dirty="0"/>
              <a:t>most relevant information in the graph, figures and tables.</a:t>
            </a:r>
          </a:p>
          <a:p>
            <a:pPr lvl="0"/>
            <a:r>
              <a:rPr lang="en-GB" sz="2200" dirty="0" smtClean="0"/>
              <a:t>Include </a:t>
            </a:r>
            <a:r>
              <a:rPr lang="en-GB" sz="2200" dirty="0"/>
              <a:t>negative results; excluding them invalidates the paper and is bad science</a:t>
            </a:r>
          </a:p>
          <a:p>
            <a:pPr lvl="0"/>
            <a:r>
              <a:rPr lang="en-GB" sz="2200" dirty="0" smtClean="0"/>
              <a:t>Use </a:t>
            </a:r>
            <a:r>
              <a:rPr lang="en-GB" sz="2200" dirty="0"/>
              <a:t>an appendix for larger amounts of raw data and/or calculations</a:t>
            </a:r>
          </a:p>
          <a:p>
            <a:pPr lvl="0"/>
            <a:r>
              <a:rPr lang="en-GB" sz="2200" dirty="0"/>
              <a:t>Specify any computer programmes that you used </a:t>
            </a:r>
          </a:p>
          <a:p>
            <a:pPr lvl="0"/>
            <a:r>
              <a:rPr lang="en-GB" sz="2200" dirty="0"/>
              <a:t>Assume the reader understands basic statistical </a:t>
            </a:r>
            <a:r>
              <a:rPr lang="en-GB" sz="2200" dirty="0" smtClean="0"/>
              <a:t>tests</a:t>
            </a:r>
            <a:endParaRPr lang="en-GB" sz="2200" dirty="0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55874" y="174174"/>
            <a:ext cx="6378575" cy="6453414"/>
          </a:xfrm>
        </p:spPr>
        <p:txBody>
          <a:bodyPr>
            <a:noAutofit/>
          </a:bodyPr>
          <a:lstStyle/>
          <a:p>
            <a:r>
              <a:rPr lang="en-US" sz="1700" dirty="0" smtClean="0"/>
              <a:t>Where </a:t>
            </a:r>
            <a:r>
              <a:rPr lang="en-US" sz="1700" dirty="0"/>
              <a:t>you </a:t>
            </a:r>
            <a:r>
              <a:rPr lang="en-US" sz="1700" dirty="0" smtClean="0"/>
              <a:t>add </a:t>
            </a:r>
            <a:r>
              <a:rPr lang="en-US" sz="1700" dirty="0"/>
              <a:t>your interpretations to the </a:t>
            </a:r>
            <a:r>
              <a:rPr lang="en-US" sz="1700" dirty="0" smtClean="0"/>
              <a:t>findings</a:t>
            </a:r>
          </a:p>
          <a:p>
            <a:pPr lvl="0"/>
            <a:r>
              <a:rPr lang="en-GB" sz="1700" dirty="0"/>
              <a:t>Explain any links and correlations in your data</a:t>
            </a:r>
          </a:p>
          <a:p>
            <a:pPr lvl="0"/>
            <a:r>
              <a:rPr lang="en-GB" sz="1700" dirty="0" smtClean="0"/>
              <a:t>Some speculation is allowed, e.g., regarding causality</a:t>
            </a:r>
          </a:p>
          <a:p>
            <a:pPr lvl="0"/>
            <a:r>
              <a:rPr lang="en-GB" sz="1700" dirty="0" smtClean="0"/>
              <a:t>Address </a:t>
            </a:r>
            <a:r>
              <a:rPr lang="en-GB" sz="1700" dirty="0"/>
              <a:t>your null or alternative hypotheses according to the significance levels found by the </a:t>
            </a:r>
            <a:r>
              <a:rPr lang="en-GB" sz="1700" dirty="0" smtClean="0"/>
              <a:t>statistics</a:t>
            </a:r>
            <a:endParaRPr lang="en-GB" sz="1700" dirty="0"/>
          </a:p>
          <a:p>
            <a:pPr lvl="0"/>
            <a:r>
              <a:rPr lang="en-GB" sz="1700" dirty="0" smtClean="0"/>
              <a:t>Explain </a:t>
            </a:r>
            <a:r>
              <a:rPr lang="en-GB" sz="1700" dirty="0"/>
              <a:t>the statistical results in the context of your enquiry</a:t>
            </a:r>
          </a:p>
          <a:p>
            <a:pPr lvl="0"/>
            <a:r>
              <a:rPr lang="en-GB" sz="1700" dirty="0" smtClean="0"/>
              <a:t>Discuss what you did not find, and how you deal with that. </a:t>
            </a:r>
          </a:p>
          <a:p>
            <a:pPr lvl="0"/>
            <a:r>
              <a:rPr lang="en-GB" sz="1700" dirty="0" smtClean="0"/>
              <a:t>Even if the results are inconclusive (probable), try to find something of value</a:t>
            </a:r>
          </a:p>
          <a:p>
            <a:pPr lvl="0"/>
            <a:r>
              <a:rPr lang="en-GB" sz="1700" dirty="0" smtClean="0"/>
              <a:t>Position your findings into the context of previous research; do they concur or contradict or add something new </a:t>
            </a:r>
          </a:p>
          <a:p>
            <a:pPr lvl="0"/>
            <a:r>
              <a:rPr lang="en-GB" sz="1700" dirty="0" smtClean="0"/>
              <a:t>Suggest where results of previous research might help to interpret your own findings</a:t>
            </a:r>
          </a:p>
          <a:p>
            <a:pPr lvl="0"/>
            <a:r>
              <a:rPr lang="en-GB" sz="1700" dirty="0" smtClean="0"/>
              <a:t>Explain if and how your research has contributed to knowledge, or not</a:t>
            </a:r>
          </a:p>
          <a:p>
            <a:pPr lvl="0"/>
            <a:r>
              <a:rPr lang="en-GB" sz="1700" dirty="0" smtClean="0"/>
              <a:t>Reflect </a:t>
            </a:r>
            <a:r>
              <a:rPr lang="en-GB" sz="1700" dirty="0"/>
              <a:t>on the research design in the light of the outcomes;</a:t>
            </a:r>
          </a:p>
          <a:p>
            <a:pPr lvl="1"/>
            <a:r>
              <a:rPr lang="en-GB" sz="1700" dirty="0" smtClean="0"/>
              <a:t>What </a:t>
            </a:r>
            <a:r>
              <a:rPr lang="en-GB" sz="1700" dirty="0"/>
              <a:t>might you have done differently</a:t>
            </a:r>
          </a:p>
          <a:p>
            <a:pPr lvl="1"/>
            <a:r>
              <a:rPr lang="en-GB" sz="1700" dirty="0" smtClean="0"/>
              <a:t>What </a:t>
            </a:r>
            <a:r>
              <a:rPr lang="en-GB" sz="1700" dirty="0"/>
              <a:t>modifications and improvements would you suggest to another researcher</a:t>
            </a:r>
          </a:p>
          <a:p>
            <a:pPr lvl="0"/>
            <a:r>
              <a:rPr lang="en-GB" sz="1700" dirty="0" smtClean="0"/>
              <a:t>Avoid </a:t>
            </a:r>
            <a:r>
              <a:rPr lang="en-GB" sz="1700" dirty="0"/>
              <a:t>sweeping generalizations in the applicability of your findings to the wider world </a:t>
            </a:r>
          </a:p>
          <a:p>
            <a:endParaRPr lang="en-GB" sz="1700" dirty="0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Discussion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55874" y="304801"/>
            <a:ext cx="6359525" cy="6429374"/>
          </a:xfrm>
        </p:spPr>
        <p:txBody>
          <a:bodyPr>
            <a:noAutofit/>
          </a:bodyPr>
          <a:lstStyle/>
          <a:p>
            <a:r>
              <a:rPr lang="en-US" sz="1900" dirty="0" smtClean="0"/>
              <a:t>Answer the research question here</a:t>
            </a:r>
          </a:p>
          <a:p>
            <a:pPr lvl="0"/>
            <a:r>
              <a:rPr lang="en-GB" sz="1900" dirty="0" smtClean="0"/>
              <a:t>Provide a short synopsis of the results and discussion, summing up the paper </a:t>
            </a:r>
          </a:p>
          <a:p>
            <a:pPr lvl="0"/>
            <a:r>
              <a:rPr lang="en-GB" sz="1900" dirty="0" smtClean="0"/>
              <a:t>Explain </a:t>
            </a:r>
            <a:r>
              <a:rPr lang="en-GB" sz="1900" dirty="0"/>
              <a:t>the extent to which the results have provided an answer to the research question.</a:t>
            </a:r>
          </a:p>
          <a:p>
            <a:pPr lvl="0"/>
            <a:r>
              <a:rPr lang="en-GB" sz="1900" dirty="0" smtClean="0"/>
              <a:t>Explain the importance of the study and point out how it relates to the field</a:t>
            </a:r>
          </a:p>
          <a:p>
            <a:pPr lvl="0"/>
            <a:r>
              <a:rPr lang="en-GB" sz="1900" dirty="0" smtClean="0"/>
              <a:t>Specify </a:t>
            </a:r>
            <a:r>
              <a:rPr lang="en-GB" sz="1900" dirty="0"/>
              <a:t>some questions that another researcher can expand upon for their research </a:t>
            </a:r>
          </a:p>
          <a:p>
            <a:pPr lvl="0"/>
            <a:r>
              <a:rPr lang="en-GB" sz="1900" dirty="0" smtClean="0"/>
              <a:t>Blend </a:t>
            </a:r>
            <a:r>
              <a:rPr lang="en-GB" sz="1900" dirty="0"/>
              <a:t>your findings into the body of research highlighted in the introduction</a:t>
            </a:r>
          </a:p>
          <a:p>
            <a:pPr lvl="0"/>
            <a:r>
              <a:rPr lang="en-GB" sz="1900" dirty="0" smtClean="0"/>
              <a:t>Describe </a:t>
            </a:r>
            <a:r>
              <a:rPr lang="en-GB" sz="1900" dirty="0"/>
              <a:t>how your findings can be used by readers, pointing out the benefits</a:t>
            </a:r>
          </a:p>
          <a:p>
            <a:pPr lvl="0"/>
            <a:r>
              <a:rPr lang="en-GB" sz="1900" dirty="0"/>
              <a:t>Propose the practical significance of your findings for professional practice/policy making /commercial and managerial etc.</a:t>
            </a:r>
          </a:p>
          <a:p>
            <a:pPr lvl="0"/>
            <a:r>
              <a:rPr lang="en-GB" sz="1900" dirty="0"/>
              <a:t>State what was learned</a:t>
            </a:r>
          </a:p>
          <a:p>
            <a:pPr lvl="0"/>
            <a:r>
              <a:rPr lang="en-GB" sz="1900" dirty="0"/>
              <a:t>Highlight any deficiencies </a:t>
            </a:r>
          </a:p>
          <a:p>
            <a:pPr lvl="0"/>
            <a:r>
              <a:rPr lang="en-GB" sz="1900" dirty="0"/>
              <a:t>Bring out any unanswered </a:t>
            </a:r>
            <a:r>
              <a:rPr lang="en-GB" sz="1900" dirty="0" smtClean="0"/>
              <a:t>questions</a:t>
            </a:r>
            <a:endParaRPr lang="en-GB" sz="1900" dirty="0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Conclusions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65400" y="391886"/>
            <a:ext cx="6378576" cy="5732689"/>
          </a:xfrm>
        </p:spPr>
        <p:txBody>
          <a:bodyPr>
            <a:noAutofit/>
          </a:bodyPr>
          <a:lstStyle/>
          <a:p>
            <a:r>
              <a:rPr lang="en-US" dirty="0" smtClean="0"/>
              <a:t>Prevent accusations of plagiarism </a:t>
            </a:r>
            <a:r>
              <a:rPr lang="en-US" dirty="0"/>
              <a:t>and to give fair credit to the work of previous </a:t>
            </a:r>
            <a:r>
              <a:rPr lang="en-US" dirty="0" smtClean="0"/>
              <a:t>authors</a:t>
            </a:r>
          </a:p>
          <a:p>
            <a:r>
              <a:rPr lang="en-US" dirty="0" smtClean="0"/>
              <a:t>Substantiates your literature review</a:t>
            </a:r>
          </a:p>
          <a:p>
            <a:r>
              <a:rPr lang="en-US" dirty="0" smtClean="0"/>
              <a:t>Reviewers and experienced researchers often look at the references first to see if the right ones are there</a:t>
            </a:r>
          </a:p>
          <a:p>
            <a:r>
              <a:rPr lang="en-GB" dirty="0" smtClean="0"/>
              <a:t>Follow the style of the journal to which you are submitting and be consistent</a:t>
            </a:r>
          </a:p>
          <a:p>
            <a:r>
              <a:rPr lang="en-GB" dirty="0" smtClean="0"/>
              <a:t>Ensure every reference is cited in the text</a:t>
            </a:r>
          </a:p>
          <a:p>
            <a:r>
              <a:rPr lang="en-GB" dirty="0" smtClean="0"/>
              <a:t>Ensure every citation in the text is referenced</a:t>
            </a:r>
          </a:p>
          <a:p>
            <a:r>
              <a:rPr lang="en-GB" dirty="0" smtClean="0"/>
              <a:t>Guide to Citation Style Guides  </a:t>
            </a:r>
            <a:r>
              <a:rPr lang="en-GB" sz="2400" dirty="0" smtClean="0"/>
              <a:t>	</a:t>
            </a:r>
            <a:r>
              <a:rPr lang="en-GB" sz="2000" dirty="0" smtClean="0"/>
              <a:t>http://bailiwick.lib.uiowa.edu/journalism/cite.html</a:t>
            </a:r>
            <a:endParaRPr lang="en-GB" sz="2400" dirty="0" smtClean="0"/>
          </a:p>
          <a:p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References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55874" y="304800"/>
            <a:ext cx="6302375" cy="5829300"/>
          </a:xfrm>
        </p:spPr>
        <p:txBody>
          <a:bodyPr>
            <a:noAutofit/>
          </a:bodyPr>
          <a:lstStyle/>
          <a:p>
            <a:pPr lvl="0"/>
            <a:r>
              <a:rPr lang="en-GB" sz="2900" dirty="0" smtClean="0"/>
              <a:t>Useful way to include information that would otherwise clutter up the paper </a:t>
            </a:r>
          </a:p>
          <a:p>
            <a:pPr lvl="0"/>
            <a:r>
              <a:rPr lang="en-GB" sz="2900" dirty="0" smtClean="0"/>
              <a:t>Usually non-essential; if removed, the paper would still be perfectly understandable</a:t>
            </a:r>
          </a:p>
          <a:p>
            <a:pPr lvl="0"/>
            <a:r>
              <a:rPr lang="en-GB" sz="2900" dirty="0" smtClean="0"/>
              <a:t>Place for raw data, questionnaire, statistical calculations, maps, extra photographs and diagrams of apparatus, abbreviations</a:t>
            </a:r>
          </a:p>
          <a:p>
            <a:pPr lvl="0"/>
            <a:r>
              <a:rPr lang="en-GB" sz="2900" dirty="0" smtClean="0"/>
              <a:t>Does not count towards the word count</a:t>
            </a:r>
          </a:p>
          <a:p>
            <a:r>
              <a:rPr lang="en-GB" sz="2900" dirty="0" smtClean="0"/>
              <a:t>Creates a good impression with attention to detail</a:t>
            </a:r>
          </a:p>
          <a:p>
            <a:endParaRPr lang="en-GB" sz="2900" dirty="0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Appendices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/>
              <a:t>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submitting…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7200" dirty="0" smtClean="0"/>
              <a:t>Proof read,</a:t>
            </a:r>
          </a:p>
          <a:p>
            <a:r>
              <a:rPr lang="en-GB" sz="7200" dirty="0" smtClean="0"/>
              <a:t>Proof read, again, &amp;</a:t>
            </a:r>
          </a:p>
          <a:p>
            <a:r>
              <a:rPr lang="en-GB" sz="7200" dirty="0" smtClean="0"/>
              <a:t>Proof read yet again</a:t>
            </a:r>
            <a:endParaRPr lang="en-GB" sz="5400" dirty="0" smtClean="0"/>
          </a:p>
          <a:p>
            <a:r>
              <a:rPr lang="en-GB" sz="4400" dirty="0" smtClean="0"/>
              <a:t>Then format</a:t>
            </a:r>
            <a:endParaRPr lang="en-GB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editors don’t like: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Unclear objectives; too many, over- ambitious, un-focused</a:t>
            </a:r>
          </a:p>
          <a:p>
            <a:r>
              <a:rPr lang="en-US" dirty="0" smtClean="0"/>
              <a:t>Incomplete/overdone literature review; not critically evaluated </a:t>
            </a:r>
          </a:p>
          <a:p>
            <a:r>
              <a:rPr lang="en-US" dirty="0" smtClean="0"/>
              <a:t>Conclusions that do not arise from the discussion</a:t>
            </a:r>
          </a:p>
          <a:p>
            <a:r>
              <a:rPr lang="en-US" dirty="0" smtClean="0"/>
              <a:t>No data, no research, failure to address objectives</a:t>
            </a:r>
          </a:p>
          <a:p>
            <a:r>
              <a:rPr lang="en-US" dirty="0" smtClean="0"/>
              <a:t>Excessive speculation; failing to follow the evidence</a:t>
            </a:r>
          </a:p>
          <a:p>
            <a:r>
              <a:rPr lang="en-US" dirty="0" smtClean="0"/>
              <a:t>Confusing correlation with causation</a:t>
            </a:r>
          </a:p>
          <a:p>
            <a:r>
              <a:rPr lang="en-US" dirty="0" smtClean="0"/>
              <a:t>Unsuitable length; should be 5-8k words</a:t>
            </a:r>
          </a:p>
          <a:p>
            <a:r>
              <a:rPr lang="en-US" dirty="0" smtClean="0"/>
              <a:t>No story; uninteresting, boring</a:t>
            </a:r>
          </a:p>
          <a:p>
            <a:r>
              <a:rPr lang="en-US" dirty="0" smtClean="0"/>
              <a:t>Trivial, irrelevant, no problem, done before</a:t>
            </a:r>
          </a:p>
          <a:p>
            <a:r>
              <a:rPr lang="en-US" dirty="0" smtClean="0"/>
              <a:t>Poorly constructed, weakly argued</a:t>
            </a:r>
          </a:p>
          <a:p>
            <a:r>
              <a:rPr lang="en-US" dirty="0" smtClean="0"/>
              <a:t>Ethical concerns; previously published, submitted elsewhere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Responding to reviews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Tell the reviewer(s) what you have done</a:t>
            </a:r>
          </a:p>
          <a:p>
            <a:r>
              <a:rPr lang="en-GB" sz="2800" dirty="0" smtClean="0"/>
              <a:t>List their comments on a separate document</a:t>
            </a:r>
          </a:p>
          <a:p>
            <a:r>
              <a:rPr lang="en-GB" sz="2800" dirty="0" smtClean="0"/>
              <a:t>Against each, explain your response;</a:t>
            </a:r>
          </a:p>
          <a:p>
            <a:pPr lvl="1"/>
            <a:r>
              <a:rPr lang="en-GB" sz="2800" dirty="0" smtClean="0"/>
              <a:t>Agree; how you have changed your manuscript</a:t>
            </a:r>
          </a:p>
          <a:p>
            <a:pPr lvl="1"/>
            <a:r>
              <a:rPr lang="en-GB" sz="2800" dirty="0" smtClean="0"/>
              <a:t>Disagree; justify</a:t>
            </a:r>
          </a:p>
          <a:p>
            <a:r>
              <a:rPr lang="en-GB" sz="2800" dirty="0" smtClean="0"/>
              <a:t>Reconcile conflicting reviews</a:t>
            </a:r>
          </a:p>
          <a:p>
            <a:r>
              <a:rPr lang="en-GB" sz="2800" dirty="0" smtClean="0"/>
              <a:t>Always remember; </a:t>
            </a:r>
          </a:p>
          <a:p>
            <a:pPr lvl="1"/>
            <a:r>
              <a:rPr lang="en-GB" sz="2800" dirty="0" smtClean="0"/>
              <a:t>It’s your work</a:t>
            </a:r>
          </a:p>
          <a:p>
            <a:pPr lvl="1"/>
            <a:r>
              <a:rPr lang="en-GB" sz="2800" dirty="0" smtClean="0"/>
              <a:t>Peer reviewing is an art not a science</a:t>
            </a:r>
          </a:p>
          <a:p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 smtClean="0"/>
              <a:t>ICT4D Academic </a:t>
            </a:r>
            <a:r>
              <a:rPr lang="en-US" dirty="0" smtClean="0"/>
              <a:t>Journals -  Roger Harris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A52-2C45-447D-8D61-703021252284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journals in ICT4D*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41300" y="936625"/>
          <a:ext cx="85217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 smtClean="0"/>
              <a:t>ICT4D Academic </a:t>
            </a:r>
            <a:r>
              <a:rPr lang="en-US" dirty="0" smtClean="0"/>
              <a:t>Journals -  Roger Harris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A52-2C45-447D-8D61-70302125228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6235700"/>
            <a:ext cx="92047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*Gomez R., Baron., L, Fiore-</a:t>
            </a:r>
            <a:r>
              <a:rPr lang="en-US" sz="1050" dirty="0" err="1" smtClean="0"/>
              <a:t>Silfvast</a:t>
            </a:r>
            <a:r>
              <a:rPr lang="en-US" sz="1050" dirty="0" smtClean="0"/>
              <a:t>, B., The changing field of ICTD: content analysis of research published in selected journals and conferences, 2000--2010</a:t>
            </a:r>
            <a:endParaRPr lang="en-GB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Publishing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Rigour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3200" dirty="0" smtClean="0"/>
              <a:t>Research that is conducted according to certain standards and controls appropriate to the methodology.</a:t>
            </a:r>
          </a:p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Relevance</a:t>
            </a:r>
          </a:p>
          <a:p>
            <a:pPr lvl="1"/>
            <a:r>
              <a:rPr lang="en-US" sz="3200" dirty="0" smtClean="0"/>
              <a:t>Research that is useful, consumable, readable, meaningful, and value-adding for the </a:t>
            </a:r>
            <a:r>
              <a:rPr lang="en-GB" sz="3200" dirty="0" smtClean="0"/>
              <a:t>journal’s audience.</a:t>
            </a:r>
          </a:p>
          <a:p>
            <a:r>
              <a:rPr lang="en-GB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Interesting</a:t>
            </a:r>
          </a:p>
          <a:p>
            <a:pPr lvl="1"/>
            <a:r>
              <a:rPr lang="en-US" sz="3200" dirty="0" smtClean="0"/>
              <a:t>The best way to make a name for oneself in an intellectual discipline is to be interesting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16"/>
            <a:ext cx="6814457" cy="878887"/>
          </a:xfrm>
        </p:spPr>
        <p:txBody>
          <a:bodyPr/>
          <a:lstStyle/>
          <a:p>
            <a:r>
              <a:rPr lang="en-GB" dirty="0" smtClean="0"/>
              <a:t>Length, roughly, 8,000 words:</a:t>
            </a:r>
            <a:endParaRPr lang="en-GB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707570" y="1211943"/>
          <a:ext cx="7293429" cy="5373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34090" y="5471886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  <a:latin typeface="+mj-lt"/>
              </a:rPr>
              <a:t>2.5%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71861" y="1603829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  <a:latin typeface="+mj-lt"/>
              </a:rPr>
              <a:t>35.0%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43500" y="2830286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  <a:latin typeface="+mj-lt"/>
              </a:rPr>
              <a:t>25.0%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4489" y="4013201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  <a:latin typeface="+mj-lt"/>
              </a:rPr>
              <a:t>15.0%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12175" y="4310744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  <a:latin typeface="+mj-lt"/>
              </a:rPr>
              <a:t>12.5%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2603" y="4666344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  <a:latin typeface="+mj-lt"/>
              </a:rPr>
              <a:t>10.0%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Title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Abstract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Introduction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Method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Results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Discussion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Conclusions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References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Appendices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55875" y="203200"/>
            <a:ext cx="6359525" cy="5940425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GB" sz="3200" dirty="0" smtClean="0"/>
              <a:t>6-10 words; gets more downloads</a:t>
            </a:r>
          </a:p>
          <a:p>
            <a:pPr>
              <a:spcBef>
                <a:spcPts val="300"/>
              </a:spcBef>
            </a:pPr>
            <a:r>
              <a:rPr lang="en-GB" sz="3200" dirty="0" smtClean="0"/>
              <a:t>Simple, attention-grabbing</a:t>
            </a:r>
          </a:p>
          <a:p>
            <a:pPr>
              <a:spcBef>
                <a:spcPts val="300"/>
              </a:spcBef>
            </a:pPr>
            <a:endParaRPr lang="en-GB" sz="3200" dirty="0"/>
          </a:p>
          <a:p>
            <a:pPr>
              <a:spcBef>
                <a:spcPts val="300"/>
              </a:spcBef>
            </a:pPr>
            <a:endParaRPr lang="en-GB" sz="3200" dirty="0" smtClean="0"/>
          </a:p>
          <a:p>
            <a:pPr>
              <a:spcBef>
                <a:spcPts val="300"/>
              </a:spcBef>
            </a:pPr>
            <a:endParaRPr lang="en-GB" sz="3200" dirty="0"/>
          </a:p>
          <a:p>
            <a:pPr>
              <a:spcBef>
                <a:spcPts val="300"/>
              </a:spcBef>
            </a:pPr>
            <a:endParaRPr lang="en-GB" sz="3200" dirty="0" smtClean="0"/>
          </a:p>
          <a:p>
            <a:pPr>
              <a:spcBef>
                <a:spcPts val="300"/>
              </a:spcBef>
            </a:pPr>
            <a:r>
              <a:rPr lang="en-GB" sz="3200" dirty="0" smtClean="0"/>
              <a:t>Authors:</a:t>
            </a:r>
          </a:p>
          <a:p>
            <a:pPr lvl="1">
              <a:spcBef>
                <a:spcPts val="300"/>
              </a:spcBef>
            </a:pPr>
            <a:r>
              <a:rPr lang="en-GB" sz="3200" dirty="0" smtClean="0"/>
              <a:t>Names</a:t>
            </a:r>
          </a:p>
          <a:p>
            <a:pPr lvl="1">
              <a:spcBef>
                <a:spcPts val="300"/>
              </a:spcBef>
            </a:pPr>
            <a:r>
              <a:rPr lang="en-GB" sz="3200" dirty="0" smtClean="0"/>
              <a:t>Affiliations</a:t>
            </a:r>
          </a:p>
          <a:p>
            <a:pPr lvl="1">
              <a:spcBef>
                <a:spcPts val="300"/>
              </a:spcBef>
            </a:pPr>
            <a:r>
              <a:rPr lang="en-GB" sz="3200" dirty="0" smtClean="0"/>
              <a:t>Emails</a:t>
            </a:r>
          </a:p>
          <a:p>
            <a:pPr>
              <a:spcBef>
                <a:spcPts val="300"/>
              </a:spcBef>
            </a:pPr>
            <a:r>
              <a:rPr lang="en-GB" sz="3200" dirty="0" smtClean="0"/>
              <a:t>The lead - corresponding - author first</a:t>
            </a:r>
          </a:p>
          <a:p>
            <a:endParaRPr lang="en-GB" sz="3200" dirty="0" smtClean="0"/>
          </a:p>
          <a:p>
            <a:pPr lvl="1"/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Title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17" name="Group 18"/>
          <p:cNvGrpSpPr/>
          <p:nvPr/>
        </p:nvGrpSpPr>
        <p:grpSpPr>
          <a:xfrm>
            <a:off x="3658471" y="1493300"/>
            <a:ext cx="4260312" cy="2331509"/>
            <a:chOff x="4355023" y="1409836"/>
            <a:chExt cx="4260312" cy="2331509"/>
          </a:xfrm>
        </p:grpSpPr>
        <p:sp>
          <p:nvSpPr>
            <p:cNvPr id="15" name="TextBox 14"/>
            <p:cNvSpPr txBox="1"/>
            <p:nvPr/>
          </p:nvSpPr>
          <p:spPr>
            <a:xfrm>
              <a:off x="4355023" y="2002478"/>
              <a:ext cx="10804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rgbClr val="FFFF00"/>
                  </a:solidFill>
                  <a:latin typeface="+mj-lt"/>
                </a:rPr>
                <a:t>Percentage of </a:t>
              </a:r>
            </a:p>
            <a:p>
              <a:r>
                <a:rPr lang="en-GB" sz="1200" dirty="0" smtClean="0">
                  <a:solidFill>
                    <a:srgbClr val="FFFF00"/>
                  </a:solidFill>
                  <a:latin typeface="+mj-lt"/>
                </a:rPr>
                <a:t>Downloads</a:t>
              </a:r>
              <a:endParaRPr lang="en-GB" sz="1200" dirty="0">
                <a:solidFill>
                  <a:srgbClr val="FFFF00"/>
                </a:solidFill>
                <a:latin typeface="+mj-lt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548394" y="1409836"/>
              <a:ext cx="3066941" cy="2331509"/>
              <a:chOff x="5548394" y="1394846"/>
              <a:chExt cx="3066941" cy="2331509"/>
            </a:xfrm>
          </p:grpSpPr>
          <p:graphicFrame>
            <p:nvGraphicFramePr>
              <p:cNvPr id="14" name="Chart 13"/>
              <p:cNvGraphicFramePr/>
              <p:nvPr/>
            </p:nvGraphicFramePr>
            <p:xfrm>
              <a:off x="5548394" y="1394846"/>
              <a:ext cx="3066941" cy="211121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6" name="TextBox 15"/>
              <p:cNvSpPr txBox="1"/>
              <p:nvPr/>
            </p:nvSpPr>
            <p:spPr>
              <a:xfrm>
                <a:off x="6217404" y="3449356"/>
                <a:ext cx="20034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solidFill>
                      <a:srgbClr val="FFFF00"/>
                    </a:solidFill>
                    <a:latin typeface="+mj-lt"/>
                  </a:rPr>
                  <a:t>Number of Words in the Title</a:t>
                </a:r>
                <a:endParaRPr lang="en-GB" sz="1200" dirty="0">
                  <a:solidFill>
                    <a:srgbClr val="FFFF00"/>
                  </a:solidFill>
                  <a:latin typeface="+mj-lt"/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925" y="203200"/>
            <a:ext cx="6311900" cy="59499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dirty="0"/>
              <a:t>S</a:t>
            </a:r>
            <a:r>
              <a:rPr lang="en-US" sz="2200" dirty="0" smtClean="0"/>
              <a:t>ummarizes the entire research paper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Should be capable of standing in its place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Allows a reader to evaluate quickly the content of your paper, and judge if it is relevant to them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Convey a complete synopsis of the paper, but within a word tight limit.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If you are given a maximum word count for an abstract, such as 200 words, stay within it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Papers are generally placed onto a database, with strict limits on the number of words, and an overlong abstract risks the entire paper becoming rejected.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Briefly introduce the general topic 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Explain the research question and objectives. 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Briefly describe the methodology, results and conclusions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Stick to the research question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Write freely then edit down; cut, cut, cut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Abstract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482" y="188686"/>
            <a:ext cx="6323344" cy="593588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000" dirty="0" smtClean="0"/>
              <a:t>Literature review; start </a:t>
            </a:r>
            <a:r>
              <a:rPr lang="en-GB" sz="2000" dirty="0"/>
              <a:t>with a broad </a:t>
            </a:r>
            <a:r>
              <a:rPr lang="en-GB" sz="2000" dirty="0" smtClean="0"/>
              <a:t>background/ contextual </a:t>
            </a:r>
            <a:r>
              <a:rPr lang="en-GB" sz="2000" dirty="0"/>
              <a:t>view then narrow it down to your field of study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Explain the rationale behind each step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Focus down to your research problem, thesis and hypothesis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Justify why your work is essential for research in the field. e.g.;</a:t>
            </a:r>
          </a:p>
          <a:p>
            <a:pPr lvl="1">
              <a:spcBef>
                <a:spcPts val="0"/>
              </a:spcBef>
            </a:pPr>
            <a:r>
              <a:rPr lang="en-GB" sz="2000" dirty="0"/>
              <a:t>building on previous research, </a:t>
            </a:r>
          </a:p>
          <a:p>
            <a:pPr lvl="1">
              <a:spcBef>
                <a:spcPts val="0"/>
              </a:spcBef>
            </a:pPr>
            <a:r>
              <a:rPr lang="en-GB" sz="2000" dirty="0"/>
              <a:t>looking at something that everybody else has overlooked, </a:t>
            </a:r>
          </a:p>
          <a:p>
            <a:pPr lvl="1">
              <a:spcBef>
                <a:spcPts val="0"/>
              </a:spcBef>
            </a:pPr>
            <a:r>
              <a:rPr lang="en-GB" sz="2000" dirty="0"/>
              <a:t>Improving on previous research that delivered unclear results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Assume </a:t>
            </a:r>
            <a:r>
              <a:rPr lang="en-GB" sz="2000" dirty="0"/>
              <a:t>that your paper </a:t>
            </a:r>
            <a:r>
              <a:rPr lang="en-GB" sz="2000" dirty="0" smtClean="0"/>
              <a:t>will be read by someone </a:t>
            </a:r>
            <a:r>
              <a:rPr lang="en-GB" sz="2000" dirty="0"/>
              <a:t>with a good working knowledge of your </a:t>
            </a:r>
            <a:r>
              <a:rPr lang="en-GB" sz="2000" dirty="0" smtClean="0"/>
              <a:t>field</a:t>
            </a: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dirty="0" smtClean="0"/>
              <a:t>Explain how </a:t>
            </a:r>
            <a:r>
              <a:rPr lang="en-GB" sz="2000" dirty="0"/>
              <a:t>you are going to fill the </a:t>
            </a:r>
            <a:r>
              <a:rPr lang="en-GB" sz="2000" dirty="0" smtClean="0"/>
              <a:t>knowledge gap</a:t>
            </a:r>
            <a:r>
              <a:rPr lang="en-GB" sz="2000" dirty="0"/>
              <a:t>, laying out your objectives and </a:t>
            </a:r>
            <a:r>
              <a:rPr lang="en-GB" sz="2000" dirty="0" smtClean="0"/>
              <a:t>methodology</a:t>
            </a: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dirty="0" smtClean="0"/>
              <a:t>Alert the reader to any weaknesses and assumptions </a:t>
            </a: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dirty="0" smtClean="0"/>
              <a:t>Define </a:t>
            </a:r>
            <a:r>
              <a:rPr lang="en-GB" sz="2000" dirty="0"/>
              <a:t>the </a:t>
            </a:r>
            <a:r>
              <a:rPr lang="en-GB" sz="2000" dirty="0" smtClean="0"/>
              <a:t>problem</a:t>
            </a: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dirty="0"/>
              <a:t>Ensure your discussion and conclusion refer back to </a:t>
            </a:r>
            <a:r>
              <a:rPr lang="en-GB" sz="2000" dirty="0" smtClean="0"/>
              <a:t>this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Introduction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Method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46349" y="203200"/>
            <a:ext cx="6359526" cy="6540500"/>
          </a:xfrm>
        </p:spPr>
        <p:txBody>
          <a:bodyPr>
            <a:noAutofit/>
          </a:bodyPr>
          <a:lstStyle/>
          <a:p>
            <a:r>
              <a:rPr lang="en-US" sz="2000" dirty="0" smtClean="0"/>
              <a:t>Fulfills </a:t>
            </a:r>
            <a:r>
              <a:rPr lang="en-US" sz="2000" dirty="0"/>
              <a:t>one of the basic principles underlying the scientific method</a:t>
            </a:r>
            <a:r>
              <a:rPr lang="en-US" sz="2000" dirty="0" smtClean="0"/>
              <a:t>.</a:t>
            </a:r>
          </a:p>
          <a:p>
            <a:pPr lvl="0"/>
            <a:r>
              <a:rPr lang="en-GB" sz="2000" dirty="0"/>
              <a:t>Scientific research needs to be verifiable by other researchers, so that they can review the results by replicating the experiment and corroborate its validity</a:t>
            </a:r>
          </a:p>
          <a:p>
            <a:pPr lvl="0"/>
            <a:r>
              <a:rPr lang="en-GB" sz="2000" dirty="0" smtClean="0"/>
              <a:t>Needs </a:t>
            </a:r>
            <a:r>
              <a:rPr lang="en-GB" sz="2000" dirty="0"/>
              <a:t>an accurate description of the equipment and techniques used to gather data</a:t>
            </a:r>
          </a:p>
          <a:p>
            <a:pPr lvl="0"/>
            <a:r>
              <a:rPr lang="en-GB" sz="2000" dirty="0"/>
              <a:t>Explain how the raw data was compiled and analyzed</a:t>
            </a:r>
          </a:p>
          <a:p>
            <a:pPr lvl="0"/>
            <a:r>
              <a:rPr lang="en-GB" sz="2000" dirty="0"/>
              <a:t>Allows readers to evaluate the results and judge the validity of your conclusions</a:t>
            </a:r>
          </a:p>
          <a:p>
            <a:pPr lvl="0"/>
            <a:r>
              <a:rPr lang="en-GB" sz="2000" dirty="0"/>
              <a:t>There are variations according to the type of research, the methodology can be divided into a few sections:</a:t>
            </a:r>
          </a:p>
          <a:p>
            <a:pPr lvl="1"/>
            <a:r>
              <a:rPr lang="en-GB" sz="1800" dirty="0"/>
              <a:t>Describe the materials and equipment </a:t>
            </a:r>
          </a:p>
          <a:p>
            <a:pPr lvl="1"/>
            <a:r>
              <a:rPr lang="en-GB" sz="1800" dirty="0"/>
              <a:t>Explain how samples were gathered</a:t>
            </a:r>
          </a:p>
          <a:p>
            <a:pPr lvl="1"/>
            <a:r>
              <a:rPr lang="en-GB" sz="1800" dirty="0"/>
              <a:t>Explain how measurements were made </a:t>
            </a:r>
          </a:p>
          <a:p>
            <a:pPr lvl="1"/>
            <a:r>
              <a:rPr lang="en-GB" sz="1800" dirty="0"/>
              <a:t>Describe the calculations that were performed on the data</a:t>
            </a:r>
          </a:p>
          <a:p>
            <a:pPr lvl="1"/>
            <a:r>
              <a:rPr lang="en-GB" sz="1800" dirty="0"/>
              <a:t>Describe the statistical techniques used </a:t>
            </a:r>
          </a:p>
          <a:p>
            <a:pPr lvl="0"/>
            <a:r>
              <a:rPr lang="en-GB" sz="2000" dirty="0"/>
              <a:t>Write in chronological order, using the past </a:t>
            </a:r>
            <a:r>
              <a:rPr lang="en-GB" sz="2000" dirty="0" smtClean="0"/>
              <a:t>tense</a:t>
            </a:r>
            <a:r>
              <a:rPr lang="en-US" sz="2000" dirty="0" smtClean="0"/>
              <a:t>  </a:t>
            </a:r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84259" y="162558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4259" y="2161101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Abstract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59" y="2696620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Introduction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259" y="3232139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Method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84259" y="3767658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Results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4259" y="4303177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Discussion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4259" y="4838696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Conclusions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259" y="5374215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References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59" y="5909732"/>
            <a:ext cx="1566269" cy="4064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Appendices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1175" y="6583144"/>
            <a:ext cx="560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Writing for </a:t>
            </a:r>
            <a:r>
              <a:rPr lang="en-US" sz="1100" dirty="0" smtClean="0"/>
              <a:t>ICT4D </a:t>
            </a:r>
            <a:r>
              <a:rPr lang="en-US" sz="1100" dirty="0" smtClean="0">
                <a:latin typeface="+mj-lt"/>
              </a:rPr>
              <a:t>Academic </a:t>
            </a:r>
            <a:r>
              <a:rPr lang="en-US" sz="1100" dirty="0" smtClean="0">
                <a:latin typeface="+mj-lt"/>
              </a:rPr>
              <a:t>Journals -  Roger Harris</a:t>
            </a:r>
            <a:endParaRPr lang="en-GB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354</TotalTime>
  <Words>1426</Words>
  <Application>Microsoft Office PowerPoint</Application>
  <PresentationFormat>On-screen Show (4:3)</PresentationFormat>
  <Paragraphs>251</Paragraphs>
  <Slides>17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Writing for ICT4D Academic Journals</vt:lpstr>
      <vt:lpstr>Top journals in ICT4D*</vt:lpstr>
      <vt:lpstr>Publishing Requirements</vt:lpstr>
      <vt:lpstr>Length, roughly, 8,000 words:</vt:lpstr>
      <vt:lpstr>Sections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Before submitting…</vt:lpstr>
      <vt:lpstr>What editors don’t like:</vt:lpstr>
      <vt:lpstr>Responding to reviews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</dc:creator>
  <cp:lastModifiedBy>roger</cp:lastModifiedBy>
  <cp:revision>43</cp:revision>
  <dcterms:created xsi:type="dcterms:W3CDTF">2013-05-10T03:38:56Z</dcterms:created>
  <dcterms:modified xsi:type="dcterms:W3CDTF">2014-01-29T05:49:58Z</dcterms:modified>
</cp:coreProperties>
</file>